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188" r:id="rId1"/>
  </p:sldMasterIdLst>
  <p:notesMasterIdLst>
    <p:notesMasterId r:id="rId198"/>
  </p:notesMasterIdLst>
  <p:handoutMasterIdLst>
    <p:handoutMasterId r:id="rId199"/>
  </p:handoutMasterIdLst>
  <p:sldIdLst>
    <p:sldId id="591" r:id="rId2"/>
    <p:sldId id="930" r:id="rId3"/>
    <p:sldId id="936" r:id="rId4"/>
    <p:sldId id="933" r:id="rId5"/>
    <p:sldId id="932" r:id="rId6"/>
    <p:sldId id="934" r:id="rId7"/>
    <p:sldId id="935" r:id="rId8"/>
    <p:sldId id="598" r:id="rId9"/>
    <p:sldId id="929" r:id="rId10"/>
    <p:sldId id="615" r:id="rId11"/>
    <p:sldId id="633" r:id="rId12"/>
    <p:sldId id="635" r:id="rId13"/>
    <p:sldId id="636" r:id="rId14"/>
    <p:sldId id="627" r:id="rId15"/>
    <p:sldId id="637" r:id="rId16"/>
    <p:sldId id="638" r:id="rId17"/>
    <p:sldId id="631" r:id="rId18"/>
    <p:sldId id="623" r:id="rId19"/>
    <p:sldId id="630" r:id="rId20"/>
    <p:sldId id="923" r:id="rId21"/>
    <p:sldId id="924" r:id="rId22"/>
    <p:sldId id="639" r:id="rId23"/>
    <p:sldId id="624" r:id="rId24"/>
    <p:sldId id="810" r:id="rId25"/>
    <p:sldId id="807" r:id="rId26"/>
    <p:sldId id="808" r:id="rId27"/>
    <p:sldId id="809" r:id="rId28"/>
    <p:sldId id="811" r:id="rId29"/>
    <p:sldId id="812" r:id="rId30"/>
    <p:sldId id="813" r:id="rId31"/>
    <p:sldId id="814" r:id="rId32"/>
    <p:sldId id="815" r:id="rId33"/>
    <p:sldId id="816" r:id="rId34"/>
    <p:sldId id="817" r:id="rId35"/>
    <p:sldId id="818" r:id="rId36"/>
    <p:sldId id="683" r:id="rId37"/>
    <p:sldId id="684" r:id="rId38"/>
    <p:sldId id="685" r:id="rId39"/>
    <p:sldId id="686" r:id="rId40"/>
    <p:sldId id="687" r:id="rId41"/>
    <p:sldId id="688" r:id="rId42"/>
    <p:sldId id="689" r:id="rId43"/>
    <p:sldId id="931" r:id="rId44"/>
    <p:sldId id="673" r:id="rId45"/>
    <p:sldId id="926" r:id="rId46"/>
    <p:sldId id="927" r:id="rId47"/>
    <p:sldId id="675" r:id="rId48"/>
    <p:sldId id="678" r:id="rId49"/>
    <p:sldId id="677" r:id="rId50"/>
    <p:sldId id="676" r:id="rId51"/>
    <p:sldId id="680" r:id="rId52"/>
    <p:sldId id="679" r:id="rId53"/>
    <p:sldId id="682" r:id="rId54"/>
    <p:sldId id="925" r:id="rId55"/>
    <p:sldId id="690" r:id="rId56"/>
    <p:sldId id="691" r:id="rId57"/>
    <p:sldId id="692" r:id="rId58"/>
    <p:sldId id="693" r:id="rId59"/>
    <p:sldId id="694" r:id="rId60"/>
    <p:sldId id="695" r:id="rId61"/>
    <p:sldId id="696" r:id="rId62"/>
    <p:sldId id="697" r:id="rId63"/>
    <p:sldId id="698" r:id="rId64"/>
    <p:sldId id="699" r:id="rId65"/>
    <p:sldId id="700" r:id="rId66"/>
    <p:sldId id="701" r:id="rId67"/>
    <p:sldId id="702" r:id="rId68"/>
    <p:sldId id="703" r:id="rId69"/>
    <p:sldId id="704" r:id="rId70"/>
    <p:sldId id="705"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719" r:id="rId85"/>
    <p:sldId id="720" r:id="rId86"/>
    <p:sldId id="721" r:id="rId87"/>
    <p:sldId id="722" r:id="rId88"/>
    <p:sldId id="723" r:id="rId89"/>
    <p:sldId id="724" r:id="rId90"/>
    <p:sldId id="725" r:id="rId91"/>
    <p:sldId id="726" r:id="rId92"/>
    <p:sldId id="819" r:id="rId93"/>
    <p:sldId id="820" r:id="rId94"/>
    <p:sldId id="821" r:id="rId95"/>
    <p:sldId id="822" r:id="rId96"/>
    <p:sldId id="823" r:id="rId97"/>
    <p:sldId id="824" r:id="rId98"/>
    <p:sldId id="825" r:id="rId99"/>
    <p:sldId id="826" r:id="rId100"/>
    <p:sldId id="827" r:id="rId101"/>
    <p:sldId id="828" r:id="rId102"/>
    <p:sldId id="829" r:id="rId103"/>
    <p:sldId id="830" r:id="rId104"/>
    <p:sldId id="831" r:id="rId105"/>
    <p:sldId id="832" r:id="rId106"/>
    <p:sldId id="833" r:id="rId107"/>
    <p:sldId id="834" r:id="rId108"/>
    <p:sldId id="835" r:id="rId109"/>
    <p:sldId id="836" r:id="rId110"/>
    <p:sldId id="837" r:id="rId111"/>
    <p:sldId id="838" r:id="rId112"/>
    <p:sldId id="839" r:id="rId113"/>
    <p:sldId id="840" r:id="rId114"/>
    <p:sldId id="841" r:id="rId115"/>
    <p:sldId id="842" r:id="rId116"/>
    <p:sldId id="843" r:id="rId117"/>
    <p:sldId id="844" r:id="rId118"/>
    <p:sldId id="845" r:id="rId119"/>
    <p:sldId id="846" r:id="rId120"/>
    <p:sldId id="847" r:id="rId121"/>
    <p:sldId id="848" r:id="rId122"/>
    <p:sldId id="849" r:id="rId123"/>
    <p:sldId id="850" r:id="rId124"/>
    <p:sldId id="851" r:id="rId125"/>
    <p:sldId id="852" r:id="rId126"/>
    <p:sldId id="853" r:id="rId127"/>
    <p:sldId id="854" r:id="rId128"/>
    <p:sldId id="855" r:id="rId129"/>
    <p:sldId id="856" r:id="rId130"/>
    <p:sldId id="857" r:id="rId131"/>
    <p:sldId id="858" r:id="rId132"/>
    <p:sldId id="859" r:id="rId133"/>
    <p:sldId id="860" r:id="rId134"/>
    <p:sldId id="861" r:id="rId135"/>
    <p:sldId id="862" r:id="rId136"/>
    <p:sldId id="863" r:id="rId137"/>
    <p:sldId id="864" r:id="rId138"/>
    <p:sldId id="865" r:id="rId139"/>
    <p:sldId id="866" r:id="rId140"/>
    <p:sldId id="867" r:id="rId141"/>
    <p:sldId id="868" r:id="rId142"/>
    <p:sldId id="869" r:id="rId143"/>
    <p:sldId id="870" r:id="rId144"/>
    <p:sldId id="871" r:id="rId145"/>
    <p:sldId id="872" r:id="rId146"/>
    <p:sldId id="873" r:id="rId147"/>
    <p:sldId id="874" r:id="rId148"/>
    <p:sldId id="875" r:id="rId149"/>
    <p:sldId id="876" r:id="rId150"/>
    <p:sldId id="877" r:id="rId151"/>
    <p:sldId id="878" r:id="rId152"/>
    <p:sldId id="879" r:id="rId153"/>
    <p:sldId id="880" r:id="rId154"/>
    <p:sldId id="881" r:id="rId155"/>
    <p:sldId id="882" r:id="rId156"/>
    <p:sldId id="883" r:id="rId157"/>
    <p:sldId id="884" r:id="rId158"/>
    <p:sldId id="885" r:id="rId159"/>
    <p:sldId id="886" r:id="rId160"/>
    <p:sldId id="887" r:id="rId161"/>
    <p:sldId id="888" r:id="rId162"/>
    <p:sldId id="889" r:id="rId163"/>
    <p:sldId id="890" r:id="rId164"/>
    <p:sldId id="891" r:id="rId165"/>
    <p:sldId id="892" r:id="rId166"/>
    <p:sldId id="893" r:id="rId167"/>
    <p:sldId id="894" r:id="rId168"/>
    <p:sldId id="895" r:id="rId169"/>
    <p:sldId id="896" r:id="rId170"/>
    <p:sldId id="897" r:id="rId171"/>
    <p:sldId id="898" r:id="rId172"/>
    <p:sldId id="899" r:id="rId173"/>
    <p:sldId id="900" r:id="rId174"/>
    <p:sldId id="901" r:id="rId175"/>
    <p:sldId id="902" r:id="rId176"/>
    <p:sldId id="903" r:id="rId177"/>
    <p:sldId id="904" r:id="rId178"/>
    <p:sldId id="905" r:id="rId179"/>
    <p:sldId id="906" r:id="rId180"/>
    <p:sldId id="907" r:id="rId181"/>
    <p:sldId id="908" r:id="rId182"/>
    <p:sldId id="909" r:id="rId183"/>
    <p:sldId id="910" r:id="rId184"/>
    <p:sldId id="911" r:id="rId185"/>
    <p:sldId id="912" r:id="rId186"/>
    <p:sldId id="913" r:id="rId187"/>
    <p:sldId id="914" r:id="rId188"/>
    <p:sldId id="915" r:id="rId189"/>
    <p:sldId id="916" r:id="rId190"/>
    <p:sldId id="917" r:id="rId191"/>
    <p:sldId id="918" r:id="rId192"/>
    <p:sldId id="919" r:id="rId193"/>
    <p:sldId id="920" r:id="rId194"/>
    <p:sldId id="921" r:id="rId195"/>
    <p:sldId id="922" r:id="rId196"/>
    <p:sldId id="806" r:id="rId197"/>
  </p:sldIdLst>
  <p:sldSz cx="10080625" cy="7559675"/>
  <p:notesSz cx="7010400" cy="9296400"/>
  <p:custDataLst>
    <p:tags r:id="rId200"/>
  </p:custDataLst>
  <p:defaultTextStyle>
    <a:defPPr>
      <a:defRPr lang="en-GB"/>
    </a:defPPr>
    <a:lvl1pPr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1pPr>
    <a:lvl2pPr marL="4302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2pPr>
    <a:lvl3pPr marL="6461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3pPr>
    <a:lvl4pPr marL="862013" indent="-214313"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4pPr>
    <a:lvl5pPr marL="1077913" indent="-215900" algn="l" defTabSz="457200" rtl="0" fontAlgn="base" hangingPunct="0">
      <a:lnSpc>
        <a:spcPct val="87000"/>
      </a:lnSpc>
      <a:spcBef>
        <a:spcPct val="0"/>
      </a:spcBef>
      <a:spcAft>
        <a:spcPct val="0"/>
      </a:spcAft>
      <a:buClr>
        <a:srgbClr val="000000"/>
      </a:buClr>
      <a:buSzPct val="45000"/>
      <a:buFont typeface="Wingdings" pitchFamily="2" charset="2"/>
      <a:defRPr kern="1200">
        <a:solidFill>
          <a:schemeClr val="bg1"/>
        </a:solidFill>
        <a:latin typeface="Arial" charset="0"/>
        <a:ea typeface="msmincho" charset="0"/>
        <a:cs typeface="msmincho" charset="0"/>
      </a:defRPr>
    </a:lvl5pPr>
    <a:lvl6pPr marL="2286000" algn="l" defTabSz="914400" rtl="0" eaLnBrk="1" latinLnBrk="0" hangingPunct="1">
      <a:defRPr kern="1200">
        <a:solidFill>
          <a:schemeClr val="bg1"/>
        </a:solidFill>
        <a:latin typeface="Arial" charset="0"/>
        <a:ea typeface="msmincho" charset="0"/>
        <a:cs typeface="msmincho" charset="0"/>
      </a:defRPr>
    </a:lvl6pPr>
    <a:lvl7pPr marL="2743200" algn="l" defTabSz="914400" rtl="0" eaLnBrk="1" latinLnBrk="0" hangingPunct="1">
      <a:defRPr kern="1200">
        <a:solidFill>
          <a:schemeClr val="bg1"/>
        </a:solidFill>
        <a:latin typeface="Arial" charset="0"/>
        <a:ea typeface="msmincho" charset="0"/>
        <a:cs typeface="msmincho" charset="0"/>
      </a:defRPr>
    </a:lvl7pPr>
    <a:lvl8pPr marL="3200400" algn="l" defTabSz="914400" rtl="0" eaLnBrk="1" latinLnBrk="0" hangingPunct="1">
      <a:defRPr kern="1200">
        <a:solidFill>
          <a:schemeClr val="bg1"/>
        </a:solidFill>
        <a:latin typeface="Arial" charset="0"/>
        <a:ea typeface="msmincho" charset="0"/>
        <a:cs typeface="msmincho" charset="0"/>
      </a:defRPr>
    </a:lvl8pPr>
    <a:lvl9pPr marL="3657600" algn="l" defTabSz="914400" rtl="0" eaLnBrk="1" latinLnBrk="0" hangingPunct="1">
      <a:defRPr kern="1200">
        <a:solidFill>
          <a:schemeClr val="bg1"/>
        </a:solidFill>
        <a:latin typeface="Arial" charset="0"/>
        <a:ea typeface="msmincho" charset="0"/>
        <a:cs typeface="msmincho"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62">
          <p15:clr>
            <a:srgbClr val="A4A3A4"/>
          </p15:clr>
        </p15:guide>
        <p15:guide id="2" pos="19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D389BA"/>
    <a:srgbClr val="C76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32" autoAdjust="0"/>
    <p:restoredTop sz="90039" autoAdjust="0"/>
  </p:normalViewPr>
  <p:slideViewPr>
    <p:cSldViewPr>
      <p:cViewPr varScale="1">
        <p:scale>
          <a:sx n="72" d="100"/>
          <a:sy n="72" d="100"/>
        </p:scale>
        <p:origin x="1507" y="67"/>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9" d="100"/>
          <a:sy n="89" d="100"/>
        </p:scale>
        <p:origin x="-1500" y="-102"/>
      </p:cViewPr>
      <p:guideLst>
        <p:guide orient="horz" pos="2662"/>
        <p:guide pos="194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3"/>
          </p:nvPr>
        </p:nvSpPr>
        <p:spPr bwMode="auto">
          <a:xfrm>
            <a:off x="4044950" y="8834437"/>
            <a:ext cx="2965450" cy="461963"/>
          </a:xfrm>
          <a:prstGeom prst="rect">
            <a:avLst/>
          </a:prstGeom>
          <a:noFill/>
          <a:ln w="9525">
            <a:noFill/>
            <a:miter lim="800000"/>
            <a:headEnd/>
            <a:tailEnd/>
          </a:ln>
        </p:spPr>
        <p:txBody>
          <a:bodyPr vert="horz" wrap="square" lIns="91483" tIns="45741" rIns="91483" bIns="45741" numCol="1" anchor="b" anchorCtr="0" compatLnSpc="1">
            <a:prstTxWarp prst="textNoShape">
              <a:avLst/>
            </a:prstTxWarp>
          </a:bodyPr>
          <a:lstStyle>
            <a:lvl1pPr algn="r">
              <a:defRPr kumimoji="0" sz="1100">
                <a:solidFill>
                  <a:schemeClr val="tx1"/>
                </a:solidFill>
                <a:latin typeface="Times New Roman" charset="0"/>
              </a:defRPr>
            </a:lvl1pPr>
          </a:lstStyle>
          <a:p>
            <a:pPr>
              <a:defRPr/>
            </a:pPr>
            <a:fld id="{E91D6B8B-15CA-432C-8F64-F9BAC85F40C1}" type="slidenum">
              <a:rPr lang="zh-CN" altLang="en-US" smtClean="0"/>
              <a:pPr>
                <a:defRPr/>
              </a:pPr>
              <a:t>‹#›</a:t>
            </a:fld>
            <a:endParaRPr lang="en-US" altLang="zh-CN" dirty="0"/>
          </a:p>
        </p:txBody>
      </p:sp>
      <p:sp>
        <p:nvSpPr>
          <p:cNvPr id="7" name="Header Placeholder 6"/>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000">
                <a:solidFill>
                  <a:schemeClr val="tx1"/>
                </a:solidFill>
                <a:latin typeface="Times New Roman" panose="02020603050405020304" pitchFamily="18" charset="0"/>
                <a:cs typeface="Times New Roman" panose="02020603050405020304" pitchFamily="18" charset="0"/>
              </a:defRPr>
            </a:lvl1pPr>
          </a:lstStyle>
          <a:p>
            <a:r>
              <a:rPr lang="en-US" altLang="zh-CN"/>
              <a:t>IoT</a:t>
            </a:r>
            <a:endParaRPr lang="en-US" dirty="0"/>
          </a:p>
        </p:txBody>
      </p:sp>
      <p:sp>
        <p:nvSpPr>
          <p:cNvPr id="8" name="Footer Placeholder 7"/>
          <p:cNvSpPr>
            <a:spLocks noGrp="1"/>
          </p:cNvSpPr>
          <p:nvPr>
            <p:ph type="ftr" sz="quarter" idx="2"/>
          </p:nvPr>
        </p:nvSpPr>
        <p:spPr>
          <a:xfrm>
            <a:off x="3971925" y="0"/>
            <a:ext cx="3038475" cy="465138"/>
          </a:xfrm>
          <a:prstGeom prst="rect">
            <a:avLst/>
          </a:prstGeom>
        </p:spPr>
        <p:txBody>
          <a:bodyPr vert="horz" lIns="91440" tIns="45720" rIns="91440" bIns="45720" rtlCol="0" anchor="t" anchorCtr="0"/>
          <a:lstStyle>
            <a:lvl1pPr algn="r">
              <a:defRPr sz="1000">
                <a:solidFill>
                  <a:schemeClr val="tx1"/>
                </a:solidFill>
                <a:latin typeface="Times New Roman" panose="02020603050405020304" pitchFamily="18" charset="0"/>
                <a:cs typeface="Times New Roman" panose="02020603050405020304" pitchFamily="18" charset="0"/>
              </a:defRPr>
            </a:lvl1pPr>
          </a:lstStyle>
          <a:p>
            <a:r>
              <a:rPr lang="en-US" altLang="zh-CN" dirty="0"/>
              <a:t>Lecture series</a:t>
            </a:r>
          </a:p>
        </p:txBody>
      </p:sp>
      <p:sp>
        <p:nvSpPr>
          <p:cNvPr id="9" name="Date Placeholder 12"/>
          <p:cNvSpPr>
            <a:spLocks noGrp="1"/>
          </p:cNvSpPr>
          <p:nvPr>
            <p:ph type="dt" idx="1"/>
          </p:nvPr>
        </p:nvSpPr>
        <p:spPr>
          <a:xfrm>
            <a:off x="-1793" y="8831263"/>
            <a:ext cx="3038475" cy="465138"/>
          </a:xfrm>
          <a:prstGeom prst="rect">
            <a:avLst/>
          </a:prstGeom>
        </p:spPr>
        <p:txBody>
          <a:bodyPr vert="horz" lIns="91440" tIns="45720" rIns="91440" bIns="45720" rtlCol="0" anchor="b" anchorCtr="0"/>
          <a:lstStyle>
            <a:lvl1pPr algn="l">
              <a:defRPr sz="1000">
                <a:solidFill>
                  <a:schemeClr val="tx1"/>
                </a:solidFill>
                <a:latin typeface="Times New Roman" panose="02020603050405020304" pitchFamily="18" charset="0"/>
                <a:cs typeface="Times New Roman" panose="02020603050405020304" pitchFamily="18" charset="0"/>
              </a:defRPr>
            </a:lvl1pPr>
          </a:lstStyle>
          <a:p>
            <a:fld id="{6CC5797C-302C-4F0A-9221-A7048DAD7C4A}" type="datetime5">
              <a:rPr lang="ko-KR" altLang="en-US" smtClean="0"/>
              <a:t>2017/6/16</a:t>
            </a:fld>
            <a:endParaRPr lang="en-US" dirty="0"/>
          </a:p>
        </p:txBody>
      </p:sp>
    </p:spTree>
    <p:extLst>
      <p:ext uri="{BB962C8B-B14F-4D97-AF65-F5344CB8AC3E}">
        <p14:creationId xmlns:p14="http://schemas.microsoft.com/office/powerpoint/2010/main" val="55802574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p:nvPr>
        </p:nvSpPr>
        <p:spPr bwMode="auto">
          <a:xfrm>
            <a:off x="701675" y="4414838"/>
            <a:ext cx="5605463" cy="41798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10" name="Rectangle 5"/>
          <p:cNvSpPr>
            <a:spLocks noGrp="1" noChangeArrowheads="1"/>
          </p:cNvSpPr>
          <p:nvPr>
            <p:ph type="sldNum" sz="quarter" idx="5"/>
          </p:nvPr>
        </p:nvSpPr>
        <p:spPr bwMode="auto">
          <a:xfrm>
            <a:off x="4044950" y="8834437"/>
            <a:ext cx="2965450" cy="461963"/>
          </a:xfrm>
          <a:prstGeom prst="rect">
            <a:avLst/>
          </a:prstGeom>
          <a:noFill/>
          <a:ln w="9525">
            <a:noFill/>
            <a:miter lim="800000"/>
            <a:headEnd/>
            <a:tailEnd/>
          </a:ln>
        </p:spPr>
        <p:txBody>
          <a:bodyPr vert="horz" wrap="square" lIns="91483" tIns="45741" rIns="91483" bIns="45741" numCol="1" anchor="b" anchorCtr="0" compatLnSpc="1">
            <a:prstTxWarp prst="textNoShape">
              <a:avLst/>
            </a:prstTxWarp>
          </a:bodyPr>
          <a:lstStyle>
            <a:lvl1pPr algn="r">
              <a:defRPr kumimoji="0" sz="1100">
                <a:solidFill>
                  <a:schemeClr val="tx1"/>
                </a:solidFill>
                <a:latin typeface="Times New Roman" charset="0"/>
              </a:defRPr>
            </a:lvl1pPr>
          </a:lstStyle>
          <a:p>
            <a:pPr>
              <a:defRPr/>
            </a:pPr>
            <a:fld id="{E91D6B8B-15CA-432C-8F64-F9BAC85F40C1}" type="slidenum">
              <a:rPr lang="zh-CN" altLang="en-US" smtClean="0"/>
              <a:pPr>
                <a:defRPr/>
              </a:pPr>
              <a:t>‹#›</a:t>
            </a:fld>
            <a:endParaRPr lang="en-US" altLang="zh-CN" dirty="0"/>
          </a:p>
        </p:txBody>
      </p:sp>
      <p:sp>
        <p:nvSpPr>
          <p:cNvPr id="11" name="Header Placeholder 6"/>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000">
                <a:solidFill>
                  <a:schemeClr val="tx1"/>
                </a:solidFill>
                <a:latin typeface="Times New Roman" panose="02020603050405020304" pitchFamily="18" charset="0"/>
                <a:cs typeface="Times New Roman" panose="02020603050405020304" pitchFamily="18" charset="0"/>
              </a:defRPr>
            </a:lvl1pPr>
          </a:lstStyle>
          <a:p>
            <a:r>
              <a:rPr lang="en-US" altLang="zh-CN"/>
              <a:t>IoT</a:t>
            </a:r>
            <a:endParaRPr lang="en-US" dirty="0"/>
          </a:p>
        </p:txBody>
      </p:sp>
      <p:sp>
        <p:nvSpPr>
          <p:cNvPr id="12" name="Footer Placeholder 7"/>
          <p:cNvSpPr>
            <a:spLocks noGrp="1"/>
          </p:cNvSpPr>
          <p:nvPr>
            <p:ph type="ftr" sz="quarter" idx="4"/>
          </p:nvPr>
        </p:nvSpPr>
        <p:spPr>
          <a:xfrm>
            <a:off x="3971925" y="0"/>
            <a:ext cx="3038475" cy="465138"/>
          </a:xfrm>
          <a:prstGeom prst="rect">
            <a:avLst/>
          </a:prstGeom>
        </p:spPr>
        <p:txBody>
          <a:bodyPr vert="horz" lIns="91440" tIns="45720" rIns="91440" bIns="45720" rtlCol="0" anchor="t" anchorCtr="0"/>
          <a:lstStyle>
            <a:lvl1pPr algn="r">
              <a:defRPr sz="1000">
                <a:solidFill>
                  <a:schemeClr val="tx1"/>
                </a:solidFill>
                <a:latin typeface="Times New Roman" panose="02020603050405020304" pitchFamily="18" charset="0"/>
                <a:cs typeface="Times New Roman" panose="02020603050405020304" pitchFamily="18" charset="0"/>
              </a:defRPr>
            </a:lvl1pPr>
          </a:lstStyle>
          <a:p>
            <a:r>
              <a:rPr lang="en-US" altLang="zh-CN" dirty="0"/>
              <a:t>Lecture series</a:t>
            </a:r>
          </a:p>
        </p:txBody>
      </p:sp>
      <p:sp>
        <p:nvSpPr>
          <p:cNvPr id="14" name="Date Placeholder 12"/>
          <p:cNvSpPr>
            <a:spLocks noGrp="1"/>
          </p:cNvSpPr>
          <p:nvPr>
            <p:ph type="dt" idx="1"/>
          </p:nvPr>
        </p:nvSpPr>
        <p:spPr>
          <a:xfrm>
            <a:off x="-1793" y="8831263"/>
            <a:ext cx="3038475" cy="465138"/>
          </a:xfrm>
          <a:prstGeom prst="rect">
            <a:avLst/>
          </a:prstGeom>
        </p:spPr>
        <p:txBody>
          <a:bodyPr vert="horz" lIns="91440" tIns="45720" rIns="91440" bIns="45720" rtlCol="0" anchor="b" anchorCtr="0"/>
          <a:lstStyle>
            <a:lvl1pPr algn="l">
              <a:defRPr sz="1000">
                <a:solidFill>
                  <a:schemeClr val="tx1"/>
                </a:solidFill>
                <a:latin typeface="Times New Roman" panose="02020603050405020304" pitchFamily="18" charset="0"/>
                <a:cs typeface="Times New Roman" panose="02020603050405020304" pitchFamily="18" charset="0"/>
              </a:defRPr>
            </a:lvl1p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3883567188"/>
      </p:ext>
    </p:extLst>
  </p:cSld>
  <p:clrMap bg1="lt1" tx1="dk1" bg2="lt2" tx2="dk2" accent1="accent1" accent2="accent2" accent3="accent3" accent4="accent4" accent5="accent5" accent6="accent6" hlink="hlink" folHlink="folHlink"/>
  <p:hf/>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pport.temboo.com/entries/20916866-understanding-the-choreo-library"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temboo.com/restapi" TargetMode="External"/><Relationship Id="rId4" Type="http://schemas.openxmlformats.org/officeDocument/2006/relationships/hyperlink" Target="https://www.temboo.com/contac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9879A709-1D5C-427D-96EB-A7DBE51225E0}" type="datetime5">
              <a:rPr lang="ko-KR" altLang="en-US" smtClean="0"/>
              <a:t>2017/6/16</a:t>
            </a:fld>
            <a:endParaRPr lang="en-US" dirty="0"/>
          </a:p>
        </p:txBody>
      </p:sp>
    </p:spTree>
    <p:extLst>
      <p:ext uri="{BB962C8B-B14F-4D97-AF65-F5344CB8AC3E}">
        <p14:creationId xmlns:p14="http://schemas.microsoft.com/office/powerpoint/2010/main" val="180151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It captures the relationships between all of the various concepts in tracking device data. </a:t>
            </a:r>
          </a:p>
          <a:p>
            <a:r>
              <a:rPr lang="en-US" sz="1200" b="0" i="0" kern="1200" dirty="0">
                <a:solidFill>
                  <a:srgbClr val="000000"/>
                </a:solidFill>
                <a:effectLst/>
                <a:latin typeface="Times New Roman" pitchFamily="16" charset="0"/>
                <a:ea typeface="+mn-ea"/>
                <a:cs typeface="+mn-cs"/>
              </a:rPr>
              <a:t>Sites are used to organize devices that are related (e.g., location-aware) so that their events can be grouped.</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rgbClr val="000000"/>
                </a:solidFill>
                <a:effectLst/>
                <a:latin typeface="Times New Roman" pitchFamily="16" charset="0"/>
                <a:ea typeface="+mn-ea"/>
                <a:cs typeface="+mn-cs"/>
              </a:rPr>
              <a:t>Zones for securely separates devices and regions.</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b="0" i="0" kern="1200" dirty="0">
                <a:solidFill>
                  <a:srgbClr val="000000"/>
                </a:solidFill>
                <a:effectLst/>
                <a:latin typeface="Times New Roman" pitchFamily="16" charset="0"/>
                <a:ea typeface="+mn-ea"/>
                <a:cs typeface="+mn-cs"/>
              </a:rPr>
              <a:t>Each device has a unique hardware id.</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b="0" i="0" kern="1200" dirty="0">
              <a:solidFill>
                <a:srgbClr val="000000"/>
              </a:solidFill>
              <a:effectLst/>
              <a:latin typeface="Times New Roman" pitchFamily="16" charset="0"/>
              <a:ea typeface="+mn-ea"/>
              <a:cs typeface="+mn-cs"/>
            </a:endParaRP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sz="1200" b="0" i="0" kern="1200" dirty="0">
              <a:solidFill>
                <a:srgbClr val="000000"/>
              </a:solidFill>
              <a:effectLst/>
              <a:latin typeface="Times New Roman" pitchFamily="16"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426443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https://www.youtube.com/watch?v=gD1_6JCWwHU&amp;spfreload=1#t=22.401481</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19617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55</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3368021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75740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94397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65</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401251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665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modified</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97783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60967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69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879141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3110212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62103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47446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16983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http://blog.dragansr.com/2015/08/visual-iot.html</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77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217627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85632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276387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83</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082081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443451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344648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606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8</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665756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90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555471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For industry</a:t>
            </a:r>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91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2616062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err="1"/>
              <a:t>modi</a:t>
            </a:r>
            <a:endParaRPr dirty="0"/>
          </a:p>
        </p:txBody>
      </p:sp>
    </p:spTree>
    <p:extLst>
      <p:ext uri="{BB962C8B-B14F-4D97-AF65-F5344CB8AC3E}">
        <p14:creationId xmlns:p14="http://schemas.microsoft.com/office/powerpoint/2010/main" val="3565117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94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191489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a:ln/>
        </p:spPr>
      </p:sp>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400" dirty="0"/>
              <a:t>ThingWorx offers four ways to remove this bottleneck:</a:t>
            </a:r>
          </a:p>
          <a:p>
            <a:endParaRPr lang="en-US" sz="1400" dirty="0"/>
          </a:p>
          <a:p>
            <a:pPr marL="349415" indent="-349415">
              <a:buFont typeface="+mj-lt"/>
              <a:buAutoNum type="arabicPeriod"/>
            </a:pPr>
            <a:r>
              <a:rPr lang="en-US" sz="1400" dirty="0"/>
              <a:t>Accept that there will be many different ways to connect intelligent things, and work with them all</a:t>
            </a:r>
          </a:p>
          <a:p>
            <a:pPr marL="349415" indent="-349415">
              <a:buFont typeface="+mj-lt"/>
              <a:buAutoNum type="arabicPeriod"/>
            </a:pPr>
            <a:endParaRPr lang="en-US" sz="1400" dirty="0"/>
          </a:p>
          <a:p>
            <a:pPr marL="349415" indent="-349415">
              <a:buFont typeface="+mj-lt"/>
              <a:buAutoNum type="arabicPeriod"/>
            </a:pPr>
            <a:r>
              <a:rPr lang="en-US" sz="1400" dirty="0"/>
              <a:t>Don’t code, model – not only can you build your application up to 10x faster initially, but you have even greater savings as you evolve and expand</a:t>
            </a:r>
          </a:p>
          <a:p>
            <a:pPr marL="349415" indent="-349415">
              <a:buFont typeface="+mj-lt"/>
              <a:buAutoNum type="arabicPeriod"/>
            </a:pPr>
            <a:endParaRPr lang="en-US" sz="1400" dirty="0"/>
          </a:p>
          <a:p>
            <a:pPr marL="349415" indent="-349415">
              <a:buFont typeface="+mj-lt"/>
              <a:buAutoNum type="arabicPeriod"/>
            </a:pPr>
            <a:r>
              <a:rPr lang="en-US" sz="1400" dirty="0"/>
              <a:t>Configure with drag-n-drop ease using the newest internet standards, and flexibly deploy in a cloud or behind your firewall</a:t>
            </a:r>
          </a:p>
          <a:p>
            <a:pPr marL="349415" indent="-349415">
              <a:buFont typeface="+mj-lt"/>
              <a:buAutoNum type="arabicPeriod"/>
            </a:pPr>
            <a:endParaRPr lang="en-US" sz="1400" dirty="0"/>
          </a:p>
          <a:p>
            <a:pPr marL="349415" indent="-349415">
              <a:buFont typeface="+mj-lt"/>
              <a:buAutoNum type="arabicPeriod"/>
            </a:pPr>
            <a:r>
              <a:rPr lang="en-US" sz="1400" dirty="0"/>
              <a:t>Build Intelligence into, not on top of your application – making every thing, person, transaction and conversation searchable in natural language</a:t>
            </a:r>
          </a:p>
          <a:p>
            <a:endParaRPr lang="en-US" sz="1400" dirty="0"/>
          </a:p>
        </p:txBody>
      </p:sp>
    </p:spTree>
    <p:extLst>
      <p:ext uri="{BB962C8B-B14F-4D97-AF65-F5344CB8AC3E}">
        <p14:creationId xmlns:p14="http://schemas.microsoft.com/office/powerpoint/2010/main" val="1761154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err="1"/>
              <a:t>modi</a:t>
            </a:r>
            <a:endParaRPr dirty="0"/>
          </a:p>
        </p:txBody>
      </p:sp>
    </p:spTree>
    <p:extLst>
      <p:ext uri="{BB962C8B-B14F-4D97-AF65-F5344CB8AC3E}">
        <p14:creationId xmlns:p14="http://schemas.microsoft.com/office/powerpoint/2010/main" val="1962512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84135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how do you build apps fast?</a:t>
            </a:r>
          </a:p>
          <a:p>
            <a:endParaRPr lang="en-US" dirty="0"/>
          </a:p>
          <a:p>
            <a:r>
              <a:rPr lang="en-US" dirty="0"/>
              <a:t>With the right tools</a:t>
            </a:r>
          </a:p>
          <a:p>
            <a:endParaRPr lang="en-US" dirty="0"/>
          </a:p>
          <a:p>
            <a:pPr marL="174708" indent="-174708">
              <a:buFontTx/>
              <a:buChar char="-"/>
            </a:pPr>
            <a:r>
              <a:rPr lang="en-US" dirty="0"/>
              <a:t>Model-based Composer</a:t>
            </a:r>
          </a:p>
          <a:p>
            <a:pPr marL="174708" indent="-174708">
              <a:buFontTx/>
              <a:buChar char="-"/>
            </a:pPr>
            <a:r>
              <a:rPr lang="en-US" dirty="0"/>
              <a:t>Codeless</a:t>
            </a:r>
            <a:r>
              <a:rPr lang="en-US" baseline="0" dirty="0"/>
              <a:t> </a:t>
            </a:r>
            <a:r>
              <a:rPr lang="en-US" baseline="0" dirty="0" err="1"/>
              <a:t>Mashup</a:t>
            </a:r>
            <a:r>
              <a:rPr lang="en-US" baseline="0" dirty="0"/>
              <a:t> Builder</a:t>
            </a:r>
          </a:p>
          <a:p>
            <a:pPr marL="174708" indent="-174708">
              <a:buFontTx/>
              <a:buChar char="-"/>
            </a:pPr>
            <a:r>
              <a:rPr lang="en-US" baseline="0" dirty="0"/>
              <a:t>Flexible Device Connectivity and deployment options</a:t>
            </a:r>
            <a:endParaRPr lang="en-US" dirty="0"/>
          </a:p>
        </p:txBody>
      </p:sp>
      <p:sp>
        <p:nvSpPr>
          <p:cNvPr id="4" name="Slide Number Placeholder 3"/>
          <p:cNvSpPr>
            <a:spLocks noGrp="1"/>
          </p:cNvSpPr>
          <p:nvPr>
            <p:ph type="sldNum" sz="quarter" idx="10"/>
          </p:nvPr>
        </p:nvSpPr>
        <p:spPr/>
        <p:txBody>
          <a:bodyPr/>
          <a:lstStyle/>
          <a:p>
            <a:fld id="{B4FAACFC-BC5B-4743-9345-3C73FABA1EA1}"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940079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how do you build apps fast?</a:t>
            </a:r>
          </a:p>
          <a:p>
            <a:endParaRPr lang="en-US" dirty="0"/>
          </a:p>
          <a:p>
            <a:r>
              <a:rPr lang="en-US" dirty="0"/>
              <a:t>With the right tools</a:t>
            </a:r>
          </a:p>
          <a:p>
            <a:endParaRPr lang="en-US" dirty="0"/>
          </a:p>
          <a:p>
            <a:pPr marL="174708" indent="-174708">
              <a:buFontTx/>
              <a:buChar char="-"/>
            </a:pPr>
            <a:r>
              <a:rPr lang="en-US" dirty="0"/>
              <a:t>Model-based Composer</a:t>
            </a:r>
          </a:p>
          <a:p>
            <a:pPr marL="917658" lvl="1" indent="-174708">
              <a:buFontTx/>
              <a:buChar char="-"/>
            </a:pPr>
            <a:r>
              <a:rPr lang="en-US" dirty="0"/>
              <a:t>BI: builder interface(?)</a:t>
            </a:r>
          </a:p>
          <a:p>
            <a:pPr marL="174708" indent="-174708">
              <a:buFontTx/>
              <a:buChar char="-"/>
            </a:pPr>
            <a:r>
              <a:rPr lang="en-US" dirty="0"/>
              <a:t>Codeless</a:t>
            </a:r>
            <a:r>
              <a:rPr lang="en-US" baseline="0" dirty="0"/>
              <a:t> </a:t>
            </a:r>
            <a:r>
              <a:rPr lang="en-US" baseline="0" dirty="0" err="1"/>
              <a:t>Mashup</a:t>
            </a:r>
            <a:r>
              <a:rPr lang="en-US" baseline="0" dirty="0"/>
              <a:t> Builder</a:t>
            </a:r>
          </a:p>
          <a:p>
            <a:pPr marL="174708" indent="-174708">
              <a:buFontTx/>
              <a:buChar char="-"/>
            </a:pPr>
            <a:r>
              <a:rPr lang="en-US" baseline="0" dirty="0"/>
              <a:t>Flexible Device Connectivity and deployment options</a:t>
            </a:r>
            <a:endParaRPr lang="en-US" dirty="0"/>
          </a:p>
        </p:txBody>
      </p:sp>
      <p:sp>
        <p:nvSpPr>
          <p:cNvPr id="4" name="Slide Number Placeholder 3"/>
          <p:cNvSpPr>
            <a:spLocks noGrp="1"/>
          </p:cNvSpPr>
          <p:nvPr>
            <p:ph type="sldNum" sz="quarter" idx="10"/>
          </p:nvPr>
        </p:nvSpPr>
        <p:spPr/>
        <p:txBody>
          <a:bodyPr/>
          <a:lstStyle/>
          <a:p>
            <a:fld id="{B4FAACFC-BC5B-4743-9345-3C73FABA1EA1}"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3578324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tLang="ko-KR" dirty="0"/>
              <a:t>ThingWorks – Manufacturing Example</a:t>
            </a:r>
          </a:p>
          <a:p>
            <a:r>
              <a:rPr lang="de-DE" altLang="ko-KR" sz="1200" dirty="0"/>
              <a:t>Automated Plants</a:t>
            </a:r>
          </a:p>
          <a:p>
            <a:r>
              <a:rPr lang="de-DE" altLang="ko-KR" sz="1200" dirty="0"/>
              <a:t>Production Line Dashboards and Controlling Apps</a:t>
            </a:r>
          </a:p>
          <a:p>
            <a:r>
              <a:rPr lang="de-DE" altLang="ko-KR" sz="1200" dirty="0"/>
              <a:t>Inventory Monitoring</a:t>
            </a:r>
            <a:endParaRPr lang="en-US" altLang="ko-KR" sz="1200" dirty="0"/>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105</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199605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Actions</a:t>
            </a:r>
          </a:p>
          <a:p>
            <a:r>
              <a:rPr lang="en-US" altLang="ko-KR" dirty="0"/>
              <a:t>	HTTP - access URL on event</a:t>
            </a:r>
          </a:p>
          <a:p>
            <a:r>
              <a:rPr lang="en-US" altLang="ko-KR" dirty="0"/>
              <a:t>	Mail - ancient notification technology</a:t>
            </a:r>
          </a:p>
          <a:p>
            <a:r>
              <a:rPr lang="en-US" altLang="ko-KR" dirty="0"/>
              <a:t>	Pushover/Prowl - notifications</a:t>
            </a:r>
          </a:p>
          <a:p>
            <a:r>
              <a:rPr lang="en-US" altLang="ko-KR" dirty="0"/>
              <a:t>	Twitter - Tweet that your toilet flushed</a:t>
            </a:r>
          </a:p>
          <a:p>
            <a:r>
              <a:rPr lang="en-US" altLang="ko-KR" dirty="0"/>
              <a:t>Bindings</a:t>
            </a:r>
          </a:p>
          <a:p>
            <a:r>
              <a:rPr lang="en-US" altLang="ko-KR" dirty="0"/>
              <a:t>	Bluetooth - device proximity events</a:t>
            </a:r>
          </a:p>
          <a:p>
            <a:r>
              <a:rPr lang="en-US" altLang="ko-KR" dirty="0"/>
              <a:t>	GPIO - Linux </a:t>
            </a:r>
            <a:r>
              <a:rPr lang="en-US" altLang="ko-KR" dirty="0" err="1"/>
              <a:t>sysfs</a:t>
            </a:r>
            <a:r>
              <a:rPr lang="en-US" altLang="ko-KR" dirty="0"/>
              <a:t>-based GPIO events</a:t>
            </a:r>
          </a:p>
          <a:p>
            <a:r>
              <a:rPr lang="en-US" altLang="ko-KR" dirty="0"/>
              <a:t>	KNX - home automation events</a:t>
            </a:r>
          </a:p>
          <a:p>
            <a:r>
              <a:rPr lang="en-US" altLang="ko-KR" dirty="0"/>
              <a:t>	MQTT - raw protocol support</a:t>
            </a:r>
          </a:p>
          <a:p>
            <a:r>
              <a:rPr lang="en-US" altLang="ko-KR" dirty="0"/>
              <a:t>	</a:t>
            </a:r>
            <a:r>
              <a:rPr lang="en-US" altLang="ko-KR" dirty="0" err="1"/>
              <a:t>OneWire</a:t>
            </a:r>
            <a:r>
              <a:rPr lang="en-US" altLang="ko-KR" dirty="0"/>
              <a:t> - various sensor events</a:t>
            </a:r>
          </a:p>
          <a:p>
            <a:r>
              <a:rPr lang="en-US" altLang="ko-KR" dirty="0"/>
              <a:t>	Serial - RS-232 will never die</a:t>
            </a:r>
          </a:p>
          <a:p>
            <a:r>
              <a:rPr lang="en-US" altLang="ko-KR" dirty="0"/>
              <a:t>	</a:t>
            </a:r>
            <a:r>
              <a:rPr lang="en-US" altLang="ko-KR" dirty="0" err="1"/>
              <a:t>ZWave</a:t>
            </a:r>
            <a:r>
              <a:rPr lang="en-US" altLang="ko-KR" dirty="0"/>
              <a:t> - home automation events</a:t>
            </a:r>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84FA7EF8-7C00-453E-BA17-5DC0B3B5B37D}" type="datetime5">
              <a:rPr lang="ko-KR" altLang="en-US" smtClean="0"/>
              <a:t>2017/6/16</a:t>
            </a:fld>
            <a:endParaRPr lang="en-US" dirty="0"/>
          </a:p>
        </p:txBody>
      </p:sp>
    </p:spTree>
    <p:extLst>
      <p:ext uri="{BB962C8B-B14F-4D97-AF65-F5344CB8AC3E}">
        <p14:creationId xmlns:p14="http://schemas.microsoft.com/office/powerpoint/2010/main" val="378469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spcBef>
                <a:spcPct val="0"/>
              </a:spcBef>
              <a:buClrTx/>
              <a:buSzTx/>
              <a:defRPr/>
            </a:pPr>
            <a:r>
              <a:rPr lang="en-US" sz="1400" dirty="0"/>
              <a:t>Finally leverage the power of our diverse </a:t>
            </a:r>
            <a:r>
              <a:rPr lang="en-US" sz="1400" dirty="0" err="1"/>
              <a:t>IoT</a:t>
            </a:r>
            <a:r>
              <a:rPr lang="en-US" sz="1400" dirty="0"/>
              <a:t> eco-system…</a:t>
            </a:r>
          </a:p>
          <a:p>
            <a:pPr defTabSz="931774">
              <a:spcBef>
                <a:spcPct val="0"/>
              </a:spcBef>
              <a:buClrTx/>
              <a:buSzTx/>
              <a:defRPr/>
            </a:pPr>
            <a:endParaRPr lang="en-US" sz="1400" dirty="0"/>
          </a:p>
          <a:p>
            <a:pPr defTabSz="931774">
              <a:spcBef>
                <a:spcPct val="0"/>
              </a:spcBef>
              <a:buClrTx/>
              <a:buSzTx/>
              <a:defRPr/>
            </a:pPr>
            <a:r>
              <a:rPr lang="en-US" sz="1400" dirty="0"/>
              <a:t>…Creating Value</a:t>
            </a:r>
          </a:p>
          <a:p>
            <a:pPr defTabSz="931774">
              <a:spcBef>
                <a:spcPct val="0"/>
              </a:spcBef>
              <a:buClrTx/>
              <a:buSzTx/>
              <a:defRPr/>
            </a:pPr>
            <a:endParaRPr lang="en-US" sz="1400" dirty="0"/>
          </a:p>
          <a:p>
            <a:pPr defTabSz="931774">
              <a:spcBef>
                <a:spcPct val="0"/>
              </a:spcBef>
              <a:buClrTx/>
              <a:buSzTx/>
              <a:defRPr/>
            </a:pPr>
            <a:r>
              <a:rPr lang="en-US" sz="1400" dirty="0"/>
              <a:t>…Through Applications</a:t>
            </a:r>
          </a:p>
          <a:p>
            <a:pPr defTabSz="931774">
              <a:spcBef>
                <a:spcPct val="0"/>
              </a:spcBef>
              <a:buClrTx/>
              <a:buSzTx/>
              <a:defRPr/>
            </a:pPr>
            <a:endParaRPr lang="en-US" sz="1400" dirty="0"/>
          </a:p>
          <a:p>
            <a:pPr defTabSz="931774">
              <a:spcBef>
                <a:spcPct val="0"/>
              </a:spcBef>
              <a:buClrTx/>
              <a:buSzTx/>
              <a:defRPr/>
            </a:pPr>
            <a:r>
              <a:rPr lang="en-US" sz="1400" dirty="0"/>
              <a:t>…To intelligently connect People, Things and Systems</a:t>
            </a:r>
          </a:p>
          <a:p>
            <a:pPr defTabSz="931774">
              <a:spcBef>
                <a:spcPct val="0"/>
              </a:spcBef>
              <a:buClrTx/>
              <a:buSzTx/>
              <a:defRPr/>
            </a:pPr>
            <a:endParaRPr lang="en-US" sz="1400" dirty="0"/>
          </a:p>
          <a:p>
            <a:pPr defTabSz="931774">
              <a:spcBef>
                <a:spcPct val="0"/>
              </a:spcBef>
              <a:buClrTx/>
              <a:buSzTx/>
              <a:defRPr/>
            </a:pPr>
            <a:endParaRPr lang="en-US" sz="1400" dirty="0"/>
          </a:p>
          <a:p>
            <a:pPr defTabSz="931774">
              <a:spcBef>
                <a:spcPct val="0"/>
              </a:spcBef>
              <a:buClrTx/>
              <a:buSzTx/>
              <a:defRPr/>
            </a:pPr>
            <a:r>
              <a:rPr lang="en-US" sz="1400" dirty="0"/>
              <a:t>We are ThingWorx, the first application platform for the connect world.</a:t>
            </a:r>
          </a:p>
          <a:p>
            <a:pPr defTabSz="931774">
              <a:spcBef>
                <a:spcPct val="0"/>
              </a:spcBef>
              <a:buClrTx/>
              <a:buSzTx/>
              <a:defRPr/>
            </a:pPr>
            <a:endParaRPr lang="en-US" sz="1400" dirty="0"/>
          </a:p>
          <a:p>
            <a:pPr defTabSz="931774">
              <a:spcBef>
                <a:spcPct val="0"/>
              </a:spcBef>
              <a:buClrTx/>
              <a:buSzTx/>
              <a:defRPr/>
            </a:pPr>
            <a:r>
              <a:rPr lang="en-US" sz="1400" dirty="0"/>
              <a:t>Thank you</a:t>
            </a:r>
          </a:p>
        </p:txBody>
      </p:sp>
    </p:spTree>
    <p:extLst>
      <p:ext uri="{BB962C8B-B14F-4D97-AF65-F5344CB8AC3E}">
        <p14:creationId xmlns:p14="http://schemas.microsoft.com/office/powerpoint/2010/main" val="859362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130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r>
              <a:rPr lang="en-US" altLang="ko-KR"/>
              <a:t>© Lee at IUPUI</a:t>
            </a:r>
            <a:endParaRPr lang="en-US" dirty="0"/>
          </a:p>
        </p:txBody>
      </p:sp>
    </p:spTree>
    <p:extLst>
      <p:ext uri="{BB962C8B-B14F-4D97-AF65-F5344CB8AC3E}">
        <p14:creationId xmlns:p14="http://schemas.microsoft.com/office/powerpoint/2010/main" val="1716599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149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57E9CADA-10FA-4F38-AC79-0A4BD27FFE7A}" type="datetime5">
              <a:rPr lang="ko-KR" altLang="en-US" smtClean="0"/>
              <a:t>2017/6/16</a:t>
            </a:fld>
            <a:endParaRPr lang="en-US" dirty="0"/>
          </a:p>
        </p:txBody>
      </p:sp>
    </p:spTree>
    <p:extLst>
      <p:ext uri="{BB962C8B-B14F-4D97-AF65-F5344CB8AC3E}">
        <p14:creationId xmlns:p14="http://schemas.microsoft.com/office/powerpoint/2010/main" val="1468020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152</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2194977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156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731930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This will allow you to later utilize the data in a Mashup.</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166</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1359320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can trigger a service (remote function call) that is executed on a device.</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169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2DC962DF-F3E1-4FED-9D71-C64520A4D219}" type="datetime5">
              <a:rPr lang="ko-KR" altLang="en-US" smtClean="0"/>
              <a:t>2017/6/16</a:t>
            </a:fld>
            <a:endParaRPr lang="en-US" dirty="0"/>
          </a:p>
        </p:txBody>
      </p:sp>
    </p:spTree>
    <p:extLst>
      <p:ext uri="{BB962C8B-B14F-4D97-AF65-F5344CB8AC3E}">
        <p14:creationId xmlns:p14="http://schemas.microsoft.com/office/powerpoint/2010/main" val="44763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HARDWARE</a:t>
            </a:r>
          </a:p>
          <a:p>
            <a:r>
              <a:rPr lang="en-US" altLang="ko-KR" dirty="0"/>
              <a:t>Temboo comes prepackaged and fully integrated into the IDEs and hardware of powerful development platforms. Start programming your embedded devices with Temboo in minutes.</a:t>
            </a:r>
          </a:p>
          <a:p>
            <a:endParaRPr lang="en-US" altLang="ko-KR" dirty="0"/>
          </a:p>
          <a:p>
            <a:r>
              <a:rPr lang="en-US" altLang="ko-KR" dirty="0"/>
              <a:t>CONNECTIVITY</a:t>
            </a:r>
          </a:p>
          <a:p>
            <a:r>
              <a:rPr lang="en-US" altLang="ko-KR" dirty="0"/>
              <a:t>However your device connects to the Internet, it can run applications built on Temboo. Follow our streamlined steps to get your hardware online.</a:t>
            </a:r>
          </a:p>
          <a:p>
            <a:endParaRPr lang="en-US" altLang="ko-KR" dirty="0"/>
          </a:p>
          <a:p>
            <a:r>
              <a:rPr lang="en-US" altLang="ko-KR" dirty="0"/>
              <a:t>DATA STREAMING</a:t>
            </a:r>
          </a:p>
          <a:p>
            <a:r>
              <a:rPr lang="en-US" altLang="ko-KR" dirty="0"/>
              <a:t>It's your data, and we'll let you store it where you choose. You can wire sensors to the cloud easily and update where your data goes, even while your app is running.</a:t>
            </a:r>
          </a:p>
          <a:p>
            <a:endParaRPr lang="en-US" altLang="ko-KR" dirty="0"/>
          </a:p>
          <a:p>
            <a:r>
              <a:rPr lang="en-US" altLang="ko-KR" dirty="0"/>
              <a:t>CHOREOS</a:t>
            </a:r>
          </a:p>
          <a:p>
            <a:r>
              <a:rPr lang="en-US" altLang="ko-KR" dirty="0"/>
              <a:t>Make your devices interact with hundreds of APIs, databases, and code utilities with our cloud-based </a:t>
            </a:r>
            <a:r>
              <a:rPr lang="en-US" altLang="ko-KR" dirty="0" err="1"/>
              <a:t>Choreo</a:t>
            </a:r>
            <a:r>
              <a:rPr lang="en-US" altLang="ko-KR" dirty="0"/>
              <a:t> processes. Explore thousands of Choreographies in our Library and the many tasks they take care of.</a:t>
            </a:r>
          </a:p>
          <a:p>
            <a:endParaRPr lang="en-US" altLang="ko-KR" dirty="0"/>
          </a:p>
          <a:p>
            <a:r>
              <a:rPr lang="en-US" altLang="ko-KR" dirty="0"/>
              <a:t>M2M</a:t>
            </a:r>
          </a:p>
          <a:p>
            <a:r>
              <a:rPr lang="en-US" altLang="ko-KR" dirty="0"/>
              <a:t>Program multiple devices to communicate with each other and the Temboo platform using common machine-to-machine  messaging protocols.</a:t>
            </a:r>
          </a:p>
          <a:p>
            <a:endParaRPr lang="ko-KR" alt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39</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753F29A5-5DAF-4F90-86D7-5423AE2F0FAC}" type="datetime5">
              <a:rPr lang="ko-KR" altLang="en-US" smtClean="0"/>
              <a:t>2017/6/16</a:t>
            </a:fld>
            <a:endParaRPr lang="en-US" dirty="0"/>
          </a:p>
        </p:txBody>
      </p:sp>
    </p:spTree>
    <p:extLst>
      <p:ext uri="{BB962C8B-B14F-4D97-AF65-F5344CB8AC3E}">
        <p14:creationId xmlns:p14="http://schemas.microsoft.com/office/powerpoint/2010/main" val="1650788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Our SDKs provide language-specific wrappers for all the bundles in the </a:t>
            </a:r>
            <a:r>
              <a:rPr lang="en-US" sz="1200" b="0" i="0" u="none" strike="noStrike" kern="1200" dirty="0" err="1">
                <a:solidFill>
                  <a:srgbClr val="000000"/>
                </a:solidFill>
                <a:effectLst/>
                <a:latin typeface="Times New Roman" pitchFamily="16" charset="0"/>
                <a:ea typeface="+mn-ea"/>
                <a:cs typeface="+mn-cs"/>
                <a:hlinkClick r:id="rId3"/>
              </a:rPr>
              <a:t>Choreo</a:t>
            </a:r>
            <a:r>
              <a:rPr lang="en-US" sz="1200" b="0" i="0" u="none" strike="noStrike" kern="1200" dirty="0">
                <a:solidFill>
                  <a:srgbClr val="000000"/>
                </a:solidFill>
                <a:effectLst/>
                <a:latin typeface="Times New Roman" pitchFamily="16" charset="0"/>
                <a:ea typeface="+mn-ea"/>
                <a:cs typeface="+mn-cs"/>
                <a:hlinkClick r:id="rId3"/>
              </a:rPr>
              <a:t> Library</a:t>
            </a:r>
            <a:r>
              <a:rPr lang="en-US" sz="1200" b="0" i="0" kern="1200" dirty="0">
                <a:solidFill>
                  <a:srgbClr val="000000"/>
                </a:solidFill>
                <a:effectLst/>
                <a:latin typeface="Times New Roman" pitchFamily="16" charset="0"/>
                <a:ea typeface="+mn-ea"/>
                <a:cs typeface="+mn-cs"/>
              </a:rPr>
              <a:t>. This allows you to integrate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into the applications you build using the programming language and IDE of your choice. It also lets you combine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that access different APIs into a seamless workflow.</a:t>
            </a:r>
          </a:p>
          <a:p>
            <a:r>
              <a:rPr lang="en-US" sz="1200" b="0" i="0" kern="1200" dirty="0">
                <a:solidFill>
                  <a:srgbClr val="000000"/>
                </a:solidFill>
                <a:effectLst/>
                <a:latin typeface="Times New Roman" pitchFamily="16" charset="0"/>
                <a:ea typeface="+mn-ea"/>
                <a:cs typeface="+mn-cs"/>
              </a:rPr>
              <a:t>Don't see your language here? Don't fret. We're working on more languages at this very moment. Stay tuned, and feel free to suggest a language </a:t>
            </a:r>
            <a:r>
              <a:rPr lang="en-US" sz="1200" b="0" i="0" u="none" strike="noStrike" kern="1200" dirty="0">
                <a:solidFill>
                  <a:srgbClr val="000000"/>
                </a:solidFill>
                <a:effectLst/>
                <a:latin typeface="Times New Roman" pitchFamily="16" charset="0"/>
                <a:ea typeface="+mn-ea"/>
                <a:cs typeface="+mn-cs"/>
                <a:hlinkClick r:id="rId4"/>
              </a:rPr>
              <a:t>here</a:t>
            </a:r>
            <a:r>
              <a:rPr lang="en-US" sz="1200" b="0" i="0" kern="1200" dirty="0">
                <a:solidFill>
                  <a:srgbClr val="000000"/>
                </a:solidFill>
                <a:effectLst/>
                <a:latin typeface="Times New Roman" pitchFamily="16" charset="0"/>
                <a:ea typeface="+mn-ea"/>
                <a:cs typeface="+mn-cs"/>
              </a:rPr>
              <a:t>. If you fancy yourself an adventurer, you're also welcome to check out the </a:t>
            </a:r>
            <a:r>
              <a:rPr lang="en-US" sz="1200" b="0" i="0" u="none" strike="noStrike" kern="1200" dirty="0">
                <a:solidFill>
                  <a:srgbClr val="000000"/>
                </a:solidFill>
                <a:effectLst/>
                <a:latin typeface="Times New Roman" pitchFamily="16" charset="0"/>
                <a:ea typeface="+mn-ea"/>
                <a:cs typeface="+mn-cs"/>
                <a:hlinkClick r:id="rId5"/>
              </a:rPr>
              <a:t>REST API</a:t>
            </a:r>
            <a:r>
              <a:rPr lang="en-US" sz="1200" b="0" i="0" kern="1200" dirty="0">
                <a:solidFill>
                  <a:srgbClr val="000000"/>
                </a:solidFill>
                <a:effectLst/>
                <a:latin typeface="Times New Roman" pitchFamily="16" charset="0"/>
                <a:ea typeface="+mn-ea"/>
                <a:cs typeface="+mn-cs"/>
              </a:rPr>
              <a:t> directly (</a:t>
            </a:r>
            <a:r>
              <a:rPr lang="en-US" sz="1200" b="0" i="0" kern="1200" dirty="0" err="1">
                <a:solidFill>
                  <a:srgbClr val="000000"/>
                </a:solidFill>
                <a:effectLst/>
                <a:latin typeface="Times New Roman" pitchFamily="16" charset="0"/>
                <a:ea typeface="+mn-ea"/>
                <a:cs typeface="+mn-cs"/>
              </a:rPr>
              <a:t>cURL</a:t>
            </a:r>
            <a:r>
              <a:rPr lang="en-US" sz="1200" b="0" i="0" kern="1200" dirty="0">
                <a:solidFill>
                  <a:srgbClr val="000000"/>
                </a:solidFill>
                <a:effectLst/>
                <a:latin typeface="Times New Roman" pitchFamily="16" charset="0"/>
                <a:ea typeface="+mn-ea"/>
                <a:cs typeface="+mn-cs"/>
              </a:rPr>
              <a:t> code snippets are available for all </a:t>
            </a:r>
            <a:r>
              <a:rPr lang="en-US" sz="1200" b="0" i="0" kern="1200" dirty="0" err="1">
                <a:solidFill>
                  <a:srgbClr val="000000"/>
                </a:solidFill>
                <a:effectLst/>
                <a:latin typeface="Times New Roman" pitchFamily="16" charset="0"/>
                <a:ea typeface="+mn-ea"/>
                <a:cs typeface="+mn-cs"/>
              </a:rPr>
              <a:t>Choreos</a:t>
            </a:r>
            <a:r>
              <a:rPr lang="en-US" sz="1200" b="0" i="0" kern="1200" dirty="0">
                <a:solidFill>
                  <a:srgbClr val="000000"/>
                </a:solidFill>
                <a:effectLst/>
                <a:latin typeface="Times New Roman" pitchFamily="16" charset="0"/>
                <a:ea typeface="+mn-ea"/>
                <a:cs typeface="+mn-cs"/>
              </a:rPr>
              <a:t> in the Library). </a:t>
            </a:r>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41</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75C2C6F0-F45A-49FB-821F-76081A016908}" type="datetime5">
              <a:rPr lang="ko-KR" altLang="en-US" smtClean="0"/>
              <a:t>2017/6/16</a:t>
            </a:fld>
            <a:endParaRPr lang="en-US" dirty="0"/>
          </a:p>
        </p:txBody>
      </p:sp>
    </p:spTree>
    <p:extLst>
      <p:ext uri="{BB962C8B-B14F-4D97-AF65-F5344CB8AC3E}">
        <p14:creationId xmlns:p14="http://schemas.microsoft.com/office/powerpoint/2010/main" val="33358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solidFill>
                  <a:srgbClr val="0000FF"/>
                </a:solidFill>
              </a:rPr>
              <a:t>create IoT solutions without custom coding</a:t>
            </a:r>
            <a:r>
              <a:rPr lang="en-US" altLang="ko-KR" dirty="0"/>
              <a:t>. </a:t>
            </a:r>
          </a:p>
          <a:p>
            <a:r>
              <a:rPr lang="en-US" altLang="ko-KR" dirty="0"/>
              <a:t>Devices can be assigned to physical or logical assets via pluggable, commercial, off-the-shelf modules. </a:t>
            </a:r>
          </a:p>
          <a:p>
            <a:r>
              <a:rPr lang="en-US" altLang="ko-KR" dirty="0" err="1"/>
              <a:t>SiteWhere</a:t>
            </a:r>
            <a:r>
              <a:rPr lang="en-US" altLang="ko-KR" dirty="0"/>
              <a:t> supports numerous protocols, such as MQTT, JSON, AMQP, XMPP, Stomp, JMS, and </a:t>
            </a:r>
            <a:r>
              <a:rPr lang="en-US" altLang="ko-KR" dirty="0" err="1"/>
              <a:t>WebSockets</a:t>
            </a:r>
            <a:r>
              <a:rPr lang="en-US" altLang="ko-KR" dirty="0"/>
              <a:t>, while providing published APIs. </a:t>
            </a:r>
          </a:p>
          <a:p>
            <a:r>
              <a:rPr lang="en-US" altLang="ko-KR" dirty="0"/>
              <a:t>Event data can be stored in the cloud or on local servers. </a:t>
            </a:r>
          </a:p>
          <a:p>
            <a:r>
              <a:rPr lang="en-US" altLang="ko-KR" dirty="0"/>
              <a:t>The solution is fault tolerant, scalable, and cost efficient. </a:t>
            </a:r>
          </a:p>
          <a:p>
            <a:r>
              <a:rPr lang="en-US" altLang="ko-KR" dirty="0"/>
              <a:t>Communication with devices is bidirectional and asynchronous. This allows </a:t>
            </a:r>
            <a:r>
              <a:rPr lang="en-US" altLang="ko-KR" dirty="0" err="1"/>
              <a:t>SiteWhere</a:t>
            </a:r>
            <a:r>
              <a:rPr lang="en-US" altLang="ko-KR" dirty="0"/>
              <a:t> to manage solutions that require very large numbers of devices and event cycles. </a:t>
            </a:r>
          </a:p>
          <a:p>
            <a:r>
              <a:rPr lang="en-US" altLang="ko-KR" dirty="0" err="1"/>
              <a:t>SiteWhere</a:t>
            </a:r>
            <a:r>
              <a:rPr lang="en-US" altLang="ko-KR" dirty="0"/>
              <a:t> provides interfaces for customized event triggering, searching, and analytics, as well as out-of-the-box support for rapidly integrating customized device data into other platforms.</a:t>
            </a:r>
            <a:endParaRPr lang="ko-KR" altLang="en-US" dirty="0"/>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44</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95431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6" charset="0"/>
                <a:ea typeface="+mn-ea"/>
                <a:cs typeface="+mn-cs"/>
              </a:rPr>
              <a:t>Service Provider Interfaces (SPIs) for the data operations</a:t>
            </a:r>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47</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3090455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rgbClr val="000000"/>
                </a:solidFill>
                <a:effectLst/>
                <a:latin typeface="Times New Roman" pitchFamily="16" charset="0"/>
                <a:ea typeface="+mn-ea"/>
                <a:cs typeface="+mn-cs"/>
              </a:rPr>
              <a:t>Hazelcast</a:t>
            </a:r>
            <a:r>
              <a:rPr lang="en-US" sz="1200" b="0" i="0" kern="1200" dirty="0">
                <a:solidFill>
                  <a:srgbClr val="000000"/>
                </a:solidFill>
                <a:effectLst/>
                <a:latin typeface="Times New Roman" pitchFamily="16" charset="0"/>
                <a:ea typeface="+mn-ea"/>
                <a:cs typeface="+mn-cs"/>
              </a:rPr>
              <a:t> to interactively broadcast event data to other interested systems.</a:t>
            </a:r>
          </a:p>
          <a:p>
            <a:endParaRPr lang="en-US" dirty="0"/>
          </a:p>
        </p:txBody>
      </p:sp>
      <p:sp>
        <p:nvSpPr>
          <p:cNvPr id="4" name="Slide Number Placeholder 3"/>
          <p:cNvSpPr>
            <a:spLocks noGrp="1"/>
          </p:cNvSpPr>
          <p:nvPr>
            <p:ph type="sldNum" sz="quarter" idx="10"/>
          </p:nvPr>
        </p:nvSpPr>
        <p:spPr/>
        <p:txBody>
          <a:bodyPr/>
          <a:lstStyle/>
          <a:p>
            <a:pPr>
              <a:defRPr/>
            </a:pPr>
            <a:fld id="{E91D6B8B-15CA-432C-8F64-F9BAC85F40C1}" type="slidenum">
              <a:rPr lang="zh-CN" altLang="en-US" smtClean="0"/>
              <a:pPr>
                <a:defRPr/>
              </a:pPr>
              <a:t>50</a:t>
            </a:fld>
            <a:endParaRPr lang="en-US" altLang="zh-CN" dirty="0"/>
          </a:p>
        </p:txBody>
      </p:sp>
      <p:sp>
        <p:nvSpPr>
          <p:cNvPr id="5" name="Header Placeholder 4"/>
          <p:cNvSpPr>
            <a:spLocks noGrp="1"/>
          </p:cNvSpPr>
          <p:nvPr>
            <p:ph type="hdr" sz="quarter" idx="11"/>
          </p:nvPr>
        </p:nvSpPr>
        <p:spPr/>
        <p:txBody>
          <a:bodyPr/>
          <a:lstStyle/>
          <a:p>
            <a:r>
              <a:rPr lang="en-US" altLang="zh-CN"/>
              <a:t>IoT</a:t>
            </a:r>
            <a:endParaRPr lang="en-US" dirty="0"/>
          </a:p>
        </p:txBody>
      </p:sp>
      <p:sp>
        <p:nvSpPr>
          <p:cNvPr id="6" name="Footer Placeholder 5"/>
          <p:cNvSpPr>
            <a:spLocks noGrp="1"/>
          </p:cNvSpPr>
          <p:nvPr>
            <p:ph type="ftr" sz="quarter" idx="12"/>
          </p:nvPr>
        </p:nvSpPr>
        <p:spPr/>
        <p:txBody>
          <a:bodyPr/>
          <a:lstStyle/>
          <a:p>
            <a:r>
              <a:rPr lang="en-US" altLang="zh-CN"/>
              <a:t>Lecture series</a:t>
            </a:r>
            <a:endParaRPr lang="en-US" altLang="zh-CN" dirty="0"/>
          </a:p>
        </p:txBody>
      </p:sp>
      <p:sp>
        <p:nvSpPr>
          <p:cNvPr id="7" name="Date Placeholder 6"/>
          <p:cNvSpPr>
            <a:spLocks noGrp="1"/>
          </p:cNvSpPr>
          <p:nvPr>
            <p:ph type="dt" idx="13"/>
          </p:nvPr>
        </p:nvSpPr>
        <p:spPr/>
        <p:txBody>
          <a:bodyPr/>
          <a:lstStyle/>
          <a:p>
            <a:fld id="{ECA6E9B1-00F9-4E18-B08C-C237B64DCD5B}" type="datetime5">
              <a:rPr lang="ko-KR" altLang="en-US" smtClean="0"/>
              <a:t>2017/6/16</a:t>
            </a:fld>
            <a:endParaRPr lang="en-US" dirty="0"/>
          </a:p>
        </p:txBody>
      </p:sp>
    </p:spTree>
    <p:extLst>
      <p:ext uri="{BB962C8B-B14F-4D97-AF65-F5344CB8AC3E}">
        <p14:creationId xmlns:p14="http://schemas.microsoft.com/office/powerpoint/2010/main" val="2230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4262563"/>
            <a:ext cx="10080625" cy="3297112"/>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2" name="Rectangle 11"/>
          <p:cNvSpPr/>
          <p:nvPr/>
        </p:nvSpPr>
        <p:spPr>
          <a:xfrm>
            <a:off x="0" y="0"/>
            <a:ext cx="10080625" cy="4262563"/>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dirty="0"/>
          </a:p>
        </p:txBody>
      </p:sp>
      <p:sp>
        <p:nvSpPr>
          <p:cNvPr id="13" name="Rectangle 12"/>
          <p:cNvSpPr/>
          <p:nvPr/>
        </p:nvSpPr>
        <p:spPr>
          <a:xfrm>
            <a:off x="0" y="2923682"/>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4" name="Oval 13"/>
          <p:cNvSpPr/>
          <p:nvPr/>
        </p:nvSpPr>
        <p:spPr>
          <a:xfrm>
            <a:off x="0" y="1763924"/>
            <a:ext cx="10080625" cy="562775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Subtitle 2"/>
          <p:cNvSpPr>
            <a:spLocks noGrp="1"/>
          </p:cNvSpPr>
          <p:nvPr>
            <p:ph type="subTitle" idx="1"/>
          </p:nvPr>
        </p:nvSpPr>
        <p:spPr>
          <a:xfrm>
            <a:off x="1933106" y="4611140"/>
            <a:ext cx="6214412" cy="972373"/>
          </a:xfrm>
        </p:spPr>
        <p:txBody>
          <a:bodyPr anchor="ctr" anchorCtr="0">
            <a:normAutofit/>
          </a:bodyPr>
          <a:lstStyle>
            <a:lvl1pPr marL="0" indent="0" algn="ctr">
              <a:buNone/>
              <a:defRPr sz="2400">
                <a:solidFill>
                  <a:schemeClr val="tx2"/>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D1172F65-9C93-4444-B9C6-64D4570E5CD1}" type="slidenum">
              <a:rPr lang="en-GB" smtClean="0"/>
              <a:pPr/>
              <a:t>‹#›</a:t>
            </a:fld>
            <a:endParaRPr lang="en-GB"/>
          </a:p>
        </p:txBody>
      </p:sp>
      <p:sp>
        <p:nvSpPr>
          <p:cNvPr id="2" name="Title 1"/>
          <p:cNvSpPr>
            <a:spLocks noGrp="1"/>
          </p:cNvSpPr>
          <p:nvPr>
            <p:ph type="ctrTitle"/>
          </p:nvPr>
        </p:nvSpPr>
        <p:spPr>
          <a:xfrm>
            <a:off x="1092386" y="2332037"/>
            <a:ext cx="7910326" cy="1976635"/>
          </a:xfrm>
          <a:effectLst/>
        </p:spPr>
        <p:txBody>
          <a:bodyPr>
            <a:noAutofit/>
          </a:bodyPr>
          <a:lstStyle>
            <a:lvl1pPr marL="201588" indent="0" algn="ctr">
              <a:buNone/>
              <a:defRPr sz="54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a:t>
            </a:fld>
            <a:endParaRPr lang="en-GB" dirty="0"/>
          </a:p>
        </p:txBody>
      </p:sp>
      <p:sp>
        <p:nvSpPr>
          <p:cNvPr id="8" name="Title 7"/>
          <p:cNvSpPr>
            <a:spLocks noGrp="1"/>
          </p:cNvSpPr>
          <p:nvPr>
            <p:ph type="title"/>
          </p:nvPr>
        </p:nvSpPr>
        <p:spPr/>
        <p:txBody>
          <a:bodyPr/>
          <a:lstStyle/>
          <a:p>
            <a:r>
              <a:rPr lang="en-US" dirty="0"/>
              <a:t>Click to edit Master title style</a:t>
            </a:r>
          </a:p>
        </p:txBody>
      </p:sp>
      <p:sp>
        <p:nvSpPr>
          <p:cNvPr id="7" name="Text Placeholder 2"/>
          <p:cNvSpPr>
            <a:spLocks noGrp="1"/>
          </p:cNvSpPr>
          <p:nvPr>
            <p:ph idx="1" hasCustomPrompt="1"/>
          </p:nvPr>
        </p:nvSpPr>
        <p:spPr>
          <a:xfrm>
            <a:off x="696912" y="1417638"/>
            <a:ext cx="8915400" cy="5256112"/>
          </a:xfrm>
          <a:prstGeom prst="rect">
            <a:avLst/>
          </a:prstGeom>
        </p:spPr>
        <p:txBody>
          <a:bodyPr vert="horz" lIns="100794" tIns="50397" rIns="100794" bIns="50397" rtlCol="0">
            <a:normAutofit/>
          </a:bodyPr>
          <a:lstStyle>
            <a:lvl1pPr marL="344488" marR="0" indent="-293688"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1pPr>
            <a:lvl2pPr marL="688975" marR="0" indent="-2857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2pPr>
            <a:lvl3pPr marL="966788" marR="0" indent="-2603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3pPr>
            <a:lvl4pPr marL="1258888" marR="0" indent="-250825"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4pPr>
            <a:lvl5pPr marL="1532074" marR="0" indent="-201589"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lvl5pPr>
          </a:lstStyle>
          <a:p>
            <a:pPr marL="344488" marR="0" lvl="0" indent="-293688"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mn-lt"/>
                <a:ea typeface="+mn-ea"/>
                <a:cs typeface="+mn-cs"/>
              </a:rPr>
              <a:t>Click to edit Master text styles</a:t>
            </a:r>
          </a:p>
          <a:p>
            <a:pPr marL="688975" marR="0" lvl="1" indent="-2857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mn-lt"/>
                <a:ea typeface="+mn-ea"/>
                <a:cs typeface="+mn-cs"/>
              </a:rPr>
              <a:t>Second level</a:t>
            </a:r>
          </a:p>
          <a:p>
            <a:pPr marL="966788" marR="0" lvl="2" indent="-260350"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Third level</a:t>
            </a:r>
          </a:p>
          <a:p>
            <a:pPr marL="1258888" marR="0" lvl="3" indent="-250825"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mn-lt"/>
                <a:ea typeface="+mn-ea"/>
                <a:cs typeface="+mn-cs"/>
              </a:rPr>
              <a:t>Fourth level</a:t>
            </a:r>
          </a:p>
          <a:p>
            <a:pPr marL="1532074" marR="0" lvl="4" indent="-201589" algn="l" defTabSz="1007943" rtl="0" eaLnBrk="1" fontAlgn="auto" latinLnBrk="0" hangingPunct="1">
              <a:lnSpc>
                <a:spcPct val="100000"/>
              </a:lnSpc>
              <a:spcBef>
                <a:spcPct val="20000"/>
              </a:spcBef>
              <a:spcAft>
                <a:spcPts val="331"/>
              </a:spcAft>
              <a:buClr>
                <a:srgbClr val="5ECCF3">
                  <a:lumMod val="75000"/>
                </a:srgbClr>
              </a:buClr>
              <a:buSzPct val="130000"/>
              <a:buFont typeface="Georgia" pitchFamily="18"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mn-lt"/>
                <a:ea typeface="+mn-ea"/>
                <a:cs typeface="+mn-cs"/>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BB1A1510-2D0C-467F-BD7C-05B6FA1BBED9}" type="slidenum">
              <a:rPr lang="en-GB" smtClean="0"/>
              <a:pPr/>
              <a:t>‹#›</a:t>
            </a:fld>
            <a:endParaRPr lang="en-GB"/>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696912" y="1493837"/>
            <a:ext cx="4267199"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p:nvPr>
        </p:nvSpPr>
        <p:spPr>
          <a:xfrm>
            <a:off x="5116512" y="1493837"/>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045" y="2435896"/>
            <a:ext cx="4008531" cy="1387255"/>
          </a:xfrm>
          <a:effectLst/>
        </p:spPr>
        <p:txBody>
          <a:bodyPr anchor="b">
            <a:noAutofit/>
          </a:bodyPr>
          <a:lstStyle>
            <a:lvl1pPr marL="251986" indent="-251986" algn="l">
              <a:defRPr sz="3100" b="1">
                <a:effectLst/>
              </a:defRPr>
            </a:lvl1pPr>
          </a:lstStyle>
          <a:p>
            <a:r>
              <a:rPr lang="en-US"/>
              <a:t>Click to edit Master title style</a:t>
            </a:r>
            <a:endParaRPr lang="en-US" dirty="0"/>
          </a:p>
        </p:txBody>
      </p:sp>
      <p:sp>
        <p:nvSpPr>
          <p:cNvPr id="3" name="Content Placeholder 2"/>
          <p:cNvSpPr>
            <a:spLocks noGrp="1"/>
          </p:cNvSpPr>
          <p:nvPr>
            <p:ph idx="1"/>
          </p:nvPr>
        </p:nvSpPr>
        <p:spPr>
          <a:xfrm>
            <a:off x="5064032" y="806366"/>
            <a:ext cx="4428557" cy="5395533"/>
          </a:xfrm>
        </p:spPr>
        <p:txBody>
          <a:bodyPr anchor="ctr"/>
          <a:lstStyle>
            <a:lvl1pPr>
              <a:defRPr sz="2400"/>
            </a:lvl1pPr>
            <a:lvl2pPr>
              <a:defRPr sz="2200"/>
            </a:lvl2pPr>
            <a:lvl3pPr>
              <a:defRPr sz="2000"/>
            </a:lvl3pPr>
            <a:lvl4pPr>
              <a:defRPr sz="1800"/>
            </a:lvl4pPr>
            <a:lvl5pPr>
              <a:defRPr sz="15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85956" y="3855679"/>
            <a:ext cx="3735762" cy="2358422"/>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F0FDE797-D1E4-4A76-A414-19396A170406}"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262563"/>
            <a:ext cx="10080625" cy="3297112"/>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9" name="Rectangle 8"/>
          <p:cNvSpPr/>
          <p:nvPr/>
        </p:nvSpPr>
        <p:spPr>
          <a:xfrm>
            <a:off x="0" y="0"/>
            <a:ext cx="10080625" cy="4262563"/>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dirty="0"/>
          </a:p>
        </p:txBody>
      </p:sp>
      <p:sp>
        <p:nvSpPr>
          <p:cNvPr id="10" name="Rectangle 9"/>
          <p:cNvSpPr/>
          <p:nvPr/>
        </p:nvSpPr>
        <p:spPr>
          <a:xfrm>
            <a:off x="0" y="2923682"/>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11" name="Oval 10"/>
          <p:cNvSpPr/>
          <p:nvPr/>
        </p:nvSpPr>
        <p:spPr>
          <a:xfrm>
            <a:off x="0" y="1763924"/>
            <a:ext cx="10080625" cy="562775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Picture Placeholder 2"/>
          <p:cNvSpPr>
            <a:spLocks noGrp="1"/>
          </p:cNvSpPr>
          <p:nvPr>
            <p:ph type="pic" idx="1"/>
          </p:nvPr>
        </p:nvSpPr>
        <p:spPr>
          <a:xfrm>
            <a:off x="4933570" y="1259946"/>
            <a:ext cx="4536281" cy="3447827"/>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2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967810" y="1113874"/>
            <a:ext cx="4072504" cy="2384329"/>
          </a:xfrm>
        </p:spPr>
        <p:txBody>
          <a:bodyPr anchor="b"/>
          <a:lstStyle>
            <a:lvl1pPr marL="201589" indent="-201589">
              <a:buFont typeface="Georgia" pitchFamily="18" charset="0"/>
              <a:buChar char="*"/>
              <a:defRPr sz="18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Lee</a:t>
            </a:r>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CB367C03-441A-4968-AB57-BD6A766A241E}" type="slidenum">
              <a:rPr lang="en-GB" smtClean="0"/>
              <a:pPr/>
              <a:t>‹#›</a:t>
            </a:fld>
            <a:endParaRPr lang="en-GB"/>
          </a:p>
        </p:txBody>
      </p:sp>
      <p:sp>
        <p:nvSpPr>
          <p:cNvPr id="2" name="Title 1"/>
          <p:cNvSpPr>
            <a:spLocks noGrp="1"/>
          </p:cNvSpPr>
          <p:nvPr>
            <p:ph type="title"/>
          </p:nvPr>
        </p:nvSpPr>
        <p:spPr>
          <a:xfrm>
            <a:off x="801763" y="4921197"/>
            <a:ext cx="7037407" cy="1259946"/>
          </a:xfrm>
        </p:spPr>
        <p:txBody>
          <a:bodyPr anchor="b">
            <a:noAutofit/>
          </a:bodyPr>
          <a:lstStyle>
            <a:lvl1pPr algn="l">
              <a:defRPr sz="5100" b="1"/>
            </a:lvl1pPr>
          </a:lstStyle>
          <a:p>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100130" y="806364"/>
            <a:ext cx="7056438" cy="3830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4CF76C66-7B79-4FD1-B462-EC08B6019CB6}"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71938" y="415041"/>
            <a:ext cx="2268141" cy="577429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664604" y="806365"/>
            <a:ext cx="5323954" cy="53955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 Lee</a:t>
            </a:r>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98B19582-7A66-49F2-8C66-52970ED7CE2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627758"/>
            <a:ext cx="10080625" cy="1931917"/>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8" name="Rectangle 7"/>
          <p:cNvSpPr/>
          <p:nvPr/>
        </p:nvSpPr>
        <p:spPr>
          <a:xfrm>
            <a:off x="0" y="0"/>
            <a:ext cx="10080625" cy="5627758"/>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dirty="0">
              <a:latin typeface="Trebuchet MS" panose="020B0603020202020204" pitchFamily="34" charset="0"/>
              <a:ea typeface="다음_Regular" panose="02000603060000000000" pitchFamily="2" charset="-127"/>
            </a:endParaRPr>
          </a:p>
        </p:txBody>
      </p:sp>
      <p:sp>
        <p:nvSpPr>
          <p:cNvPr id="9" name="Rectangle 8"/>
          <p:cNvSpPr/>
          <p:nvPr/>
        </p:nvSpPr>
        <p:spPr>
          <a:xfrm>
            <a:off x="0" y="4153857"/>
            <a:ext cx="10080625" cy="2519892"/>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10" name="Oval 9"/>
          <p:cNvSpPr/>
          <p:nvPr/>
        </p:nvSpPr>
        <p:spPr>
          <a:xfrm>
            <a:off x="0" y="1763924"/>
            <a:ext cx="10080625" cy="5627758"/>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baseline="0">
              <a:latin typeface="Trebuchet MS" panose="020B0603020202020204" pitchFamily="34" charset="0"/>
              <a:ea typeface="다음_Regular" panose="02000603060000000000" pitchFamily="2" charset="-127"/>
            </a:endParaRPr>
          </a:p>
        </p:txBody>
      </p:sp>
      <p:sp>
        <p:nvSpPr>
          <p:cNvPr id="2" name="Title Placeholder 1"/>
          <p:cNvSpPr>
            <a:spLocks noGrp="1"/>
          </p:cNvSpPr>
          <p:nvPr>
            <p:ph type="title"/>
          </p:nvPr>
        </p:nvSpPr>
        <p:spPr>
          <a:xfrm>
            <a:off x="696912" y="122237"/>
            <a:ext cx="8763000" cy="1219200"/>
          </a:xfrm>
          <a:prstGeom prst="rect">
            <a:avLst/>
          </a:prstGeom>
          <a:effectLst/>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696912" y="1417637"/>
            <a:ext cx="8915400" cy="5486399"/>
          </a:xfrm>
          <a:prstGeom prst="rect">
            <a:avLst/>
          </a:prstGeom>
        </p:spPr>
        <p:txBody>
          <a:bodyPr vert="horz" lIns="100794" tIns="50397" rIns="100794" bIns="5039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04422" y="7132637"/>
            <a:ext cx="2772172" cy="402483"/>
          </a:xfrm>
          <a:prstGeom prst="rect">
            <a:avLst/>
          </a:prstGeom>
        </p:spPr>
        <p:txBody>
          <a:bodyPr vert="horz" lIns="100794" tIns="50397" rIns="100794" bIns="50397" rtlCol="0" anchor="ctr"/>
          <a:lstStyle>
            <a:lvl1pPr algn="r">
              <a:defRPr sz="12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r>
              <a:rPr lang="en-US"/>
              <a:t>© Lee</a:t>
            </a:r>
            <a:endParaRPr lang="en-US" dirty="0"/>
          </a:p>
        </p:txBody>
      </p:sp>
      <p:sp>
        <p:nvSpPr>
          <p:cNvPr id="5" name="Footer Placeholder 4"/>
          <p:cNvSpPr>
            <a:spLocks noGrp="1"/>
          </p:cNvSpPr>
          <p:nvPr>
            <p:ph type="ftr" sz="quarter" idx="3"/>
          </p:nvPr>
        </p:nvSpPr>
        <p:spPr>
          <a:xfrm>
            <a:off x="504031" y="7132637"/>
            <a:ext cx="3696230" cy="402483"/>
          </a:xfrm>
          <a:prstGeom prst="rect">
            <a:avLst/>
          </a:prstGeom>
        </p:spPr>
        <p:txBody>
          <a:bodyPr vert="horz" lIns="100794" tIns="50397" rIns="100794" bIns="50397" rtlCol="0" anchor="ctr"/>
          <a:lstStyle>
            <a:lvl1pPr algn="l">
              <a:defRPr sz="12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r>
              <a:rPr lang="en-US"/>
              <a:t>IUPUI</a:t>
            </a:r>
            <a:endParaRPr lang="en-US" dirty="0"/>
          </a:p>
        </p:txBody>
      </p:sp>
      <p:sp>
        <p:nvSpPr>
          <p:cNvPr id="6" name="Slide Number Placeholder 5"/>
          <p:cNvSpPr>
            <a:spLocks noGrp="1"/>
          </p:cNvSpPr>
          <p:nvPr>
            <p:ph type="sldNum" sz="quarter" idx="4"/>
          </p:nvPr>
        </p:nvSpPr>
        <p:spPr>
          <a:xfrm>
            <a:off x="4200260" y="7132637"/>
            <a:ext cx="2016125" cy="402483"/>
          </a:xfrm>
          <a:prstGeom prst="rect">
            <a:avLst/>
          </a:prstGeom>
        </p:spPr>
        <p:txBody>
          <a:bodyPr vert="horz" lIns="100794" tIns="50397" rIns="100794" bIns="50397" rtlCol="0" anchor="ctr"/>
          <a:lstStyle>
            <a:lvl1pPr algn="ctr">
              <a:defRPr sz="1300" b="1" baseline="0">
                <a:solidFill>
                  <a:schemeClr val="tx1">
                    <a:lumMod val="50000"/>
                    <a:lumOff val="50000"/>
                  </a:schemeClr>
                </a:solidFill>
                <a:latin typeface="Trebuchet MS" panose="020B0603020202020204" pitchFamily="34" charset="0"/>
                <a:ea typeface="다음_Regular" panose="02000603060000000000" pitchFamily="2" charset="-127"/>
              </a:defRPr>
            </a:lvl1pPr>
          </a:lstStyle>
          <a:p>
            <a:fld id="{7AA4D580-68B3-49FF-B4E8-5DEA21671DC1}"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2" r:id="rId3"/>
    <p:sldLayoutId id="2147484194" r:id="rId4"/>
    <p:sldLayoutId id="2147484195" r:id="rId5"/>
    <p:sldLayoutId id="2147484196" r:id="rId6"/>
    <p:sldLayoutId id="2147484197" r:id="rId7"/>
    <p:sldLayoutId id="2147484198" r:id="rId8"/>
    <p:sldLayoutId id="2147484199" r:id="rId9"/>
  </p:sldLayoutIdLst>
  <p:hf hdr="0"/>
  <p:txStyles>
    <p:titleStyle>
      <a:lvl1pPr marL="0" indent="0" algn="ctr" defTabSz="1007943" rtl="0" eaLnBrk="1" latinLnBrk="0" hangingPunct="1">
        <a:spcBef>
          <a:spcPct val="0"/>
        </a:spcBef>
        <a:buClr>
          <a:schemeClr val="accent6">
            <a:lumMod val="75000"/>
          </a:schemeClr>
        </a:buClr>
        <a:buSzPct val="128000"/>
        <a:buFont typeface="Georgia" pitchFamily="18" charset="0"/>
        <a:buNone/>
        <a:defRPr sz="3600" b="1" i="0" kern="1200" baseline="0">
          <a:solidFill>
            <a:schemeClr val="tx1">
              <a:lumMod val="85000"/>
              <a:lumOff val="15000"/>
            </a:schemeClr>
          </a:solidFill>
          <a:effectLst/>
          <a:latin typeface="Trebuchet MS" panose="020B0603020202020204" pitchFamily="34" charset="0"/>
          <a:ea typeface="다음_Regular" panose="02000603060000000000" pitchFamily="2"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4488" indent="-293688" algn="l" defTabSz="1007943" rtl="0" eaLnBrk="1" latinLnBrk="0" hangingPunct="1">
        <a:spcBef>
          <a:spcPct val="20000"/>
        </a:spcBef>
        <a:spcAft>
          <a:spcPts val="331"/>
        </a:spcAft>
        <a:buClr>
          <a:schemeClr val="accent2">
            <a:lumMod val="50000"/>
          </a:schemeClr>
        </a:buClr>
        <a:buSzPct val="100000"/>
        <a:buFont typeface="Georgia" pitchFamily="18" charset="0"/>
        <a:buChar char="◊"/>
        <a:defRPr sz="24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1pPr>
      <a:lvl2pPr marL="688975" indent="-285750" algn="l" defTabSz="1007943" rtl="0" eaLnBrk="1" latinLnBrk="0" hangingPunct="1">
        <a:spcBef>
          <a:spcPct val="20000"/>
        </a:spcBef>
        <a:spcAft>
          <a:spcPts val="331"/>
        </a:spcAft>
        <a:buClr>
          <a:schemeClr val="accent2">
            <a:lumMod val="75000"/>
          </a:schemeClr>
        </a:buClr>
        <a:buSzPct val="60000"/>
        <a:buFont typeface="Wingdings" pitchFamily="2" charset="2"/>
        <a:buChar char="q"/>
        <a:defRPr sz="22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2pPr>
      <a:lvl3pPr marL="966788" indent="-260350"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20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3pPr>
      <a:lvl4pPr marL="1258888" indent="-250825"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18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4pPr>
      <a:lvl5pPr marL="1532074" indent="-201589" algn="l" defTabSz="1007943" rtl="0" eaLnBrk="1" latinLnBrk="0" hangingPunct="1">
        <a:spcBef>
          <a:spcPct val="20000"/>
        </a:spcBef>
        <a:spcAft>
          <a:spcPts val="331"/>
        </a:spcAft>
        <a:buClr>
          <a:schemeClr val="accent2">
            <a:lumMod val="75000"/>
          </a:schemeClr>
        </a:buClr>
        <a:buSzPct val="130000"/>
        <a:buFont typeface="Georgia" pitchFamily="18" charset="0"/>
        <a:buChar char="◊"/>
        <a:defRPr sz="1600" kern="1200" baseline="0">
          <a:solidFill>
            <a:schemeClr val="tx1">
              <a:lumMod val="75000"/>
              <a:lumOff val="25000"/>
            </a:schemeClr>
          </a:solidFill>
          <a:latin typeface="Trebuchet MS" panose="020B0603020202020204" pitchFamily="34" charset="0"/>
          <a:ea typeface="다음_Regular" panose="02000603060000000000" pitchFamily="2" charset="-127"/>
          <a:cs typeface="+mn-cs"/>
        </a:defRPr>
      </a:lvl5pPr>
      <a:lvl6pPr marL="1834456"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6pPr>
      <a:lvl7pPr marL="2167078"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7pPr>
      <a:lvl8pPr marL="2519858"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8pPr>
      <a:lvl9pPr marL="2852479" indent="-201589" algn="l" defTabSz="1007943" rtl="0" eaLnBrk="1" latinLnBrk="0" hangingPunct="1">
        <a:spcBef>
          <a:spcPct val="20000"/>
        </a:spcBef>
        <a:spcAft>
          <a:spcPts val="331"/>
        </a:spcAft>
        <a:buClr>
          <a:schemeClr val="accent6">
            <a:lumMod val="75000"/>
          </a:schemeClr>
        </a:buClr>
        <a:buSzPct val="130000"/>
        <a:buFont typeface="Georgia" pitchFamily="18"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15.png"/><Relationship Id="rId4" Type="http://schemas.openxmlformats.org/officeDocument/2006/relationships/image" Target="../media/image314.png"/></Relationships>
</file>

<file path=ppt/slides/_rels/slide10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image" Target="../media/image31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337.jpeg"/><Relationship Id="rId13" Type="http://schemas.openxmlformats.org/officeDocument/2006/relationships/image" Target="../media/image342.png"/><Relationship Id="rId18" Type="http://schemas.openxmlformats.org/officeDocument/2006/relationships/image" Target="../media/image241.png"/><Relationship Id="rId26" Type="http://schemas.openxmlformats.org/officeDocument/2006/relationships/image" Target="../media/image353.png"/><Relationship Id="rId39" Type="http://schemas.openxmlformats.org/officeDocument/2006/relationships/image" Target="../media/image366.png"/><Relationship Id="rId3" Type="http://schemas.openxmlformats.org/officeDocument/2006/relationships/image" Target="../media/image332.png"/><Relationship Id="rId21" Type="http://schemas.openxmlformats.org/officeDocument/2006/relationships/image" Target="../media/image348.png"/><Relationship Id="rId34" Type="http://schemas.openxmlformats.org/officeDocument/2006/relationships/image" Target="../media/image361.png"/><Relationship Id="rId42" Type="http://schemas.openxmlformats.org/officeDocument/2006/relationships/image" Target="../media/image369.png"/><Relationship Id="rId47" Type="http://schemas.openxmlformats.org/officeDocument/2006/relationships/image" Target="../media/image374.png"/><Relationship Id="rId7" Type="http://schemas.openxmlformats.org/officeDocument/2006/relationships/image" Target="../media/image336.png"/><Relationship Id="rId12" Type="http://schemas.openxmlformats.org/officeDocument/2006/relationships/image" Target="../media/image341.png"/><Relationship Id="rId17" Type="http://schemas.openxmlformats.org/officeDocument/2006/relationships/image" Target="../media/image345.png"/><Relationship Id="rId25" Type="http://schemas.openxmlformats.org/officeDocument/2006/relationships/image" Target="../media/image352.png"/><Relationship Id="rId33" Type="http://schemas.openxmlformats.org/officeDocument/2006/relationships/image" Target="../media/image360.png"/><Relationship Id="rId38" Type="http://schemas.openxmlformats.org/officeDocument/2006/relationships/image" Target="../media/image365.png"/><Relationship Id="rId46" Type="http://schemas.openxmlformats.org/officeDocument/2006/relationships/image" Target="../media/image373.png"/><Relationship Id="rId2" Type="http://schemas.openxmlformats.org/officeDocument/2006/relationships/notesSlide" Target="../notesSlides/notesSlide40.xml"/><Relationship Id="rId16" Type="http://schemas.microsoft.com/office/2007/relationships/hdphoto" Target="../media/hdphoto1.wdp"/><Relationship Id="rId20" Type="http://schemas.openxmlformats.org/officeDocument/2006/relationships/image" Target="../media/image347.png"/><Relationship Id="rId29" Type="http://schemas.openxmlformats.org/officeDocument/2006/relationships/image" Target="../media/image356.jpeg"/><Relationship Id="rId41"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24" Type="http://schemas.openxmlformats.org/officeDocument/2006/relationships/image" Target="../media/image351.png"/><Relationship Id="rId32" Type="http://schemas.openxmlformats.org/officeDocument/2006/relationships/image" Target="../media/image359.png"/><Relationship Id="rId37" Type="http://schemas.openxmlformats.org/officeDocument/2006/relationships/image" Target="../media/image364.png"/><Relationship Id="rId40" Type="http://schemas.openxmlformats.org/officeDocument/2006/relationships/image" Target="../media/image367.png"/><Relationship Id="rId45" Type="http://schemas.openxmlformats.org/officeDocument/2006/relationships/image" Target="../media/image372.png"/><Relationship Id="rId5" Type="http://schemas.openxmlformats.org/officeDocument/2006/relationships/image" Target="../media/image334.png"/><Relationship Id="rId15" Type="http://schemas.openxmlformats.org/officeDocument/2006/relationships/image" Target="../media/image344.png"/><Relationship Id="rId23" Type="http://schemas.openxmlformats.org/officeDocument/2006/relationships/image" Target="../media/image350.png"/><Relationship Id="rId28" Type="http://schemas.openxmlformats.org/officeDocument/2006/relationships/image" Target="../media/image355.png"/><Relationship Id="rId36" Type="http://schemas.openxmlformats.org/officeDocument/2006/relationships/image" Target="../media/image363.png"/><Relationship Id="rId10" Type="http://schemas.openxmlformats.org/officeDocument/2006/relationships/image" Target="../media/image339.jpeg"/><Relationship Id="rId19" Type="http://schemas.openxmlformats.org/officeDocument/2006/relationships/image" Target="../media/image346.png"/><Relationship Id="rId31" Type="http://schemas.openxmlformats.org/officeDocument/2006/relationships/image" Target="../media/image358.png"/><Relationship Id="rId44" Type="http://schemas.openxmlformats.org/officeDocument/2006/relationships/image" Target="../media/image371.png"/><Relationship Id="rId4" Type="http://schemas.openxmlformats.org/officeDocument/2006/relationships/image" Target="../media/image333.png"/><Relationship Id="rId9" Type="http://schemas.openxmlformats.org/officeDocument/2006/relationships/image" Target="../media/image338.png"/><Relationship Id="rId14" Type="http://schemas.openxmlformats.org/officeDocument/2006/relationships/image" Target="../media/image343.png"/><Relationship Id="rId22" Type="http://schemas.openxmlformats.org/officeDocument/2006/relationships/image" Target="../media/image349.png"/><Relationship Id="rId27" Type="http://schemas.openxmlformats.org/officeDocument/2006/relationships/image" Target="../media/image354.png"/><Relationship Id="rId30" Type="http://schemas.openxmlformats.org/officeDocument/2006/relationships/image" Target="../media/image357.png"/><Relationship Id="rId35" Type="http://schemas.openxmlformats.org/officeDocument/2006/relationships/image" Target="../media/image362.jpeg"/><Relationship Id="rId43" Type="http://schemas.openxmlformats.org/officeDocument/2006/relationships/image" Target="../media/image370.png"/></Relationships>
</file>

<file path=ppt/slides/_rels/slide117.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4.xml"/><Relationship Id="rId5" Type="http://schemas.openxmlformats.org/officeDocument/2006/relationships/image" Target="../media/image378.png"/><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81.jpg"/><Relationship Id="rId2" Type="http://schemas.openxmlformats.org/officeDocument/2006/relationships/hyperlink" Target="http://www.thingworx.com/academic_content/r-pi-weather-app/"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community.thingworx.com/community/developers/blog/2015/12/30/using-the-c-sdk-to-deliver-data-to-thingworx-from-a-raspberry-pi" TargetMode="External"/><Relationship Id="rId2" Type="http://schemas.openxmlformats.org/officeDocument/2006/relationships/hyperlink" Target="https://www.thingworx.com/ecosystem/academic-program/iot-projects/weather-app-arduino-uno/"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82.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38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hyperlink" Target="http://marketplace.thingworx.com/"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95.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6.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hyperlink" Target="https://github.com/indystar1/IoT_Lecture_Slides_Im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ifttt.com/" TargetMode="External"/><Relationship Id="rId2" Type="http://schemas.openxmlformats.org/officeDocument/2006/relationships/hyperlink" Target="https://ifttt.com/" TargetMode="Externa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5OZgrw7l_10"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temboo.com/arduino" TargetMode="External"/><Relationship Id="rId13" Type="http://schemas.openxmlformats.org/officeDocument/2006/relationships/hyperlink" Target="https://temboo.com/hardware/google-big-query-getting-started" TargetMode="External"/><Relationship Id="rId18" Type="http://schemas.openxmlformats.org/officeDocument/2006/relationships/image" Target="../media/image30.png"/><Relationship Id="rId26" Type="http://schemas.openxmlformats.org/officeDocument/2006/relationships/image" Target="../media/image32.jpeg"/><Relationship Id="rId3" Type="http://schemas.openxmlformats.org/officeDocument/2006/relationships/image" Target="../media/image21.emf"/><Relationship Id="rId21" Type="http://schemas.openxmlformats.org/officeDocument/2006/relationships/hyperlink" Target="https://temboo.com/hardware/bluetooth" TargetMode="External"/><Relationship Id="rId7" Type="http://schemas.openxmlformats.org/officeDocument/2006/relationships/image" Target="../media/image24.png"/><Relationship Id="rId12" Type="http://schemas.openxmlformats.org/officeDocument/2006/relationships/image" Target="../media/image26.png"/><Relationship Id="rId17" Type="http://schemas.openxmlformats.org/officeDocument/2006/relationships/hyperlink" Target="https://temboo.com/hardware/gsm" TargetMode="External"/><Relationship Id="rId25" Type="http://schemas.openxmlformats.org/officeDocument/2006/relationships/hyperlink" Target="https://temboo.com/hardware/m2m-http" TargetMode="External"/><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hyperlink" Target="https://temboo.com/hardware/ethernet" TargetMode="Externa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temboo.com/hardware/microsoft-power-bi-getting-started" TargetMode="External"/><Relationship Id="rId24" Type="http://schemas.openxmlformats.org/officeDocument/2006/relationships/hyperlink" Target="https://temboo.com/hardware/m2m-coap" TargetMode="External"/><Relationship Id="rId5" Type="http://schemas.openxmlformats.org/officeDocument/2006/relationships/hyperlink" Target="https://temboo.com/hardware/ti" TargetMode="External"/><Relationship Id="rId15" Type="http://schemas.openxmlformats.org/officeDocument/2006/relationships/image" Target="../media/image28.png"/><Relationship Id="rId23" Type="http://schemas.openxmlformats.org/officeDocument/2006/relationships/hyperlink" Target="https://temboo.com/hardware/m2m-mqtt" TargetMode="External"/><Relationship Id="rId10" Type="http://schemas.openxmlformats.org/officeDocument/2006/relationships/image" Target="../media/image25.png"/><Relationship Id="rId19" Type="http://schemas.openxmlformats.org/officeDocument/2006/relationships/hyperlink" Target="https://temboo.com/hardware/wifi" TargetMode="External"/><Relationship Id="rId4" Type="http://schemas.openxmlformats.org/officeDocument/2006/relationships/image" Target="../media/image22.png"/><Relationship Id="rId9" Type="http://schemas.openxmlformats.org/officeDocument/2006/relationships/hyperlink" Target="https://temboo.com/hardware/samsung" TargetMode="External"/><Relationship Id="rId14" Type="http://schemas.openxmlformats.org/officeDocument/2006/relationships/image" Target="../media/image27.png"/><Relationship Id="rId2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npmjs.com/package/node-red-contrib-sitewher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7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randomnerdtutorials.com/getting-started-with-node-red-on-raspberry-pi/" TargetMode="External"/><Relationship Id="rId2" Type="http://schemas.openxmlformats.org/officeDocument/2006/relationships/hyperlink" Target="https://www.youtube.com/watch?v=nHQl-Pb1Zvw"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jp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8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jpg"/><Relationship Id="rId4" Type="http://schemas.openxmlformats.org/officeDocument/2006/relationships/image" Target="../media/image112.png"/><Relationship Id="rId9"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flow.att.com/star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9.jpg"/><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png"/><Relationship Id="rId21" Type="http://schemas.openxmlformats.org/officeDocument/2006/relationships/image" Target="../media/image14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jpg"/><Relationship Id="rId15" Type="http://schemas.openxmlformats.org/officeDocument/2006/relationships/image" Target="../media/image143.png"/><Relationship Id="rId23" Type="http://schemas.openxmlformats.org/officeDocument/2006/relationships/image" Target="../media/image151.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2.jp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5.png"/><Relationship Id="rId21" Type="http://schemas.openxmlformats.org/officeDocument/2006/relationships/image" Target="../media/image173.png"/><Relationship Id="rId34" Type="http://schemas.openxmlformats.org/officeDocument/2006/relationships/image" Target="../media/image186.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90.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jpg"/><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32" Type="http://schemas.openxmlformats.org/officeDocument/2006/relationships/image" Target="../media/image184.png"/><Relationship Id="rId37" Type="http://schemas.openxmlformats.org/officeDocument/2006/relationships/image" Target="../media/image189.jp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jpg"/><Relationship Id="rId10" Type="http://schemas.openxmlformats.org/officeDocument/2006/relationships/image" Target="../media/image162.png"/><Relationship Id="rId19" Type="http://schemas.openxmlformats.org/officeDocument/2006/relationships/image" Target="../media/image171.png"/><Relationship Id="rId31" Type="http://schemas.openxmlformats.org/officeDocument/2006/relationships/image" Target="../media/image183.jp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jpg"/><Relationship Id="rId30" Type="http://schemas.openxmlformats.org/officeDocument/2006/relationships/image" Target="../media/image182.jpg"/><Relationship Id="rId35" Type="http://schemas.openxmlformats.org/officeDocument/2006/relationships/image" Target="../media/image187.jpg"/></Relationships>
</file>

<file path=ppt/slides/_rels/slide9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26" Type="http://schemas.openxmlformats.org/officeDocument/2006/relationships/image" Target="../media/image214.png"/><Relationship Id="rId3" Type="http://schemas.openxmlformats.org/officeDocument/2006/relationships/image" Target="../media/image191.png"/><Relationship Id="rId21" Type="http://schemas.openxmlformats.org/officeDocument/2006/relationships/image" Target="../media/image209.png"/><Relationship Id="rId34" Type="http://schemas.openxmlformats.org/officeDocument/2006/relationships/image" Target="../media/image222.pn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5" Type="http://schemas.openxmlformats.org/officeDocument/2006/relationships/image" Target="../media/image213.png"/><Relationship Id="rId33" Type="http://schemas.openxmlformats.org/officeDocument/2006/relationships/image" Target="../media/image221.png"/><Relationship Id="rId2" Type="http://schemas.openxmlformats.org/officeDocument/2006/relationships/notesSlide" Target="../notesSlides/notesSlide32.xml"/><Relationship Id="rId16" Type="http://schemas.openxmlformats.org/officeDocument/2006/relationships/image" Target="../media/image204.jpg"/><Relationship Id="rId20" Type="http://schemas.openxmlformats.org/officeDocument/2006/relationships/image" Target="../media/image208.png"/><Relationship Id="rId29" Type="http://schemas.openxmlformats.org/officeDocument/2006/relationships/image" Target="../media/image217.png"/><Relationship Id="rId1" Type="http://schemas.openxmlformats.org/officeDocument/2006/relationships/slideLayout" Target="../slideLayouts/slideLayout4.xml"/><Relationship Id="rId6" Type="http://schemas.openxmlformats.org/officeDocument/2006/relationships/image" Target="../media/image194.png"/><Relationship Id="rId11" Type="http://schemas.openxmlformats.org/officeDocument/2006/relationships/image" Target="../media/image199.png"/><Relationship Id="rId24" Type="http://schemas.openxmlformats.org/officeDocument/2006/relationships/image" Target="../media/image212.png"/><Relationship Id="rId32" Type="http://schemas.openxmlformats.org/officeDocument/2006/relationships/image" Target="../media/image220.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1.png"/><Relationship Id="rId28" Type="http://schemas.openxmlformats.org/officeDocument/2006/relationships/image" Target="../media/image216.png"/><Relationship Id="rId10" Type="http://schemas.openxmlformats.org/officeDocument/2006/relationships/image" Target="../media/image198.png"/><Relationship Id="rId19" Type="http://schemas.openxmlformats.org/officeDocument/2006/relationships/image" Target="../media/image207.png"/><Relationship Id="rId31" Type="http://schemas.openxmlformats.org/officeDocument/2006/relationships/image" Target="../media/image219.png"/><Relationship Id="rId4" Type="http://schemas.openxmlformats.org/officeDocument/2006/relationships/image" Target="../media/image192.png"/><Relationship Id="rId9" Type="http://schemas.openxmlformats.org/officeDocument/2006/relationships/image" Target="../media/image197.jpg"/><Relationship Id="rId14" Type="http://schemas.openxmlformats.org/officeDocument/2006/relationships/image" Target="../media/image202.png"/><Relationship Id="rId22" Type="http://schemas.openxmlformats.org/officeDocument/2006/relationships/image" Target="../media/image210.png"/><Relationship Id="rId27" Type="http://schemas.openxmlformats.org/officeDocument/2006/relationships/image" Target="../media/image215.png"/><Relationship Id="rId30" Type="http://schemas.openxmlformats.org/officeDocument/2006/relationships/image" Target="../media/image218.png"/><Relationship Id="rId35" Type="http://schemas.openxmlformats.org/officeDocument/2006/relationships/image" Target="../media/image223.png"/></Relationships>
</file>

<file path=ppt/slides/_rels/slide9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9" Type="http://schemas.openxmlformats.org/officeDocument/2006/relationships/image" Target="../media/image190.png"/><Relationship Id="rId3" Type="http://schemas.openxmlformats.org/officeDocument/2006/relationships/image" Target="../media/image154.png"/><Relationship Id="rId21" Type="http://schemas.openxmlformats.org/officeDocument/2006/relationships/image" Target="../media/image172.png"/><Relationship Id="rId34" Type="http://schemas.openxmlformats.org/officeDocument/2006/relationships/image" Target="../media/image185.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189.jpg"/><Relationship Id="rId2" Type="http://schemas.openxmlformats.org/officeDocument/2006/relationships/notesSlide" Target="../notesSlides/notesSlide33.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41" Type="http://schemas.openxmlformats.org/officeDocument/2006/relationships/image" Target="../media/image225.png"/><Relationship Id="rId1" Type="http://schemas.openxmlformats.org/officeDocument/2006/relationships/slideLayout" Target="../slideLayouts/slideLayout3.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3.jpg"/><Relationship Id="rId37" Type="http://schemas.openxmlformats.org/officeDocument/2006/relationships/image" Target="../media/image188.jpg"/><Relationship Id="rId40" Type="http://schemas.openxmlformats.org/officeDocument/2006/relationships/image" Target="../media/image224.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jpg"/><Relationship Id="rId36" Type="http://schemas.openxmlformats.org/officeDocument/2006/relationships/image" Target="../media/image187.jp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jp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jpg"/><Relationship Id="rId35" Type="http://schemas.openxmlformats.org/officeDocument/2006/relationships/image" Target="../media/image186.png"/></Relationships>
</file>

<file path=ppt/slides/_rels/slide9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18" Type="http://schemas.openxmlformats.org/officeDocument/2006/relationships/image" Target="../media/image241.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17" Type="http://schemas.openxmlformats.org/officeDocument/2006/relationships/image" Target="../media/image240.png"/><Relationship Id="rId2" Type="http://schemas.openxmlformats.org/officeDocument/2006/relationships/notesSlide" Target="../notesSlides/notesSlide34.xml"/><Relationship Id="rId16"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9.jpe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jpeg"/><Relationship Id="rId14" Type="http://schemas.openxmlformats.org/officeDocument/2006/relationships/image" Target="../media/image237.png"/></Relationships>
</file>

<file path=ppt/slides/_rels/slide96.xml.rels><?xml version="1.0" encoding="UTF-8" standalone="yes"?>
<Relationships xmlns="http://schemas.openxmlformats.org/package/2006/relationships"><Relationship Id="rId8" Type="http://schemas.openxmlformats.org/officeDocument/2006/relationships/image" Target="../media/image247.jpg"/><Relationship Id="rId13" Type="http://schemas.openxmlformats.org/officeDocument/2006/relationships/image" Target="../media/image252.jpg"/><Relationship Id="rId18" Type="http://schemas.openxmlformats.org/officeDocument/2006/relationships/image" Target="../media/image257.png"/><Relationship Id="rId26" Type="http://schemas.openxmlformats.org/officeDocument/2006/relationships/image" Target="../media/image261.png"/><Relationship Id="rId3" Type="http://schemas.openxmlformats.org/officeDocument/2006/relationships/image" Target="../media/image242.jpg"/><Relationship Id="rId21" Type="http://schemas.openxmlformats.org/officeDocument/2006/relationships/image" Target="../media/image260.png"/><Relationship Id="rId34" Type="http://schemas.openxmlformats.org/officeDocument/2006/relationships/image" Target="../media/image268.png"/><Relationship Id="rId7" Type="http://schemas.openxmlformats.org/officeDocument/2006/relationships/image" Target="../media/image246.jp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19.png"/><Relationship Id="rId33" Type="http://schemas.openxmlformats.org/officeDocument/2006/relationships/image" Target="../media/image267.png"/><Relationship Id="rId38" Type="http://schemas.openxmlformats.org/officeDocument/2006/relationships/image" Target="../media/image272.png"/><Relationship Id="rId2" Type="http://schemas.openxmlformats.org/officeDocument/2006/relationships/notesSlide" Target="../notesSlides/notesSlide35.xml"/><Relationship Id="rId16" Type="http://schemas.openxmlformats.org/officeDocument/2006/relationships/image" Target="../media/image255.png"/><Relationship Id="rId20" Type="http://schemas.openxmlformats.org/officeDocument/2006/relationships/image" Target="../media/image259.png"/><Relationship Id="rId29" Type="http://schemas.openxmlformats.org/officeDocument/2006/relationships/image" Target="../media/image263.png"/><Relationship Id="rId1" Type="http://schemas.openxmlformats.org/officeDocument/2006/relationships/slideLayout" Target="../slideLayouts/slideLayout3.xml"/><Relationship Id="rId6" Type="http://schemas.openxmlformats.org/officeDocument/2006/relationships/image" Target="../media/image245.jpg"/><Relationship Id="rId11" Type="http://schemas.openxmlformats.org/officeDocument/2006/relationships/image" Target="../media/image250.png"/><Relationship Id="rId24" Type="http://schemas.openxmlformats.org/officeDocument/2006/relationships/image" Target="../media/image218.png"/><Relationship Id="rId32" Type="http://schemas.openxmlformats.org/officeDocument/2006/relationships/image" Target="../media/image266.png"/><Relationship Id="rId37" Type="http://schemas.openxmlformats.org/officeDocument/2006/relationships/image" Target="../media/image271.png"/><Relationship Id="rId5" Type="http://schemas.openxmlformats.org/officeDocument/2006/relationships/image" Target="../media/image244.png"/><Relationship Id="rId15" Type="http://schemas.openxmlformats.org/officeDocument/2006/relationships/image" Target="../media/image254.jpg"/><Relationship Id="rId23" Type="http://schemas.openxmlformats.org/officeDocument/2006/relationships/image" Target="../media/image217.png"/><Relationship Id="rId28" Type="http://schemas.openxmlformats.org/officeDocument/2006/relationships/image" Target="../media/image262.png"/><Relationship Id="rId36" Type="http://schemas.openxmlformats.org/officeDocument/2006/relationships/image" Target="../media/image270.png"/><Relationship Id="rId10" Type="http://schemas.openxmlformats.org/officeDocument/2006/relationships/image" Target="../media/image249.png"/><Relationship Id="rId19" Type="http://schemas.openxmlformats.org/officeDocument/2006/relationships/image" Target="../media/image258.png"/><Relationship Id="rId31" Type="http://schemas.openxmlformats.org/officeDocument/2006/relationships/image" Target="../media/image265.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jpg"/><Relationship Id="rId22" Type="http://schemas.openxmlformats.org/officeDocument/2006/relationships/image" Target="../media/image216.png"/><Relationship Id="rId27" Type="http://schemas.openxmlformats.org/officeDocument/2006/relationships/image" Target="../media/image220.png"/><Relationship Id="rId30" Type="http://schemas.openxmlformats.org/officeDocument/2006/relationships/image" Target="../media/image264.png"/><Relationship Id="rId35" Type="http://schemas.openxmlformats.org/officeDocument/2006/relationships/image" Target="../media/image269.png"/></Relationships>
</file>

<file path=ppt/slides/_rels/slide97.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8.png"/><Relationship Id="rId18" Type="http://schemas.openxmlformats.org/officeDocument/2006/relationships/image" Target="../media/image283.jpg"/><Relationship Id="rId3" Type="http://schemas.openxmlformats.org/officeDocument/2006/relationships/image" Target="../media/image166.png"/><Relationship Id="rId7" Type="http://schemas.openxmlformats.org/officeDocument/2006/relationships/image" Target="../media/image171.png"/><Relationship Id="rId12" Type="http://schemas.openxmlformats.org/officeDocument/2006/relationships/image" Target="../media/image277.png"/><Relationship Id="rId17" Type="http://schemas.openxmlformats.org/officeDocument/2006/relationships/image" Target="../media/image282.png"/><Relationship Id="rId2" Type="http://schemas.openxmlformats.org/officeDocument/2006/relationships/image" Target="../media/image165.png"/><Relationship Id="rId16" Type="http://schemas.openxmlformats.org/officeDocument/2006/relationships/image" Target="../media/image281.jpg"/><Relationship Id="rId1" Type="http://schemas.openxmlformats.org/officeDocument/2006/relationships/slideLayout" Target="../slideLayouts/slideLayout4.xml"/><Relationship Id="rId6" Type="http://schemas.openxmlformats.org/officeDocument/2006/relationships/image" Target="../media/image170.png"/><Relationship Id="rId11" Type="http://schemas.openxmlformats.org/officeDocument/2006/relationships/image" Target="../media/image276.png"/><Relationship Id="rId5" Type="http://schemas.openxmlformats.org/officeDocument/2006/relationships/image" Target="../media/image168.png"/><Relationship Id="rId15" Type="http://schemas.openxmlformats.org/officeDocument/2006/relationships/image" Target="../media/image280.jpg"/><Relationship Id="rId10" Type="http://schemas.openxmlformats.org/officeDocument/2006/relationships/image" Target="../media/image275.jpg"/><Relationship Id="rId4" Type="http://schemas.openxmlformats.org/officeDocument/2006/relationships/image" Target="../media/image167.png"/><Relationship Id="rId9" Type="http://schemas.openxmlformats.org/officeDocument/2006/relationships/image" Target="../media/image274.jpg"/><Relationship Id="rId14" Type="http://schemas.openxmlformats.org/officeDocument/2006/relationships/image" Target="../media/image279.png"/></Relationships>
</file>

<file path=ppt/slides/_rels/slide9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13.png"/><Relationship Id="rId18" Type="http://schemas.openxmlformats.org/officeDocument/2006/relationships/image" Target="../media/image287.png"/><Relationship Id="rId26" Type="http://schemas.openxmlformats.org/officeDocument/2006/relationships/image" Target="../media/image295.png"/><Relationship Id="rId39" Type="http://schemas.openxmlformats.org/officeDocument/2006/relationships/image" Target="../media/image308.jpg"/><Relationship Id="rId3" Type="http://schemas.openxmlformats.org/officeDocument/2006/relationships/image" Target="../media/image216.png"/><Relationship Id="rId21" Type="http://schemas.openxmlformats.org/officeDocument/2006/relationships/image" Target="../media/image290.png"/><Relationship Id="rId34" Type="http://schemas.openxmlformats.org/officeDocument/2006/relationships/image" Target="../media/image303.jpg"/><Relationship Id="rId42" Type="http://schemas.openxmlformats.org/officeDocument/2006/relationships/image" Target="../media/image311.png"/><Relationship Id="rId7" Type="http://schemas.openxmlformats.org/officeDocument/2006/relationships/image" Target="../media/image220.png"/><Relationship Id="rId12" Type="http://schemas.openxmlformats.org/officeDocument/2006/relationships/image" Target="../media/image192.png"/><Relationship Id="rId17" Type="http://schemas.openxmlformats.org/officeDocument/2006/relationships/image" Target="../media/image286.png"/><Relationship Id="rId25"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image" Target="../media/image307.png"/><Relationship Id="rId2" Type="http://schemas.openxmlformats.org/officeDocument/2006/relationships/notesSlide" Target="../notesSlides/notesSlide36.xml"/><Relationship Id="rId16" Type="http://schemas.openxmlformats.org/officeDocument/2006/relationships/image" Target="../media/image285.png"/><Relationship Id="rId20" Type="http://schemas.openxmlformats.org/officeDocument/2006/relationships/image" Target="../media/image289.png"/><Relationship Id="rId29" Type="http://schemas.openxmlformats.org/officeDocument/2006/relationships/image" Target="../media/image298.png"/><Relationship Id="rId41"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191.png"/><Relationship Id="rId24" Type="http://schemas.openxmlformats.org/officeDocument/2006/relationships/image" Target="../media/image293.png"/><Relationship Id="rId32" Type="http://schemas.openxmlformats.org/officeDocument/2006/relationships/image" Target="../media/image301.png"/><Relationship Id="rId37" Type="http://schemas.openxmlformats.org/officeDocument/2006/relationships/image" Target="../media/image306.png"/><Relationship Id="rId40" Type="http://schemas.openxmlformats.org/officeDocument/2006/relationships/image" Target="../media/image309.png"/><Relationship Id="rId5" Type="http://schemas.openxmlformats.org/officeDocument/2006/relationships/image" Target="../media/image218.png"/><Relationship Id="rId15" Type="http://schemas.openxmlformats.org/officeDocument/2006/relationships/image" Target="../media/image215.png"/><Relationship Id="rId23" Type="http://schemas.openxmlformats.org/officeDocument/2006/relationships/image" Target="../media/image292.png"/><Relationship Id="rId28" Type="http://schemas.openxmlformats.org/officeDocument/2006/relationships/image" Target="../media/image297.png"/><Relationship Id="rId36" Type="http://schemas.openxmlformats.org/officeDocument/2006/relationships/image" Target="../media/image305.png"/><Relationship Id="rId10" Type="http://schemas.openxmlformats.org/officeDocument/2006/relationships/image" Target="../media/image284.png"/><Relationship Id="rId19" Type="http://schemas.openxmlformats.org/officeDocument/2006/relationships/image" Target="../media/image288.png"/><Relationship Id="rId31" Type="http://schemas.openxmlformats.org/officeDocument/2006/relationships/image" Target="../media/image300.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14.png"/><Relationship Id="rId22" Type="http://schemas.openxmlformats.org/officeDocument/2006/relationships/image" Target="../media/image291.png"/><Relationship Id="rId27" Type="http://schemas.openxmlformats.org/officeDocument/2006/relationships/image" Target="../media/image296.png"/><Relationship Id="rId30" Type="http://schemas.openxmlformats.org/officeDocument/2006/relationships/image" Target="../media/image299.png"/><Relationship Id="rId35" Type="http://schemas.openxmlformats.org/officeDocument/2006/relationships/image" Target="../media/image304.png"/></Relationships>
</file>

<file path=ppt/slides/_rels/slide99.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512888" y="4846637"/>
            <a:ext cx="7056437" cy="1368426"/>
          </a:xfrm>
        </p:spPr>
        <p:txBody>
          <a:bodyPr/>
          <a:lstStyle/>
          <a:p>
            <a:r>
              <a:rPr lang="en-US" dirty="0"/>
              <a:t>Prof. John Lee</a:t>
            </a:r>
          </a:p>
          <a:p>
            <a:r>
              <a:rPr lang="en-US" dirty="0"/>
              <a:t>IUPUI &amp; KAIST</a:t>
            </a:r>
          </a:p>
        </p:txBody>
      </p:sp>
      <p:sp>
        <p:nvSpPr>
          <p:cNvPr id="3" name="Title 2"/>
          <p:cNvSpPr>
            <a:spLocks noGrp="1"/>
          </p:cNvSpPr>
          <p:nvPr>
            <p:ph type="ctrTitle"/>
          </p:nvPr>
        </p:nvSpPr>
        <p:spPr>
          <a:xfrm>
            <a:off x="620712" y="2332037"/>
            <a:ext cx="8839200" cy="1976635"/>
          </a:xfrm>
        </p:spPr>
        <p:txBody>
          <a:bodyPr/>
          <a:lstStyle/>
          <a:p>
            <a:r>
              <a:rPr lang="en-US" altLang="ko-KR" dirty="0"/>
              <a:t>Development       Platforms and Frameworks</a:t>
            </a:r>
            <a:endParaRPr lang="ko-KR" altLang="ko-KR"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t>IoT Lecture Series</a:t>
            </a:r>
          </a:p>
        </p:txBody>
      </p:sp>
    </p:spTree>
    <p:extLst>
      <p:ext uri="{BB962C8B-B14F-4D97-AF65-F5344CB8AC3E}">
        <p14:creationId xmlns:p14="http://schemas.microsoft.com/office/powerpoint/2010/main" val="3956914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10</a:t>
            </a:fld>
            <a:endParaRPr lang="en-GB" dirty="0"/>
          </a:p>
        </p:txBody>
      </p:sp>
      <p:sp>
        <p:nvSpPr>
          <p:cNvPr id="5" name="Title 4"/>
          <p:cNvSpPr>
            <a:spLocks noGrp="1"/>
          </p:cNvSpPr>
          <p:nvPr>
            <p:ph type="title"/>
          </p:nvPr>
        </p:nvSpPr>
        <p:spPr/>
        <p:txBody>
          <a:bodyPr/>
          <a:lstStyle/>
          <a:p>
            <a:r>
              <a:rPr lang="en-US" altLang="ko-KR" dirty="0"/>
              <a:t>OpenHAB Home Automation Development Framework</a:t>
            </a:r>
            <a:endParaRPr lang="ko-KR" altLang="en-US" dirty="0"/>
          </a:p>
        </p:txBody>
      </p:sp>
      <p:sp>
        <p:nvSpPr>
          <p:cNvPr id="6" name="Content Placeholder 5"/>
          <p:cNvSpPr>
            <a:spLocks noGrp="1"/>
          </p:cNvSpPr>
          <p:nvPr>
            <p:ph idx="1"/>
          </p:nvPr>
        </p:nvSpPr>
        <p:spPr/>
        <p:txBody>
          <a:bodyPr/>
          <a:lstStyle/>
          <a:p>
            <a:r>
              <a:rPr lang="en-US" altLang="ko-KR" dirty="0"/>
              <a:t>http://www.OpenHAB.org/</a:t>
            </a:r>
          </a:p>
          <a:p>
            <a:r>
              <a:rPr lang="en-US" altLang="ko-KR" dirty="0"/>
              <a:t>Based on Eclipse Java EE</a:t>
            </a:r>
          </a:p>
          <a:p>
            <a:r>
              <a:rPr lang="en-US" altLang="ko-KR" dirty="0"/>
              <a:t>UI interface can be easily configured</a:t>
            </a:r>
          </a:p>
          <a:p>
            <a:endParaRPr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2" y="2941637"/>
            <a:ext cx="762000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3656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t>The unique </a:t>
            </a:r>
            <a:r>
              <a:rPr lang="en-US" dirty="0"/>
              <a:t>p</a:t>
            </a:r>
            <a:r>
              <a:rPr lang="en-US" b="1" dirty="0"/>
              <a:t>latform </a:t>
            </a:r>
            <a:r>
              <a:rPr lang="en-US" dirty="0"/>
              <a:t>c</a:t>
            </a:r>
            <a:r>
              <a:rPr lang="en-US" b="1" dirty="0"/>
              <a:t>haracteristics are</a:t>
            </a:r>
          </a:p>
        </p:txBody>
      </p:sp>
      <p:sp>
        <p:nvSpPr>
          <p:cNvPr id="28" name="Title 1"/>
          <p:cNvSpPr txBox="1">
            <a:spLocks/>
          </p:cNvSpPr>
          <p:nvPr/>
        </p:nvSpPr>
        <p:spPr>
          <a:xfrm>
            <a:off x="2425683" y="1321773"/>
            <a:ext cx="6881829" cy="1377493"/>
          </a:xfrm>
          <a:prstGeom prst="rect">
            <a:avLst/>
          </a:prstGeom>
        </p:spPr>
        <p:txBody>
          <a:bodyPr vert="horz" wrap="square" lIns="91440" tIns="45720" rIns="91440" bIns="4572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Ubiquitous Device Connectivity Layer</a:t>
            </a:r>
            <a:endParaRPr lang="en-US" sz="2400" dirty="0">
              <a:solidFill>
                <a:prstClr val="black">
                  <a:lumMod val="75000"/>
                </a:prstClr>
              </a:solidFill>
              <a:latin typeface="+mn-lt"/>
            </a:endParaRPr>
          </a:p>
          <a:p>
            <a:pPr algn="l"/>
            <a:r>
              <a:rPr lang="en-US" sz="1800" dirty="0">
                <a:solidFill>
                  <a:prstClr val="black"/>
                </a:solidFill>
                <a:latin typeface="+mn-lt"/>
              </a:rPr>
              <a:t>ThingWorx provides scalable, secure, embeddable, and easily deployable communications designed for connecting sensors, devices and equipment across any network topology and an communication scenario</a:t>
            </a:r>
          </a:p>
        </p:txBody>
      </p:sp>
      <p:sp>
        <p:nvSpPr>
          <p:cNvPr id="29" name="Title 1"/>
          <p:cNvSpPr txBox="1">
            <a:spLocks/>
          </p:cNvSpPr>
          <p:nvPr/>
        </p:nvSpPr>
        <p:spPr>
          <a:xfrm>
            <a:off x="2425682" y="3182809"/>
            <a:ext cx="6881830" cy="1698798"/>
          </a:xfrm>
          <a:prstGeom prst="rect">
            <a:avLst/>
          </a:prstGeom>
        </p:spPr>
        <p:txBody>
          <a:bodyPr vert="horz" wrap="square" lIns="91440" tIns="45720" rIns="91440" bIns="4572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Model-based Development Reduces Time/Cost by 10X</a:t>
            </a:r>
          </a:p>
          <a:p>
            <a:pPr algn="l"/>
            <a:r>
              <a:rPr lang="en-US" sz="1800" dirty="0">
                <a:solidFill>
                  <a:prstClr val="black"/>
                </a:solidFill>
                <a:latin typeface="+mn-lt"/>
              </a:rPr>
              <a:t>ThingWorx “codeless” development enables you to model the Services, Storage, Events, Collaboration, and Relationships for the </a:t>
            </a:r>
            <a:r>
              <a:rPr lang="en-US" sz="1800" i="1" dirty="0">
                <a:solidFill>
                  <a:prstClr val="black"/>
                </a:solidFill>
                <a:latin typeface="+mn-lt"/>
              </a:rPr>
              <a:t>Things</a:t>
            </a:r>
            <a:r>
              <a:rPr lang="en-US" sz="1800" dirty="0">
                <a:solidFill>
                  <a:prstClr val="black"/>
                </a:solidFill>
                <a:latin typeface="+mn-lt"/>
              </a:rPr>
              <a:t> in your world.  This results in high levels of efficiency and reuse, increasing development velocity by 5X – 10X.</a:t>
            </a:r>
          </a:p>
        </p:txBody>
      </p:sp>
      <p:sp>
        <p:nvSpPr>
          <p:cNvPr id="32" name="Rectangle 31"/>
          <p:cNvSpPr/>
          <p:nvPr/>
        </p:nvSpPr>
        <p:spPr>
          <a:xfrm>
            <a:off x="2425682" y="5365147"/>
            <a:ext cx="6881830" cy="1377493"/>
          </a:xfrm>
          <a:prstGeom prst="rect">
            <a:avLst/>
          </a:prstGeom>
        </p:spPr>
        <p:txBody>
          <a:bodyPr wrap="square" anchor="ctr">
            <a:spAutoFit/>
          </a:bodyPr>
          <a:lstStyle/>
          <a:p>
            <a:pPr defTabSz="457200">
              <a:spcBef>
                <a:spcPct val="0"/>
              </a:spcBef>
            </a:pPr>
            <a:r>
              <a:rPr lang="en-US" sz="2400" b="1" dirty="0">
                <a:solidFill>
                  <a:prstClr val="black">
                    <a:lumMod val="75000"/>
                  </a:prstClr>
                </a:solidFill>
                <a:latin typeface="+mn-lt"/>
              </a:rPr>
              <a:t>Event Driven Execution &amp; 3D Storage Engine</a:t>
            </a:r>
          </a:p>
          <a:p>
            <a:pPr>
              <a:spcAft>
                <a:spcPts val="1800"/>
              </a:spcAft>
            </a:pPr>
            <a:r>
              <a:rPr lang="en-US" dirty="0">
                <a:solidFill>
                  <a:prstClr val="black"/>
                </a:solidFill>
                <a:latin typeface="+mn-lt"/>
              </a:rPr>
              <a:t>Event-driven execution supports scale requirements for massive numbers of devices.  Optimized &amp; unified storage for time-series, structured, and social data 10X Faster than traditional RDB. Two-way interfacing with big data analytics.</a:t>
            </a:r>
          </a:p>
        </p:txBody>
      </p:sp>
      <p:pic>
        <p:nvPicPr>
          <p:cNvPr id="33" name="Picture 6" descr="D:\Users\dhodge\Desktop\ThingWorx icons\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559" y="3431107"/>
            <a:ext cx="1181752" cy="12021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D:\Users\dhodge\Desktop\ThingWorx icons\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559" y="5452794"/>
            <a:ext cx="1181752" cy="12021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D:\Users\dhodge\Desktop\ThingWorx icons\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558" y="1409419"/>
            <a:ext cx="1181753" cy="120219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035922" y="3021362"/>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5922" y="5043051"/>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altLang="ko-KR"/>
              <a:t>© Lee</a:t>
            </a:r>
            <a:endParaRPr lang="en-US"/>
          </a:p>
        </p:txBody>
      </p:sp>
      <p:sp>
        <p:nvSpPr>
          <p:cNvPr id="5" name="Footer Placeholder 4"/>
          <p:cNvSpPr>
            <a:spLocks noGrp="1"/>
          </p:cNvSpPr>
          <p:nvPr>
            <p:ph type="ftr" sz="quarter" idx="11"/>
          </p:nvPr>
        </p:nvSpPr>
        <p:spPr/>
        <p:txBody>
          <a:bodyPr/>
          <a:lstStyle/>
          <a:p>
            <a:r>
              <a:rPr lang="en-US"/>
              <a:t>IUPUI</a:t>
            </a:r>
          </a:p>
        </p:txBody>
      </p:sp>
      <p:sp>
        <p:nvSpPr>
          <p:cNvPr id="6" name="Slide Number Placeholder 5"/>
          <p:cNvSpPr>
            <a:spLocks noGrp="1"/>
          </p:cNvSpPr>
          <p:nvPr>
            <p:ph type="sldNum" sz="quarter" idx="12"/>
          </p:nvPr>
        </p:nvSpPr>
        <p:spPr/>
        <p:txBody>
          <a:bodyPr/>
          <a:lstStyle/>
          <a:p>
            <a:fld id="{73BD3A3E-DC2D-42E2-94A0-F94764AAED51}" type="slidenum">
              <a:rPr lang="en-GB" smtClean="0"/>
              <a:pPr/>
              <a:t>100</a:t>
            </a:fld>
            <a:endParaRPr lang="en-GB"/>
          </a:p>
        </p:txBody>
      </p:sp>
    </p:spTree>
    <p:extLst>
      <p:ext uri="{BB962C8B-B14F-4D97-AF65-F5344CB8AC3E}">
        <p14:creationId xmlns:p14="http://schemas.microsoft.com/office/powerpoint/2010/main" val="17665396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The unique platform characteristics are</a:t>
            </a:r>
            <a:endParaRPr lang="en-US" b="1" dirty="0"/>
          </a:p>
        </p:txBody>
      </p:sp>
      <p:pic>
        <p:nvPicPr>
          <p:cNvPr id="11" name="Picture 2" descr="D:\Users\dhodge\Desktop\ThingWorx icon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316" y="5440933"/>
            <a:ext cx="1185996" cy="12021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D:\Users\dhodge\Desktop\ThingWorx icons\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316" y="3419247"/>
            <a:ext cx="1185996" cy="12021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D:\Users\dhodge\Desktop\ThingWorx icons\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16" y="1397558"/>
            <a:ext cx="1185996" cy="120219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2485733" y="1195426"/>
            <a:ext cx="6745579" cy="1606465"/>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err="1">
                <a:solidFill>
                  <a:prstClr val="black">
                    <a:lumMod val="75000"/>
                  </a:prstClr>
                </a:solidFill>
                <a:latin typeface="+mn-lt"/>
              </a:rPr>
              <a:t>Mashup</a:t>
            </a:r>
            <a:r>
              <a:rPr lang="en-US" sz="2400" b="1" dirty="0">
                <a:solidFill>
                  <a:prstClr val="black">
                    <a:lumMod val="75000"/>
                  </a:prstClr>
                </a:solidFill>
                <a:latin typeface="+mn-lt"/>
              </a:rPr>
              <a:t> Builder:  Rapid Creation of Collaborative Workspaces</a:t>
            </a:r>
          </a:p>
          <a:p>
            <a:pPr algn="l"/>
            <a:r>
              <a:rPr lang="en-US" sz="1800" dirty="0" err="1">
                <a:solidFill>
                  <a:prstClr val="black"/>
                </a:solidFill>
                <a:latin typeface="+mn-lt"/>
              </a:rPr>
              <a:t>ThingWorx’s</a:t>
            </a:r>
            <a:r>
              <a:rPr lang="en-US" sz="1800" dirty="0">
                <a:solidFill>
                  <a:prstClr val="black"/>
                </a:solidFill>
                <a:latin typeface="+mn-lt"/>
              </a:rPr>
              <a:t> “drag and drop” Mashup Builder enables developers and business users  to rapidly create collaborative applications, mobile UI, analytics, and search-based BI,  helping solve problems and capture opportunities faster</a:t>
            </a:r>
            <a:endParaRPr lang="en-US" sz="1600" dirty="0">
              <a:solidFill>
                <a:prstClr val="black"/>
              </a:solidFill>
              <a:latin typeface="+mn-lt"/>
            </a:endParaRPr>
          </a:p>
        </p:txBody>
      </p:sp>
      <p:sp>
        <p:nvSpPr>
          <p:cNvPr id="15" name="Title 1"/>
          <p:cNvSpPr txBox="1">
            <a:spLocks/>
          </p:cNvSpPr>
          <p:nvPr/>
        </p:nvSpPr>
        <p:spPr>
          <a:xfrm>
            <a:off x="2485732" y="3337594"/>
            <a:ext cx="6745580" cy="1365502"/>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prstClr val="black">
                    <a:lumMod val="75000"/>
                  </a:prstClr>
                </a:solidFill>
                <a:latin typeface="+mn-lt"/>
              </a:rPr>
              <a:t>SQUEAL: Search-based Intelligence Unlocks Collective Wisdom</a:t>
            </a:r>
          </a:p>
          <a:p>
            <a:pPr algn="l"/>
            <a:r>
              <a:rPr lang="en-US" sz="1800" dirty="0">
                <a:solidFill>
                  <a:prstClr val="black"/>
                </a:solidFill>
                <a:latin typeface="+mn-lt"/>
              </a:rPr>
              <a:t>ThingWorx SQUEAL™ (Search, Query &amp; Analysis) brings Search to the operational intelligence world, enabling every user to “search the information and Things in their world”</a:t>
            </a:r>
          </a:p>
        </p:txBody>
      </p:sp>
      <p:sp>
        <p:nvSpPr>
          <p:cNvPr id="16" name="Rectangle 15"/>
          <p:cNvSpPr/>
          <p:nvPr/>
        </p:nvSpPr>
        <p:spPr>
          <a:xfrm>
            <a:off x="2485733" y="5519933"/>
            <a:ext cx="6745579" cy="1044197"/>
          </a:xfrm>
          <a:prstGeom prst="rect">
            <a:avLst/>
          </a:prstGeom>
        </p:spPr>
        <p:txBody>
          <a:bodyPr wrap="square" lIns="0" tIns="0" rIns="0" bIns="0" anchor="ctr">
            <a:spAutoFit/>
          </a:bodyPr>
          <a:lstStyle/>
          <a:p>
            <a:r>
              <a:rPr lang="en-US" sz="2400" b="1" dirty="0">
                <a:solidFill>
                  <a:prstClr val="black">
                    <a:lumMod val="75000"/>
                  </a:prstClr>
                </a:solidFill>
                <a:latin typeface="+mn-lt"/>
              </a:rPr>
              <a:t>Flexible Deployment Options</a:t>
            </a:r>
          </a:p>
          <a:p>
            <a:pPr>
              <a:spcAft>
                <a:spcPts val="1800"/>
              </a:spcAft>
            </a:pPr>
            <a:r>
              <a:rPr lang="en-US" dirty="0">
                <a:solidFill>
                  <a:prstClr val="black"/>
                </a:solidFill>
                <a:latin typeface="+mn-lt"/>
              </a:rPr>
              <a:t>Deploy to meet the needs of the market – Cloud Scale, On-Premise and Embedded options  meet the needs of every use case</a:t>
            </a:r>
          </a:p>
        </p:txBody>
      </p:sp>
      <p:cxnSp>
        <p:nvCxnSpPr>
          <p:cNvPr id="17" name="Straight Connector 16"/>
          <p:cNvCxnSpPr/>
          <p:nvPr/>
        </p:nvCxnSpPr>
        <p:spPr>
          <a:xfrm>
            <a:off x="1031679" y="3009501"/>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1679" y="5031190"/>
            <a:ext cx="7131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101</a:t>
            </a:fld>
            <a:endParaRPr lang="en-GB" dirty="0"/>
          </a:p>
        </p:txBody>
      </p:sp>
    </p:spTree>
    <p:extLst>
      <p:ext uri="{BB962C8B-B14F-4D97-AF65-F5344CB8AC3E}">
        <p14:creationId xmlns:p14="http://schemas.microsoft.com/office/powerpoint/2010/main" val="12003855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What </a:t>
            </a:r>
            <a:r>
              <a:rPr dirty="0"/>
              <a:t>Can </a:t>
            </a:r>
            <a:r>
              <a:rPr spc="-10" dirty="0"/>
              <a:t>ThingWorx </a:t>
            </a:r>
            <a:r>
              <a:rPr dirty="0"/>
              <a:t>Do </a:t>
            </a:r>
            <a:r>
              <a:rPr spc="-5" dirty="0"/>
              <a:t>For</a:t>
            </a:r>
            <a:r>
              <a:rPr spc="-145" dirty="0"/>
              <a:t> </a:t>
            </a:r>
            <a:r>
              <a:rPr spc="-65" dirty="0"/>
              <a:t>You?</a:t>
            </a:r>
          </a:p>
        </p:txBody>
      </p:sp>
      <p:sp>
        <p:nvSpPr>
          <p:cNvPr id="7" name="Content Placeholder 6"/>
          <p:cNvSpPr>
            <a:spLocks noGrp="1"/>
          </p:cNvSpPr>
          <p:nvPr>
            <p:ph idx="1"/>
          </p:nvPr>
        </p:nvSpPr>
        <p:spPr/>
        <p:txBody>
          <a:bodyPr>
            <a:normAutofit fontScale="85000" lnSpcReduction="20000"/>
          </a:bodyPr>
          <a:lstStyle/>
          <a:p>
            <a:r>
              <a:rPr lang="en-US" altLang="ko-KR" dirty="0"/>
              <a:t>Provide a compelling web interface for your device</a:t>
            </a:r>
          </a:p>
          <a:p>
            <a:pPr lvl="1"/>
            <a:r>
              <a:rPr lang="en-US" altLang="ko-KR" dirty="0"/>
              <a:t>Graph data for analysis</a:t>
            </a:r>
          </a:p>
          <a:p>
            <a:pPr lvl="1"/>
            <a:r>
              <a:rPr lang="en-US" altLang="ko-KR" dirty="0"/>
              <a:t>Configure your device</a:t>
            </a:r>
          </a:p>
          <a:p>
            <a:pPr lvl="1"/>
            <a:r>
              <a:rPr lang="en-US" altLang="ko-KR" dirty="0"/>
              <a:t>Share your data as a web</a:t>
            </a:r>
          </a:p>
          <a:p>
            <a:pPr lvl="1"/>
            <a:r>
              <a:rPr lang="en-US" altLang="ko-KR" dirty="0"/>
              <a:t>Integrate your device with external resources</a:t>
            </a:r>
          </a:p>
          <a:p>
            <a:endParaRPr lang="en-US" altLang="ko-KR" dirty="0"/>
          </a:p>
          <a:p>
            <a:r>
              <a:rPr lang="en-US" altLang="ko-KR" dirty="0"/>
              <a:t>Collect and store data from your device</a:t>
            </a:r>
          </a:p>
          <a:p>
            <a:pPr lvl="1"/>
            <a:r>
              <a:rPr lang="en-US" altLang="ko-KR" dirty="0"/>
              <a:t>Provide a data modeling and development environment</a:t>
            </a:r>
          </a:p>
          <a:p>
            <a:pPr lvl="1"/>
            <a:r>
              <a:rPr lang="en-US" altLang="ko-KR" dirty="0"/>
              <a:t>Collect acquired data for future use</a:t>
            </a:r>
          </a:p>
          <a:p>
            <a:pPr lvl="1"/>
            <a:r>
              <a:rPr lang="en-US" altLang="ko-KR" dirty="0"/>
              <a:t>Monitor and alert you when conditions occur</a:t>
            </a:r>
          </a:p>
          <a:p>
            <a:pPr lvl="1"/>
            <a:r>
              <a:rPr lang="en-US" altLang="ko-KR" dirty="0"/>
              <a:t>Manage multiple devices</a:t>
            </a:r>
          </a:p>
          <a:p>
            <a:endParaRPr lang="en-US" altLang="ko-KR" dirty="0"/>
          </a:p>
          <a:p>
            <a:r>
              <a:rPr lang="en-US" altLang="ko-KR" dirty="0"/>
              <a:t>Simplify communications between you and your device</a:t>
            </a:r>
          </a:p>
          <a:p>
            <a:pPr lvl="1"/>
            <a:r>
              <a:rPr lang="en-US" altLang="ko-KR" dirty="0"/>
              <a:t>Real time communications from your device to the server</a:t>
            </a:r>
          </a:p>
          <a:p>
            <a:pPr lvl="1"/>
            <a:r>
              <a:rPr lang="en-US" altLang="ko-KR" dirty="0"/>
              <a:t>Fast, firewall friendly and encrypted connections</a:t>
            </a:r>
          </a:p>
          <a:p>
            <a:endParaRPr lang="ko-KR" altLang="en-US"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5" name="Slide Number Placeholder 4"/>
          <p:cNvSpPr>
            <a:spLocks noGrp="1"/>
          </p:cNvSpPr>
          <p:nvPr>
            <p:ph type="sldNum" sz="quarter" idx="12"/>
          </p:nvPr>
        </p:nvSpPr>
        <p:spPr/>
        <p:txBody>
          <a:bodyPr/>
          <a:lstStyle/>
          <a:p>
            <a:fld id="{B91152B9-A035-480E-8524-CE1EBCC4ACF5}" type="slidenum">
              <a:rPr lang="en-GB" smtClean="0"/>
              <a:pPr/>
              <a:t>102</a:t>
            </a:fld>
            <a:endParaRPr lang="en-GB" dirty="0"/>
          </a:p>
        </p:txBody>
      </p:sp>
    </p:spTree>
    <p:extLst>
      <p:ext uri="{BB962C8B-B14F-4D97-AF65-F5344CB8AC3E}">
        <p14:creationId xmlns:p14="http://schemas.microsoft.com/office/powerpoint/2010/main" val="1675510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2700">
              <a:lnSpc>
                <a:spcPct val="100000"/>
              </a:lnSpc>
            </a:pPr>
            <a:r>
              <a:rPr dirty="0"/>
              <a:t>Building Rich</a:t>
            </a:r>
            <a:r>
              <a:rPr spc="-100" dirty="0"/>
              <a:t> </a:t>
            </a:r>
            <a:r>
              <a:rPr dirty="0"/>
              <a:t>Clients</a:t>
            </a:r>
          </a:p>
        </p:txBody>
      </p:sp>
      <p:sp>
        <p:nvSpPr>
          <p:cNvPr id="3" name="object 3"/>
          <p:cNvSpPr txBox="1"/>
          <p:nvPr/>
        </p:nvSpPr>
        <p:spPr>
          <a:xfrm>
            <a:off x="4930418" y="1573487"/>
            <a:ext cx="4373998" cy="1231106"/>
          </a:xfrm>
          <a:prstGeom prst="rect">
            <a:avLst/>
          </a:prstGeom>
        </p:spPr>
        <p:txBody>
          <a:bodyPr vert="horz" wrap="square" lIns="0" tIns="0" rIns="0" bIns="0" rtlCol="0">
            <a:spAutoFit/>
          </a:bodyPr>
          <a:lstStyle/>
          <a:p>
            <a:pPr marL="355600" indent="-342900">
              <a:lnSpc>
                <a:spcPct val="100000"/>
              </a:lnSpc>
              <a:buFont typeface="Wingdings" panose="05000000000000000000" pitchFamily="2" charset="2"/>
              <a:buChar char="u"/>
              <a:tabLst>
                <a:tab pos="355600" algn="l"/>
              </a:tabLst>
            </a:pPr>
            <a:r>
              <a:rPr sz="2000" spc="-15" dirty="0">
                <a:solidFill>
                  <a:srgbClr val="53565A"/>
                </a:solidFill>
                <a:latin typeface="Arial"/>
                <a:cs typeface="Arial"/>
              </a:rPr>
              <a:t>Web </a:t>
            </a:r>
            <a:r>
              <a:rPr sz="2000" dirty="0">
                <a:solidFill>
                  <a:srgbClr val="53565A"/>
                </a:solidFill>
                <a:latin typeface="Arial"/>
                <a:cs typeface="Arial"/>
              </a:rPr>
              <a:t>Applications without</a:t>
            </a:r>
            <a:r>
              <a:rPr sz="2000" spc="-200" dirty="0">
                <a:solidFill>
                  <a:srgbClr val="53565A"/>
                </a:solidFill>
                <a:latin typeface="Arial"/>
                <a:cs typeface="Arial"/>
              </a:rPr>
              <a:t> </a:t>
            </a:r>
            <a:r>
              <a:rPr sz="2000" dirty="0">
                <a:solidFill>
                  <a:srgbClr val="53565A"/>
                </a:solidFill>
                <a:latin typeface="Arial"/>
                <a:cs typeface="Arial"/>
              </a:rPr>
              <a:t>HTML</a:t>
            </a:r>
            <a:endParaRPr sz="2000" dirty="0">
              <a:latin typeface="Arial"/>
              <a:cs typeface="Arial"/>
            </a:endParaRPr>
          </a:p>
          <a:p>
            <a:pPr marL="355600" marR="508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Data Modeling &amp; High</a:t>
            </a:r>
            <a:r>
              <a:rPr sz="2000" spc="-100" dirty="0">
                <a:solidFill>
                  <a:srgbClr val="53565A"/>
                </a:solidFill>
                <a:latin typeface="Arial"/>
                <a:cs typeface="Arial"/>
              </a:rPr>
              <a:t> </a:t>
            </a:r>
            <a:r>
              <a:rPr sz="2000" dirty="0">
                <a:solidFill>
                  <a:srgbClr val="53565A"/>
                </a:solidFill>
                <a:latin typeface="Arial"/>
                <a:cs typeface="Arial"/>
              </a:rPr>
              <a:t>Performance  Storage without</a:t>
            </a:r>
            <a:r>
              <a:rPr sz="2000" spc="-105" dirty="0">
                <a:solidFill>
                  <a:srgbClr val="53565A"/>
                </a:solidFill>
                <a:latin typeface="Arial"/>
                <a:cs typeface="Arial"/>
              </a:rPr>
              <a:t> </a:t>
            </a:r>
            <a:r>
              <a:rPr sz="2000" dirty="0">
                <a:solidFill>
                  <a:srgbClr val="53565A"/>
                </a:solidFill>
                <a:latin typeface="Arial"/>
                <a:cs typeface="Arial"/>
              </a:rPr>
              <a:t>SQL</a:t>
            </a:r>
            <a:endParaRPr sz="2000" dirty="0">
              <a:latin typeface="Arial"/>
              <a:cs typeface="Arial"/>
            </a:endParaRPr>
          </a:p>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External</a:t>
            </a:r>
            <a:r>
              <a:rPr sz="2000" spc="-100" dirty="0">
                <a:solidFill>
                  <a:srgbClr val="53565A"/>
                </a:solidFill>
                <a:latin typeface="Arial"/>
                <a:cs typeface="Arial"/>
              </a:rPr>
              <a:t> </a:t>
            </a:r>
            <a:r>
              <a:rPr sz="2000" dirty="0">
                <a:solidFill>
                  <a:srgbClr val="53565A"/>
                </a:solidFill>
                <a:latin typeface="Arial"/>
                <a:cs typeface="Arial"/>
              </a:rPr>
              <a:t>Integrations</a:t>
            </a:r>
            <a:endParaRPr sz="2000" dirty="0">
              <a:latin typeface="Arial"/>
              <a:cs typeface="Arial"/>
            </a:endParaRPr>
          </a:p>
        </p:txBody>
      </p:sp>
      <p:sp>
        <p:nvSpPr>
          <p:cNvPr id="4" name="object 4"/>
          <p:cNvSpPr/>
          <p:nvPr/>
        </p:nvSpPr>
        <p:spPr>
          <a:xfrm>
            <a:off x="612741" y="1343943"/>
            <a:ext cx="4218396" cy="34685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19604" y="2974461"/>
            <a:ext cx="5091727" cy="389941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27867" y="5133239"/>
            <a:ext cx="3666318" cy="1231106"/>
          </a:xfrm>
          <a:prstGeom prst="rect">
            <a:avLst/>
          </a:prstGeom>
        </p:spPr>
        <p:txBody>
          <a:bodyPr vert="horz" wrap="square" lIns="0" tIns="0" rIns="0" bIns="0" rtlCol="0">
            <a:spAutoFit/>
          </a:bodyPr>
          <a:lstStyle/>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Rich Library of</a:t>
            </a:r>
            <a:r>
              <a:rPr sz="2000" spc="-105" dirty="0">
                <a:solidFill>
                  <a:srgbClr val="53565A"/>
                </a:solidFill>
                <a:latin typeface="Arial"/>
                <a:cs typeface="Arial"/>
              </a:rPr>
              <a:t> </a:t>
            </a:r>
            <a:r>
              <a:rPr sz="2000" dirty="0">
                <a:solidFill>
                  <a:srgbClr val="53565A"/>
                </a:solidFill>
                <a:latin typeface="Arial"/>
                <a:cs typeface="Arial"/>
              </a:rPr>
              <a:t>Widgets</a:t>
            </a:r>
            <a:endParaRPr sz="2000" dirty="0">
              <a:latin typeface="Arial"/>
              <a:cs typeface="Arial"/>
            </a:endParaRPr>
          </a:p>
          <a:p>
            <a:pPr marL="355600"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Browser Based</a:t>
            </a:r>
            <a:r>
              <a:rPr sz="2000" spc="-100" dirty="0">
                <a:solidFill>
                  <a:srgbClr val="53565A"/>
                </a:solidFill>
                <a:latin typeface="Arial"/>
                <a:cs typeface="Arial"/>
              </a:rPr>
              <a:t> </a:t>
            </a:r>
            <a:r>
              <a:rPr sz="2000" dirty="0">
                <a:solidFill>
                  <a:srgbClr val="53565A"/>
                </a:solidFill>
                <a:latin typeface="Arial"/>
                <a:cs typeface="Arial"/>
              </a:rPr>
              <a:t>Development</a:t>
            </a:r>
            <a:endParaRPr sz="2000" dirty="0">
              <a:latin typeface="Arial"/>
              <a:cs typeface="Arial"/>
            </a:endParaRPr>
          </a:p>
          <a:p>
            <a:pPr marL="355600" marR="597535" indent="-342900">
              <a:lnSpc>
                <a:spcPct val="100000"/>
              </a:lnSpc>
              <a:buFont typeface="Wingdings" panose="05000000000000000000" pitchFamily="2" charset="2"/>
              <a:buChar char="u"/>
              <a:tabLst>
                <a:tab pos="355600" algn="l"/>
              </a:tabLst>
            </a:pPr>
            <a:r>
              <a:rPr sz="2000" dirty="0">
                <a:solidFill>
                  <a:srgbClr val="53565A"/>
                </a:solidFill>
                <a:latin typeface="Arial"/>
                <a:cs typeface="Arial"/>
              </a:rPr>
              <a:t>User Authentication</a:t>
            </a:r>
            <a:r>
              <a:rPr sz="2000" spc="-215" dirty="0">
                <a:solidFill>
                  <a:srgbClr val="53565A"/>
                </a:solidFill>
                <a:latin typeface="Arial"/>
                <a:cs typeface="Arial"/>
              </a:rPr>
              <a:t> </a:t>
            </a:r>
            <a:r>
              <a:rPr sz="2000" dirty="0">
                <a:solidFill>
                  <a:srgbClr val="53565A"/>
                </a:solidFill>
                <a:latin typeface="Arial"/>
                <a:cs typeface="Arial"/>
              </a:rPr>
              <a:t>and  Security Built</a:t>
            </a:r>
            <a:r>
              <a:rPr sz="2000" spc="-105" dirty="0">
                <a:solidFill>
                  <a:srgbClr val="53565A"/>
                </a:solidFill>
                <a:latin typeface="Arial"/>
                <a:cs typeface="Arial"/>
              </a:rPr>
              <a:t> </a:t>
            </a:r>
            <a:r>
              <a:rPr sz="2000" dirty="0">
                <a:solidFill>
                  <a:srgbClr val="53565A"/>
                </a:solidFill>
                <a:latin typeface="Arial"/>
                <a:cs typeface="Arial"/>
              </a:rPr>
              <a:t>In</a:t>
            </a:r>
            <a:endParaRPr sz="2000" dirty="0">
              <a:latin typeface="Arial"/>
              <a:cs typeface="Arial"/>
            </a:endParaRP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103</a:t>
            </a:fld>
            <a:endParaRPr lang="en-GB" dirty="0"/>
          </a:p>
        </p:txBody>
      </p:sp>
    </p:spTree>
    <p:extLst>
      <p:ext uri="{BB962C8B-B14F-4D97-AF65-F5344CB8AC3E}">
        <p14:creationId xmlns:p14="http://schemas.microsoft.com/office/powerpoint/2010/main" val="26884702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6912" y="122237"/>
            <a:ext cx="8305800" cy="1219200"/>
          </a:xfrm>
        </p:spPr>
        <p:txBody>
          <a:bodyPr/>
          <a:lstStyle/>
          <a:p>
            <a:pPr algn="l"/>
            <a:r>
              <a:rPr lang="en-US" altLang="ko-KR" dirty="0"/>
              <a:t>Applications</a:t>
            </a:r>
            <a:endParaRPr lang="ko-KR" altLang="en-US" dirty="0"/>
          </a:p>
        </p:txBody>
      </p:sp>
      <p:sp>
        <p:nvSpPr>
          <p:cNvPr id="4" name="Content Placeholder 3"/>
          <p:cNvSpPr>
            <a:spLocks noGrp="1"/>
          </p:cNvSpPr>
          <p:nvPr>
            <p:ph idx="1"/>
          </p:nvPr>
        </p:nvSpPr>
        <p:spPr/>
        <p:txBody>
          <a:bodyPr>
            <a:normAutofit fontScale="85000" lnSpcReduction="20000"/>
          </a:bodyPr>
          <a:lstStyle/>
          <a:p>
            <a:r>
              <a:rPr lang="en-US" altLang="ko-KR" dirty="0"/>
              <a:t>Smart Grid Layers </a:t>
            </a:r>
          </a:p>
          <a:p>
            <a:pPr lvl="1"/>
            <a:r>
              <a:rPr lang="en-US" altLang="ko-KR" dirty="0"/>
              <a:t>Connected Sensors &amp; Devices</a:t>
            </a:r>
          </a:p>
          <a:p>
            <a:pPr lvl="1"/>
            <a:r>
              <a:rPr lang="en-US" altLang="ko-KR" dirty="0"/>
              <a:t>Connected Products</a:t>
            </a:r>
          </a:p>
          <a:p>
            <a:pPr lvl="1"/>
            <a:r>
              <a:rPr lang="en-US" altLang="ko-KR" dirty="0"/>
              <a:t>Connected Industries</a:t>
            </a:r>
          </a:p>
          <a:p>
            <a:r>
              <a:rPr lang="en-US" altLang="ko-KR" dirty="0"/>
              <a:t>Application Sectors</a:t>
            </a:r>
          </a:p>
          <a:p>
            <a:pPr lvl="1"/>
            <a:r>
              <a:rPr lang="en-US" altLang="ko-KR" dirty="0"/>
              <a:t>Manufacturing</a:t>
            </a:r>
          </a:p>
          <a:p>
            <a:pPr lvl="1"/>
            <a:r>
              <a:rPr lang="en-US" altLang="ko-KR" dirty="0"/>
              <a:t>Oil &amp; Gas</a:t>
            </a:r>
          </a:p>
          <a:p>
            <a:pPr lvl="1"/>
            <a:r>
              <a:rPr lang="en-US" altLang="ko-KR" dirty="0"/>
              <a:t>Smart Grid / Energy</a:t>
            </a:r>
          </a:p>
          <a:p>
            <a:pPr lvl="1"/>
            <a:r>
              <a:rPr lang="en-US" altLang="ko-KR" dirty="0"/>
              <a:t>Smart Cities - Infrastructure / Utilities</a:t>
            </a:r>
          </a:p>
          <a:p>
            <a:pPr lvl="1"/>
            <a:r>
              <a:rPr lang="en-US" altLang="ko-KR" dirty="0"/>
              <a:t>Smart Cities - Smart Buildings</a:t>
            </a:r>
          </a:p>
          <a:p>
            <a:pPr lvl="1"/>
            <a:r>
              <a:rPr lang="en-US" altLang="ko-KR" dirty="0"/>
              <a:t>Machine To Machine (M2M)</a:t>
            </a:r>
          </a:p>
          <a:p>
            <a:pPr lvl="1"/>
            <a:r>
              <a:rPr lang="en-US" altLang="ko-KR" dirty="0"/>
              <a:t>Complex Machinery</a:t>
            </a:r>
          </a:p>
          <a:p>
            <a:pPr lvl="1"/>
            <a:r>
              <a:rPr lang="en-US" altLang="ko-KR" dirty="0"/>
              <a:t>Medical Devices</a:t>
            </a:r>
          </a:p>
          <a:p>
            <a:pPr lvl="1"/>
            <a:r>
              <a:rPr lang="en-US" altLang="ko-KR" dirty="0"/>
              <a:t>Transportation</a:t>
            </a:r>
          </a:p>
          <a:p>
            <a:pPr lvl="1"/>
            <a:r>
              <a:rPr lang="en-US" altLang="ko-KR" dirty="0"/>
              <a:t>Education &amp; Public Services</a:t>
            </a:r>
          </a:p>
          <a:p>
            <a:endParaRPr lang="ko-KR"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512" y="250959"/>
            <a:ext cx="42767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104</a:t>
            </a:fld>
            <a:endParaRPr lang="en-GB" dirty="0"/>
          </a:p>
        </p:txBody>
      </p:sp>
    </p:spTree>
    <p:extLst>
      <p:ext uri="{BB962C8B-B14F-4D97-AF65-F5344CB8AC3E}">
        <p14:creationId xmlns:p14="http://schemas.microsoft.com/office/powerpoint/2010/main" val="3216382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Manufacturing</a:t>
            </a:r>
            <a:endParaRPr lang="ko-KR" altLang="en-US" dirty="0"/>
          </a:p>
        </p:txBody>
      </p:sp>
      <p:sp>
        <p:nvSpPr>
          <p:cNvPr id="8" name="Content Placeholder 7"/>
          <p:cNvSpPr>
            <a:spLocks noGrp="1"/>
          </p:cNvSpPr>
          <p:nvPr>
            <p:ph idx="1"/>
          </p:nvPr>
        </p:nvSpPr>
        <p:spPr>
          <a:xfrm>
            <a:off x="696912" y="1343125"/>
            <a:ext cx="8915400" cy="5256112"/>
          </a:xfrm>
        </p:spPr>
        <p:txBody>
          <a:bodyPr/>
          <a:lstStyle/>
          <a:p>
            <a:r>
              <a:rPr lang="de-DE" altLang="ko-KR" sz="2000" dirty="0"/>
              <a:t>Automated Plants, Production Line Dashboards and Controlling Apps, Inventory Monitoring</a:t>
            </a:r>
            <a:endParaRPr lang="en-US" altLang="ko-KR" sz="2000" dirty="0"/>
          </a:p>
          <a:p>
            <a:endParaRPr lang="ko-KR" altLang="en-US" dirty="0"/>
          </a:p>
        </p:txBody>
      </p:sp>
      <p:pic>
        <p:nvPicPr>
          <p:cNvPr id="5" name="Picture 2" descr="http://www.thingworx.com/wp-content/themes/twxc/images/thingworx-app-manufactu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237" y="2332037"/>
            <a:ext cx="7175613" cy="467485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105</a:t>
            </a:fld>
            <a:endParaRPr lang="en-GB" dirty="0"/>
          </a:p>
        </p:txBody>
      </p:sp>
    </p:spTree>
    <p:extLst>
      <p:ext uri="{BB962C8B-B14F-4D97-AF65-F5344CB8AC3E}">
        <p14:creationId xmlns:p14="http://schemas.microsoft.com/office/powerpoint/2010/main" val="241939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ThingWorks - Smart Buildings</a:t>
            </a:r>
            <a:endParaRPr lang="en-US"/>
          </a:p>
        </p:txBody>
      </p:sp>
      <p:pic>
        <p:nvPicPr>
          <p:cNvPr id="4" name="Picture 4" descr="http://www.thingworx.com/wp-content/themes/thingworx/images/thingworx_app_smartbuil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12" y="2636837"/>
            <a:ext cx="7622951"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en-US" altLang="ko-KR" sz="2000" dirty="0"/>
              <a:t>Environmental Sensors</a:t>
            </a:r>
          </a:p>
          <a:p>
            <a:r>
              <a:rPr lang="en-US" altLang="ko-KR" sz="2000" dirty="0"/>
              <a:t>Heating, Ventilation and Air Conditioning (HVAC)</a:t>
            </a:r>
          </a:p>
          <a:p>
            <a:r>
              <a:rPr lang="en-US" altLang="ko-KR" sz="2000" dirty="0"/>
              <a:t>Office &amp; Safety Equipment</a:t>
            </a:r>
          </a:p>
          <a:p>
            <a:endParaRPr lang="ko-KR" altLang="en-US" sz="2000" dirty="0"/>
          </a:p>
        </p:txBody>
      </p:sp>
      <p:sp>
        <p:nvSpPr>
          <p:cNvPr id="5" name="Date Placeholder 4"/>
          <p:cNvSpPr>
            <a:spLocks noGrp="1"/>
          </p:cNvSpPr>
          <p:nvPr>
            <p:ph type="dt" sz="half" idx="10"/>
          </p:nvPr>
        </p:nvSpPr>
        <p:spPr/>
        <p:txBody>
          <a:bodyPr/>
          <a:lstStyle/>
          <a:p>
            <a:r>
              <a:rPr lang="en-US" altLang="ko-KR"/>
              <a:t>© Lee</a:t>
            </a:r>
            <a:endParaRPr lang="en-US" dirty="0"/>
          </a:p>
        </p:txBody>
      </p:sp>
      <p:sp>
        <p:nvSpPr>
          <p:cNvPr id="10" name="Footer Placeholder 9"/>
          <p:cNvSpPr>
            <a:spLocks noGrp="1"/>
          </p:cNvSpPr>
          <p:nvPr>
            <p:ph type="ftr" sz="quarter" idx="11"/>
          </p:nvPr>
        </p:nvSpPr>
        <p:spPr/>
        <p:txBody>
          <a:bodyPr/>
          <a:lstStyle/>
          <a:p>
            <a:r>
              <a:rPr lang="en-US"/>
              <a:t>IUPUI</a:t>
            </a:r>
            <a:endParaRPr lang="en-US" dirty="0"/>
          </a:p>
        </p:txBody>
      </p:sp>
      <p:sp>
        <p:nvSpPr>
          <p:cNvPr id="11" name="Slide Number Placeholder 10"/>
          <p:cNvSpPr>
            <a:spLocks noGrp="1"/>
          </p:cNvSpPr>
          <p:nvPr>
            <p:ph type="sldNum" sz="quarter" idx="12"/>
          </p:nvPr>
        </p:nvSpPr>
        <p:spPr/>
        <p:txBody>
          <a:bodyPr/>
          <a:lstStyle/>
          <a:p>
            <a:fld id="{B91152B9-A035-480E-8524-CE1EBCC4ACF5}" type="slidenum">
              <a:rPr lang="en-GB" smtClean="0"/>
              <a:pPr/>
              <a:t>106</a:t>
            </a:fld>
            <a:endParaRPr lang="en-GB" dirty="0"/>
          </a:p>
        </p:txBody>
      </p:sp>
    </p:spTree>
    <p:extLst>
      <p:ext uri="{BB962C8B-B14F-4D97-AF65-F5344CB8AC3E}">
        <p14:creationId xmlns:p14="http://schemas.microsoft.com/office/powerpoint/2010/main" val="40149372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ThingWorx - Machine2Machine</a:t>
            </a:r>
            <a:endParaRPr lang="en-US"/>
          </a:p>
        </p:txBody>
      </p:sp>
      <p:pic>
        <p:nvPicPr>
          <p:cNvPr id="5122" name="Picture 2" descr="http://www.thingworx.com/wp-content/themes/thingworx/images/thingworx_app_m2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4" y="1380690"/>
            <a:ext cx="7628768" cy="602699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7707312" y="1380690"/>
            <a:ext cx="2373313" cy="5913844"/>
          </a:xfrm>
        </p:spPr>
        <p:txBody>
          <a:bodyPr>
            <a:normAutofit/>
          </a:bodyPr>
          <a:lstStyle/>
          <a:p>
            <a:pPr marL="0" indent="0">
              <a:buNone/>
            </a:pPr>
            <a:r>
              <a:rPr lang="de-DE" sz="1600" dirty="0"/>
              <a:t>Connect</a:t>
            </a:r>
          </a:p>
          <a:p>
            <a:pPr>
              <a:spcBef>
                <a:spcPts val="600"/>
              </a:spcBef>
            </a:pPr>
            <a:r>
              <a:rPr lang="de-DE" sz="1600" dirty="0"/>
              <a:t>activities</a:t>
            </a:r>
          </a:p>
          <a:p>
            <a:pPr>
              <a:spcBef>
                <a:spcPts val="600"/>
              </a:spcBef>
            </a:pPr>
            <a:r>
              <a:rPr lang="de-DE" sz="1600" dirty="0"/>
              <a:t>services</a:t>
            </a:r>
          </a:p>
          <a:p>
            <a:pPr>
              <a:spcBef>
                <a:spcPts val="600"/>
              </a:spcBef>
            </a:pPr>
            <a:r>
              <a:rPr lang="de-DE" sz="1600" dirty="0"/>
              <a:t>inter-relationships</a:t>
            </a:r>
          </a:p>
          <a:p>
            <a:pPr marL="0" indent="0">
              <a:buNone/>
            </a:pPr>
            <a:r>
              <a:rPr lang="de-DE" sz="1600" dirty="0"/>
              <a:t>of all</a:t>
            </a:r>
          </a:p>
          <a:p>
            <a:pPr>
              <a:spcBef>
                <a:spcPts val="600"/>
              </a:spcBef>
            </a:pPr>
            <a:r>
              <a:rPr lang="de-DE" sz="1600" dirty="0"/>
              <a:t>people</a:t>
            </a:r>
          </a:p>
          <a:p>
            <a:pPr>
              <a:spcBef>
                <a:spcPts val="600"/>
              </a:spcBef>
            </a:pPr>
            <a:r>
              <a:rPr lang="de-DE" sz="1600" dirty="0"/>
              <a:t>systems</a:t>
            </a:r>
          </a:p>
          <a:p>
            <a:pPr>
              <a:spcBef>
                <a:spcPts val="600"/>
              </a:spcBef>
            </a:pPr>
            <a:r>
              <a:rPr lang="de-DE" sz="1600" dirty="0"/>
              <a:t>devices</a:t>
            </a:r>
          </a:p>
          <a:p>
            <a:pPr marL="0" indent="0">
              <a:buNone/>
            </a:pPr>
            <a:r>
              <a:rPr lang="de-DE" sz="1600" dirty="0"/>
              <a:t>in the network.</a:t>
            </a:r>
            <a:endParaRPr lang="en-US" sz="16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107</a:t>
            </a:fld>
            <a:endParaRPr lang="en-GB" dirty="0"/>
          </a:p>
        </p:txBody>
      </p:sp>
    </p:spTree>
    <p:extLst>
      <p:ext uri="{BB962C8B-B14F-4D97-AF65-F5344CB8AC3E}">
        <p14:creationId xmlns:p14="http://schemas.microsoft.com/office/powerpoint/2010/main" val="33290328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ThingWorkx - Complex Machinery</a:t>
            </a:r>
            <a:endParaRPr lang="en-US"/>
          </a:p>
        </p:txBody>
      </p:sp>
      <p:pic>
        <p:nvPicPr>
          <p:cNvPr id="1026" name="Picture 2" descr="http://www.thingworx.com/wp-content/themes/thingworx/images/thingworx_app_machin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48" y="1532704"/>
            <a:ext cx="7099564" cy="54499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7250112" y="1422559"/>
            <a:ext cx="2830513" cy="5985122"/>
          </a:xfrm>
        </p:spPr>
        <p:txBody>
          <a:bodyPr>
            <a:normAutofit/>
          </a:bodyPr>
          <a:lstStyle/>
          <a:p>
            <a:r>
              <a:rPr lang="de-DE" sz="2000" dirty="0"/>
              <a:t>Real-time condition-based maintenance</a:t>
            </a:r>
          </a:p>
          <a:p>
            <a:r>
              <a:rPr lang="de-DE" sz="2000" dirty="0"/>
              <a:t>Benchmarking</a:t>
            </a:r>
          </a:p>
          <a:p>
            <a:r>
              <a:rPr lang="de-DE" sz="2000" dirty="0"/>
              <a:t>Collaborative technical support services</a:t>
            </a:r>
            <a:endParaRPr lang="en-US" sz="20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108</a:t>
            </a:fld>
            <a:endParaRPr lang="en-GB" dirty="0"/>
          </a:p>
        </p:txBody>
      </p:sp>
    </p:spTree>
    <p:extLst>
      <p:ext uri="{BB962C8B-B14F-4D97-AF65-F5344CB8AC3E}">
        <p14:creationId xmlns:p14="http://schemas.microsoft.com/office/powerpoint/2010/main" val="35004935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ThingWorkx - Transportation</a:t>
            </a:r>
            <a:endParaRPr lang="en-US"/>
          </a:p>
        </p:txBody>
      </p:sp>
      <p:pic>
        <p:nvPicPr>
          <p:cNvPr id="2050" name="Picture 2" descr="http://www.thingworx.com/wp-content/themes/thingworx/images/thingworx_app_logist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04" y="1346834"/>
            <a:ext cx="6935708" cy="584033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7173912" y="1422559"/>
            <a:ext cx="2906713" cy="5985122"/>
          </a:xfrm>
        </p:spPr>
        <p:txBody>
          <a:bodyPr>
            <a:normAutofit/>
          </a:bodyPr>
          <a:lstStyle/>
          <a:p>
            <a:r>
              <a:rPr lang="de-DE" sz="2000" dirty="0"/>
              <a:t>Vehicle automation</a:t>
            </a:r>
          </a:p>
          <a:p>
            <a:r>
              <a:rPr lang="de-DE" sz="2000" dirty="0"/>
              <a:t>Smart transportation</a:t>
            </a:r>
          </a:p>
          <a:p>
            <a:r>
              <a:rPr lang="de-DE" sz="2000" dirty="0"/>
              <a:t>Smart delivery of goods</a:t>
            </a:r>
          </a:p>
          <a:p>
            <a:r>
              <a:rPr lang="de-DE" sz="2000" dirty="0"/>
              <a:t>Reduce energy comsumption</a:t>
            </a:r>
          </a:p>
          <a:p>
            <a:r>
              <a:rPr lang="de-DE" sz="2000" dirty="0"/>
              <a:t>Maximize corporate and tax payer ROI</a:t>
            </a:r>
            <a:endParaRPr lang="en-US" sz="2000"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109</a:t>
            </a:fld>
            <a:endParaRPr lang="en-GB" dirty="0"/>
          </a:p>
        </p:txBody>
      </p:sp>
    </p:spTree>
    <p:extLst>
      <p:ext uri="{BB962C8B-B14F-4D97-AF65-F5344CB8AC3E}">
        <p14:creationId xmlns:p14="http://schemas.microsoft.com/office/powerpoint/2010/main" val="234293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11</a:t>
            </a:fld>
            <a:endParaRPr lang="en-GB" dirty="0"/>
          </a:p>
        </p:txBody>
      </p:sp>
      <p:sp>
        <p:nvSpPr>
          <p:cNvPr id="5" name="Title 4"/>
          <p:cNvSpPr>
            <a:spLocks noGrp="1"/>
          </p:cNvSpPr>
          <p:nvPr>
            <p:ph type="title"/>
          </p:nvPr>
        </p:nvSpPr>
        <p:spPr/>
        <p:txBody>
          <a:bodyPr/>
          <a:lstStyle/>
          <a:p>
            <a:r>
              <a:rPr lang="en-US" altLang="ko-KR" dirty="0"/>
              <a:t>OpenHAB Home Automation Hub</a:t>
            </a:r>
            <a:endParaRPr lang="ko-KR" altLang="en-US" dirty="0"/>
          </a:p>
        </p:txBody>
      </p:sp>
      <p:sp>
        <p:nvSpPr>
          <p:cNvPr id="6" name="Content Placeholder 5"/>
          <p:cNvSpPr>
            <a:spLocks noGrp="1"/>
          </p:cNvSpPr>
          <p:nvPr>
            <p:ph idx="1"/>
          </p:nvPr>
        </p:nvSpPr>
        <p:spPr/>
        <p:txBody>
          <a:bodyPr/>
          <a:lstStyle/>
          <a:p>
            <a:r>
              <a:rPr lang="en-US" altLang="ko-KR" dirty="0"/>
              <a:t>To connect all kinds of </a:t>
            </a:r>
          </a:p>
          <a:p>
            <a:pPr lvl="1"/>
            <a:r>
              <a:rPr lang="en-US" altLang="ko-KR" dirty="0"/>
              <a:t>home electronics</a:t>
            </a:r>
          </a:p>
          <a:p>
            <a:pPr lvl="1"/>
            <a:r>
              <a:rPr lang="en-US" altLang="ko-KR" dirty="0"/>
              <a:t>appliances</a:t>
            </a:r>
          </a:p>
          <a:p>
            <a:pPr lvl="1"/>
            <a:r>
              <a:rPr lang="en-US" altLang="ko-KR" dirty="0"/>
              <a:t>alarm system</a:t>
            </a:r>
          </a:p>
          <a:p>
            <a:pPr lvl="1"/>
            <a:r>
              <a:rPr lang="en-US" altLang="ko-KR" dirty="0"/>
              <a:t>custom-built IoT devices</a:t>
            </a:r>
            <a:endParaRPr lang="ko-KR" altLang="en-US" dirty="0"/>
          </a:p>
        </p:txBody>
      </p:sp>
    </p:spTree>
    <p:extLst>
      <p:ext uri="{BB962C8B-B14F-4D97-AF65-F5344CB8AC3E}">
        <p14:creationId xmlns:p14="http://schemas.microsoft.com/office/powerpoint/2010/main" val="16252583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 </a:t>
            </a:r>
            <a:r>
              <a:rPr spc="-17" dirty="0"/>
              <a:t>Traffic </a:t>
            </a:r>
            <a:r>
              <a:rPr dirty="0"/>
              <a:t>Monitoring </a:t>
            </a:r>
            <a:r>
              <a:rPr spc="6" dirty="0"/>
              <a:t>&amp; </a:t>
            </a:r>
            <a:r>
              <a:rPr dirty="0"/>
              <a:t>Public</a:t>
            </a:r>
            <a:r>
              <a:rPr spc="-298" dirty="0"/>
              <a:t> </a:t>
            </a:r>
            <a:r>
              <a:rPr spc="6" dirty="0"/>
              <a:t>Safety</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4"/>
            <a:ext cx="3447014" cy="3473951"/>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52555A"/>
                </a:solidFill>
                <a:latin typeface="Arial Narrow"/>
                <a:cs typeface="Arial Narrow"/>
              </a:rPr>
              <a:t>SmartApps web-based </a:t>
            </a:r>
            <a:r>
              <a:rPr sz="1500" spc="-6" dirty="0">
                <a:solidFill>
                  <a:srgbClr val="52555A"/>
                </a:solidFill>
                <a:latin typeface="Arial Narrow"/>
                <a:cs typeface="Arial Narrow"/>
              </a:rPr>
              <a:t>traffic </a:t>
            </a:r>
            <a:r>
              <a:rPr sz="1500" dirty="0">
                <a:solidFill>
                  <a:srgbClr val="52555A"/>
                </a:solidFill>
                <a:latin typeface="Arial Narrow"/>
                <a:cs typeface="Arial Narrow"/>
              </a:rPr>
              <a:t>control</a:t>
            </a:r>
            <a:r>
              <a:rPr sz="1500" spc="-72" dirty="0">
                <a:solidFill>
                  <a:srgbClr val="52555A"/>
                </a:solidFill>
                <a:latin typeface="Arial Narrow"/>
                <a:cs typeface="Arial Narrow"/>
              </a:rPr>
              <a:t> </a:t>
            </a:r>
            <a:r>
              <a:rPr sz="1500" dirty="0">
                <a:solidFill>
                  <a:srgbClr val="52555A"/>
                </a:solidFill>
                <a:latin typeface="Arial Narrow"/>
                <a:cs typeface="Arial Narrow"/>
              </a:rPr>
              <a:t>suite.</a:t>
            </a:r>
            <a:endParaRPr sz="1500">
              <a:latin typeface="Arial Narrow"/>
              <a:cs typeface="Arial Narrow"/>
            </a:endParaRPr>
          </a:p>
          <a:p>
            <a:pPr marL="265985" marR="82595" indent="-251986">
              <a:lnSpc>
                <a:spcPct val="100299"/>
              </a:lnSpc>
              <a:spcBef>
                <a:spcPts val="645"/>
              </a:spcBef>
              <a:buFont typeface="Arial"/>
              <a:buChar char="•"/>
              <a:tabLst>
                <a:tab pos="265985" algn="l"/>
              </a:tabLst>
            </a:pPr>
            <a:r>
              <a:rPr sz="1500" spc="-6" dirty="0">
                <a:solidFill>
                  <a:srgbClr val="52555A"/>
                </a:solidFill>
                <a:latin typeface="Arial Narrow"/>
                <a:cs typeface="Arial Narrow"/>
              </a:rPr>
              <a:t>All </a:t>
            </a:r>
            <a:r>
              <a:rPr sz="1500" spc="-11" dirty="0">
                <a:solidFill>
                  <a:srgbClr val="52555A"/>
                </a:solidFill>
                <a:latin typeface="Arial Narrow"/>
                <a:cs typeface="Arial Narrow"/>
              </a:rPr>
              <a:t>Traffic’s </a:t>
            </a:r>
            <a:r>
              <a:rPr sz="1500" dirty="0">
                <a:solidFill>
                  <a:srgbClr val="52555A"/>
                </a:solidFill>
                <a:latin typeface="Arial Narrow"/>
                <a:cs typeface="Arial Narrow"/>
              </a:rPr>
              <a:t>SmartApps </a:t>
            </a:r>
            <a:r>
              <a:rPr sz="1500" spc="-6" dirty="0">
                <a:solidFill>
                  <a:srgbClr val="52555A"/>
                </a:solidFill>
                <a:latin typeface="Arial Narrow"/>
                <a:cs typeface="Arial Narrow"/>
              </a:rPr>
              <a:t>solution suite </a:t>
            </a:r>
            <a:r>
              <a:rPr sz="1500" dirty="0">
                <a:solidFill>
                  <a:srgbClr val="52555A"/>
                </a:solidFill>
                <a:latin typeface="Arial Narrow"/>
                <a:cs typeface="Arial Narrow"/>
              </a:rPr>
              <a:t>allows  law </a:t>
            </a:r>
            <a:r>
              <a:rPr sz="1500" spc="6" dirty="0">
                <a:solidFill>
                  <a:srgbClr val="52555A"/>
                </a:solidFill>
                <a:latin typeface="Arial Narrow"/>
                <a:cs typeface="Arial Narrow"/>
              </a:rPr>
              <a:t>enforcement </a:t>
            </a:r>
            <a:r>
              <a:rPr sz="1500" dirty="0">
                <a:solidFill>
                  <a:srgbClr val="52555A"/>
                </a:solidFill>
                <a:latin typeface="Arial Narrow"/>
                <a:cs typeface="Arial Narrow"/>
              </a:rPr>
              <a:t>professionals, as well as  state </a:t>
            </a:r>
            <a:r>
              <a:rPr sz="1500" spc="6" dirty="0">
                <a:solidFill>
                  <a:srgbClr val="52555A"/>
                </a:solidFill>
                <a:latin typeface="Arial Narrow"/>
                <a:cs typeface="Arial Narrow"/>
              </a:rPr>
              <a:t>and </a:t>
            </a:r>
            <a:r>
              <a:rPr sz="1500" dirty="0">
                <a:solidFill>
                  <a:srgbClr val="52555A"/>
                </a:solidFill>
                <a:latin typeface="Arial Narrow"/>
                <a:cs typeface="Arial Narrow"/>
              </a:rPr>
              <a:t>local agencies, to </a:t>
            </a:r>
            <a:r>
              <a:rPr sz="1500" spc="6" dirty="0">
                <a:solidFill>
                  <a:srgbClr val="52555A"/>
                </a:solidFill>
                <a:latin typeface="Arial Narrow"/>
                <a:cs typeface="Arial Narrow"/>
              </a:rPr>
              <a:t>remotely  </a:t>
            </a:r>
            <a:r>
              <a:rPr sz="1500" spc="-6" dirty="0">
                <a:solidFill>
                  <a:srgbClr val="52555A"/>
                </a:solidFill>
                <a:latin typeface="Arial Narrow"/>
                <a:cs typeface="Arial Narrow"/>
              </a:rPr>
              <a:t>monitor, </a:t>
            </a:r>
            <a:r>
              <a:rPr sz="1500" spc="6" dirty="0">
                <a:solidFill>
                  <a:srgbClr val="52555A"/>
                </a:solidFill>
                <a:latin typeface="Arial Narrow"/>
                <a:cs typeface="Arial Narrow"/>
              </a:rPr>
              <a:t>manage, and </a:t>
            </a:r>
            <a:r>
              <a:rPr sz="1500" dirty="0">
                <a:solidFill>
                  <a:srgbClr val="52555A"/>
                </a:solidFill>
                <a:latin typeface="Arial Narrow"/>
                <a:cs typeface="Arial Narrow"/>
              </a:rPr>
              <a:t>interact </a:t>
            </a:r>
            <a:r>
              <a:rPr sz="1500" spc="-6" dirty="0">
                <a:solidFill>
                  <a:srgbClr val="52555A"/>
                </a:solidFill>
                <a:latin typeface="Arial Narrow"/>
                <a:cs typeface="Arial Narrow"/>
              </a:rPr>
              <a:t>with traffic  </a:t>
            </a:r>
            <a:r>
              <a:rPr sz="1500" dirty="0">
                <a:solidFill>
                  <a:srgbClr val="52555A"/>
                </a:solidFill>
                <a:latin typeface="Arial Narrow"/>
                <a:cs typeface="Arial Narrow"/>
              </a:rPr>
              <a:t>safety signs using a </a:t>
            </a:r>
            <a:r>
              <a:rPr sz="1500" spc="6" dirty="0">
                <a:solidFill>
                  <a:srgbClr val="52555A"/>
                </a:solidFill>
                <a:latin typeface="Arial Narrow"/>
                <a:cs typeface="Arial Narrow"/>
              </a:rPr>
              <a:t>web-based </a:t>
            </a:r>
            <a:r>
              <a:rPr sz="1500" dirty="0">
                <a:solidFill>
                  <a:srgbClr val="52555A"/>
                </a:solidFill>
                <a:latin typeface="Arial Narrow"/>
                <a:cs typeface="Arial Narrow"/>
              </a:rPr>
              <a:t>application  </a:t>
            </a:r>
            <a:r>
              <a:rPr sz="1500" spc="6" dirty="0">
                <a:solidFill>
                  <a:srgbClr val="52555A"/>
                </a:solidFill>
                <a:latin typeface="Arial Narrow"/>
                <a:cs typeface="Arial Narrow"/>
              </a:rPr>
              <a:t>and </a:t>
            </a:r>
            <a:r>
              <a:rPr sz="1500" dirty="0">
                <a:solidFill>
                  <a:srgbClr val="52555A"/>
                </a:solidFill>
                <a:latin typeface="Arial Narrow"/>
                <a:cs typeface="Arial Narrow"/>
              </a:rPr>
              <a:t>virtual</a:t>
            </a:r>
            <a:r>
              <a:rPr sz="1500" spc="-143" dirty="0">
                <a:solidFill>
                  <a:srgbClr val="52555A"/>
                </a:solidFill>
                <a:latin typeface="Arial Narrow"/>
                <a:cs typeface="Arial Narrow"/>
              </a:rPr>
              <a:t> </a:t>
            </a:r>
            <a:r>
              <a:rPr sz="1500" spc="6" dirty="0">
                <a:solidFill>
                  <a:srgbClr val="52555A"/>
                </a:solidFill>
                <a:latin typeface="Arial Narrow"/>
                <a:cs typeface="Arial Narrow"/>
              </a:rPr>
              <a:t>map.</a:t>
            </a:r>
            <a:endParaRPr sz="1500">
              <a:latin typeface="Arial Narrow"/>
              <a:cs typeface="Arial Narrow"/>
            </a:endParaRPr>
          </a:p>
          <a:p>
            <a:pPr marL="265985" marR="5600" indent="-251986">
              <a:lnSpc>
                <a:spcPct val="100000"/>
              </a:lnSpc>
              <a:spcBef>
                <a:spcPts val="650"/>
              </a:spcBef>
              <a:buFont typeface="Arial"/>
              <a:buChar char="•"/>
              <a:tabLst>
                <a:tab pos="265985" algn="l"/>
              </a:tabLst>
            </a:pPr>
            <a:r>
              <a:rPr sz="1500" spc="-6" dirty="0">
                <a:solidFill>
                  <a:srgbClr val="52555A"/>
                </a:solidFill>
                <a:latin typeface="Arial Narrow"/>
                <a:cs typeface="Arial Narrow"/>
              </a:rPr>
              <a:t>With </a:t>
            </a:r>
            <a:r>
              <a:rPr sz="1500" dirty="0">
                <a:solidFill>
                  <a:srgbClr val="52555A"/>
                </a:solidFill>
                <a:latin typeface="Arial Narrow"/>
                <a:cs typeface="Arial Narrow"/>
              </a:rPr>
              <a:t>ThingWorx, </a:t>
            </a:r>
            <a:r>
              <a:rPr sz="1500" spc="-6" dirty="0">
                <a:solidFill>
                  <a:srgbClr val="52555A"/>
                </a:solidFill>
                <a:latin typeface="Arial Narrow"/>
                <a:cs typeface="Arial Narrow"/>
              </a:rPr>
              <a:t>All Traffic is </a:t>
            </a:r>
            <a:r>
              <a:rPr sz="1500" dirty="0">
                <a:solidFill>
                  <a:srgbClr val="52555A"/>
                </a:solidFill>
                <a:latin typeface="Arial Narrow"/>
                <a:cs typeface="Arial Narrow"/>
              </a:rPr>
              <a:t>able to rapidly  develop mobile interfaces using the  ThingWorx Mashup </a:t>
            </a:r>
            <a:r>
              <a:rPr sz="1500" spc="-11" dirty="0">
                <a:solidFill>
                  <a:srgbClr val="52555A"/>
                </a:solidFill>
                <a:latin typeface="Arial Narrow"/>
                <a:cs typeface="Arial Narrow"/>
              </a:rPr>
              <a:t>Builder, </a:t>
            </a:r>
            <a:r>
              <a:rPr sz="1500" dirty="0">
                <a:solidFill>
                  <a:srgbClr val="52555A"/>
                </a:solidFill>
                <a:latin typeface="Arial Narrow"/>
                <a:cs typeface="Arial Narrow"/>
              </a:rPr>
              <a:t>provide </a:t>
            </a:r>
            <a:r>
              <a:rPr sz="1500" spc="6" dirty="0">
                <a:solidFill>
                  <a:srgbClr val="52555A"/>
                </a:solidFill>
                <a:latin typeface="Arial Narrow"/>
                <a:cs typeface="Arial Narrow"/>
              </a:rPr>
              <a:t>more  </a:t>
            </a:r>
            <a:r>
              <a:rPr sz="1500" dirty="0">
                <a:solidFill>
                  <a:srgbClr val="52555A"/>
                </a:solidFill>
                <a:latin typeface="Arial Narrow"/>
                <a:cs typeface="Arial Narrow"/>
              </a:rPr>
              <a:t>comprehensive business system</a:t>
            </a:r>
            <a:r>
              <a:rPr sz="1500" spc="-198" dirty="0">
                <a:solidFill>
                  <a:srgbClr val="52555A"/>
                </a:solidFill>
                <a:latin typeface="Arial Narrow"/>
                <a:cs typeface="Arial Narrow"/>
              </a:rPr>
              <a:t> </a:t>
            </a:r>
            <a:r>
              <a:rPr sz="1500" dirty="0">
                <a:solidFill>
                  <a:srgbClr val="52555A"/>
                </a:solidFill>
                <a:latin typeface="Arial Narrow"/>
                <a:cs typeface="Arial Narrow"/>
              </a:rPr>
              <a:t>integration,  </a:t>
            </a:r>
            <a:r>
              <a:rPr sz="1500" spc="6" dirty="0">
                <a:solidFill>
                  <a:srgbClr val="52555A"/>
                </a:solidFill>
                <a:latin typeface="Arial Narrow"/>
                <a:cs typeface="Arial Narrow"/>
              </a:rPr>
              <a:t>and </a:t>
            </a:r>
            <a:r>
              <a:rPr sz="1500" spc="-6" dirty="0">
                <a:solidFill>
                  <a:srgbClr val="52555A"/>
                </a:solidFill>
                <a:latin typeface="Arial Narrow"/>
                <a:cs typeface="Arial Narrow"/>
              </a:rPr>
              <a:t>offer </a:t>
            </a:r>
            <a:r>
              <a:rPr sz="1500" dirty="0">
                <a:solidFill>
                  <a:srgbClr val="52555A"/>
                </a:solidFill>
                <a:latin typeface="Arial Narrow"/>
                <a:cs typeface="Arial Narrow"/>
              </a:rPr>
              <a:t>advanced data mining for  customers requesting predictive </a:t>
            </a:r>
            <a:r>
              <a:rPr sz="1500" spc="-6" dirty="0">
                <a:solidFill>
                  <a:srgbClr val="52555A"/>
                </a:solidFill>
                <a:latin typeface="Arial Narrow"/>
                <a:cs typeface="Arial Narrow"/>
              </a:rPr>
              <a:t>analytics  </a:t>
            </a:r>
            <a:r>
              <a:rPr sz="1500" dirty="0">
                <a:solidFill>
                  <a:srgbClr val="52555A"/>
                </a:solidFill>
                <a:latin typeface="Arial Narrow"/>
                <a:cs typeface="Arial Narrow"/>
              </a:rPr>
              <a:t>for </a:t>
            </a:r>
            <a:r>
              <a:rPr sz="1500" spc="-6" dirty="0">
                <a:solidFill>
                  <a:srgbClr val="52555A"/>
                </a:solidFill>
                <a:latin typeface="Arial Narrow"/>
                <a:cs typeface="Arial Narrow"/>
              </a:rPr>
              <a:t>traffic</a:t>
            </a:r>
            <a:r>
              <a:rPr sz="1500" spc="-72" dirty="0">
                <a:solidFill>
                  <a:srgbClr val="52555A"/>
                </a:solidFill>
                <a:latin typeface="Arial Narrow"/>
                <a:cs typeface="Arial Narrow"/>
              </a:rPr>
              <a:t> </a:t>
            </a:r>
            <a:r>
              <a:rPr sz="1500" dirty="0">
                <a:solidFill>
                  <a:srgbClr val="52555A"/>
                </a:solidFill>
                <a:latin typeface="Arial Narrow"/>
                <a:cs typeface="Arial Narrow"/>
              </a:rPr>
              <a:t>control.</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09915"/>
            <a:ext cx="2577560" cy="3086167"/>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Faster time to</a:t>
            </a:r>
            <a:r>
              <a:rPr sz="1500" spc="-94" dirty="0">
                <a:solidFill>
                  <a:srgbClr val="4B4D4F"/>
                </a:solidFill>
                <a:latin typeface="Arial Narrow"/>
                <a:cs typeface="Arial Narrow"/>
              </a:rPr>
              <a:t> </a:t>
            </a:r>
            <a:r>
              <a:rPr sz="1500" spc="6" dirty="0">
                <a:solidFill>
                  <a:srgbClr val="4B4D4F"/>
                </a:solidFill>
                <a:latin typeface="Arial Narrow"/>
                <a:cs typeface="Arial Narrow"/>
              </a:rPr>
              <a:t>market</a:t>
            </a:r>
            <a:endParaRPr sz="1500">
              <a:latin typeface="Arial Narrow"/>
              <a:cs typeface="Arial Narrow"/>
            </a:endParaRPr>
          </a:p>
          <a:p>
            <a:pPr marL="265985" indent="-251986">
              <a:lnSpc>
                <a:spcPct val="100000"/>
              </a:lnSpc>
              <a:spcBef>
                <a:spcPts val="650"/>
              </a:spcBef>
              <a:buFont typeface="Arial"/>
              <a:buChar char="•"/>
              <a:tabLst>
                <a:tab pos="265985" algn="l"/>
              </a:tabLst>
            </a:pPr>
            <a:r>
              <a:rPr sz="1500" dirty="0">
                <a:solidFill>
                  <a:srgbClr val="4B4D4F"/>
                </a:solidFill>
                <a:latin typeface="Arial Narrow"/>
                <a:cs typeface="Arial Narrow"/>
              </a:rPr>
              <a:t>Rapid development of</a:t>
            </a:r>
            <a:r>
              <a:rPr sz="1500" spc="-160" dirty="0">
                <a:solidFill>
                  <a:srgbClr val="4B4D4F"/>
                </a:solidFill>
                <a:latin typeface="Arial Narrow"/>
                <a:cs typeface="Arial Narrow"/>
              </a:rPr>
              <a:t> </a:t>
            </a:r>
            <a:r>
              <a:rPr sz="1500" dirty="0">
                <a:solidFill>
                  <a:srgbClr val="4B4D4F"/>
                </a:solidFill>
                <a:latin typeface="Arial Narrow"/>
                <a:cs typeface="Arial Narrow"/>
              </a:rPr>
              <a:t>mobile</a:t>
            </a:r>
            <a:endParaRPr sz="1500">
              <a:latin typeface="Arial Narrow"/>
              <a:cs typeface="Arial Narrow"/>
            </a:endParaRPr>
          </a:p>
          <a:p>
            <a:pPr marL="265985">
              <a:lnSpc>
                <a:spcPct val="100000"/>
              </a:lnSpc>
              <a:spcBef>
                <a:spcPts val="11"/>
              </a:spcBef>
            </a:pPr>
            <a:r>
              <a:rPr sz="1500" dirty="0">
                <a:solidFill>
                  <a:srgbClr val="4B4D4F"/>
                </a:solidFill>
                <a:latin typeface="Arial Narrow"/>
                <a:cs typeface="Arial Narrow"/>
              </a:rPr>
              <a:t>user</a:t>
            </a:r>
            <a:r>
              <a:rPr sz="1500" spc="-94" dirty="0">
                <a:solidFill>
                  <a:srgbClr val="4B4D4F"/>
                </a:solidFill>
                <a:latin typeface="Arial Narrow"/>
                <a:cs typeface="Arial Narrow"/>
              </a:rPr>
              <a:t> </a:t>
            </a:r>
            <a:r>
              <a:rPr sz="1500" dirty="0">
                <a:solidFill>
                  <a:srgbClr val="4B4D4F"/>
                </a:solidFill>
                <a:latin typeface="Arial Narrow"/>
                <a:cs typeface="Arial Narrow"/>
              </a:rPr>
              <a:t>interfaces</a:t>
            </a:r>
            <a:endParaRPr sz="1500">
              <a:latin typeface="Arial Narrow"/>
              <a:cs typeface="Arial Narrow"/>
            </a:endParaRPr>
          </a:p>
          <a:p>
            <a:pPr marL="265985" marR="186889" indent="-251986">
              <a:lnSpc>
                <a:spcPct val="100800"/>
              </a:lnSpc>
              <a:spcBef>
                <a:spcPts val="634"/>
              </a:spcBef>
              <a:buFont typeface="Arial"/>
              <a:buChar char="•"/>
              <a:tabLst>
                <a:tab pos="265985" algn="l"/>
              </a:tabLst>
            </a:pPr>
            <a:r>
              <a:rPr sz="1500" dirty="0">
                <a:solidFill>
                  <a:srgbClr val="4B4D4F"/>
                </a:solidFill>
                <a:latin typeface="Arial Narrow"/>
                <a:cs typeface="Arial Narrow"/>
              </a:rPr>
              <a:t>Advanced </a:t>
            </a:r>
            <a:r>
              <a:rPr sz="1500" spc="6" dirty="0">
                <a:solidFill>
                  <a:srgbClr val="4B4D4F"/>
                </a:solidFill>
                <a:latin typeface="Arial Narrow"/>
                <a:cs typeface="Arial Narrow"/>
              </a:rPr>
              <a:t>data </a:t>
            </a:r>
            <a:r>
              <a:rPr sz="1500" dirty="0">
                <a:solidFill>
                  <a:srgbClr val="4B4D4F"/>
                </a:solidFill>
                <a:latin typeface="Arial Narrow"/>
                <a:cs typeface="Arial Narrow"/>
              </a:rPr>
              <a:t>mining that</a:t>
            </a:r>
            <a:r>
              <a:rPr sz="1500" spc="-270" dirty="0">
                <a:solidFill>
                  <a:srgbClr val="4B4D4F"/>
                </a:solidFill>
                <a:latin typeface="Arial Narrow"/>
                <a:cs typeface="Arial Narrow"/>
              </a:rPr>
              <a:t> </a:t>
            </a:r>
            <a:r>
              <a:rPr sz="1500" spc="-11" dirty="0">
                <a:solidFill>
                  <a:srgbClr val="4B4D4F"/>
                </a:solidFill>
                <a:latin typeface="Arial Narrow"/>
                <a:cs typeface="Arial Narrow"/>
              </a:rPr>
              <a:t>All  </a:t>
            </a:r>
            <a:r>
              <a:rPr sz="1500" spc="-6" dirty="0">
                <a:solidFill>
                  <a:srgbClr val="4B4D4F"/>
                </a:solidFill>
                <a:latin typeface="Arial Narrow"/>
                <a:cs typeface="Arial Narrow"/>
              </a:rPr>
              <a:t>Traffic </a:t>
            </a:r>
            <a:r>
              <a:rPr sz="1500" dirty="0">
                <a:solidFill>
                  <a:srgbClr val="4B4D4F"/>
                </a:solidFill>
                <a:latin typeface="Arial Narrow"/>
                <a:cs typeface="Arial Narrow"/>
              </a:rPr>
              <a:t>can </a:t>
            </a:r>
            <a:r>
              <a:rPr sz="1500" spc="6" dirty="0">
                <a:solidFill>
                  <a:srgbClr val="4B4D4F"/>
                </a:solidFill>
                <a:latin typeface="Arial Narrow"/>
                <a:cs typeface="Arial Narrow"/>
              </a:rPr>
              <a:t>now </a:t>
            </a:r>
            <a:r>
              <a:rPr sz="1500" spc="-6" dirty="0">
                <a:solidFill>
                  <a:srgbClr val="4B4D4F"/>
                </a:solidFill>
                <a:latin typeface="Arial Narrow"/>
                <a:cs typeface="Arial Narrow"/>
              </a:rPr>
              <a:t>offer its  </a:t>
            </a:r>
            <a:r>
              <a:rPr sz="1500" dirty="0">
                <a:solidFill>
                  <a:srgbClr val="4B4D4F"/>
                </a:solidFill>
                <a:latin typeface="Arial Narrow"/>
                <a:cs typeface="Arial Narrow"/>
              </a:rPr>
              <a:t>customers</a:t>
            </a:r>
            <a:endParaRPr sz="1500">
              <a:latin typeface="Arial Narrow"/>
              <a:cs typeface="Arial Narrow"/>
            </a:endParaRPr>
          </a:p>
          <a:p>
            <a:pPr marL="265985" marR="5600" indent="-251986">
              <a:lnSpc>
                <a:spcPct val="99900"/>
              </a:lnSpc>
              <a:spcBef>
                <a:spcPts val="650"/>
              </a:spcBef>
              <a:buFont typeface="Arial"/>
              <a:buChar char="•"/>
              <a:tabLst>
                <a:tab pos="265985" algn="l"/>
              </a:tabLst>
            </a:pPr>
            <a:r>
              <a:rPr sz="1500" spc="6" dirty="0">
                <a:solidFill>
                  <a:srgbClr val="4B4D4F"/>
                </a:solidFill>
                <a:latin typeface="Arial Narrow"/>
                <a:cs typeface="Arial Narrow"/>
              </a:rPr>
              <a:t>Improved </a:t>
            </a:r>
            <a:r>
              <a:rPr sz="1500" spc="-6" dirty="0">
                <a:solidFill>
                  <a:srgbClr val="4B4D4F"/>
                </a:solidFill>
                <a:latin typeface="Arial Narrow"/>
                <a:cs typeface="Arial Narrow"/>
              </a:rPr>
              <a:t>scalability </a:t>
            </a:r>
            <a:r>
              <a:rPr sz="1500" dirty="0">
                <a:solidFill>
                  <a:srgbClr val="4B4D4F"/>
                </a:solidFill>
                <a:latin typeface="Arial Narrow"/>
                <a:cs typeface="Arial Narrow"/>
              </a:rPr>
              <a:t>over  </a:t>
            </a:r>
            <a:r>
              <a:rPr sz="1500" spc="6" dirty="0">
                <a:solidFill>
                  <a:srgbClr val="4B4D4F"/>
                </a:solidFill>
                <a:latin typeface="Arial Narrow"/>
                <a:cs typeface="Arial Narrow"/>
              </a:rPr>
              <a:t>previous</a:t>
            </a:r>
            <a:r>
              <a:rPr sz="1500" spc="-55" dirty="0">
                <a:solidFill>
                  <a:srgbClr val="4B4D4F"/>
                </a:solidFill>
                <a:latin typeface="Arial Narrow"/>
                <a:cs typeface="Arial Narrow"/>
              </a:rPr>
              <a:t> </a:t>
            </a:r>
            <a:r>
              <a:rPr sz="1500" spc="-6" dirty="0">
                <a:solidFill>
                  <a:srgbClr val="4B4D4F"/>
                </a:solidFill>
                <a:latin typeface="Arial Narrow"/>
                <a:cs typeface="Arial Narrow"/>
              </a:rPr>
              <a:t>technology,</a:t>
            </a:r>
            <a:r>
              <a:rPr sz="1500" spc="-126" dirty="0">
                <a:solidFill>
                  <a:srgbClr val="4B4D4F"/>
                </a:solidFill>
                <a:latin typeface="Arial Narrow"/>
                <a:cs typeface="Arial Narrow"/>
              </a:rPr>
              <a:t> </a:t>
            </a:r>
            <a:r>
              <a:rPr sz="1500" spc="-6" dirty="0">
                <a:solidFill>
                  <a:srgbClr val="4B4D4F"/>
                </a:solidFill>
                <a:latin typeface="Arial Narrow"/>
                <a:cs typeface="Arial Narrow"/>
              </a:rPr>
              <a:t>allowing</a:t>
            </a:r>
            <a:r>
              <a:rPr sz="1500" spc="-121" dirty="0">
                <a:solidFill>
                  <a:srgbClr val="4B4D4F"/>
                </a:solidFill>
                <a:latin typeface="Arial Narrow"/>
                <a:cs typeface="Arial Narrow"/>
              </a:rPr>
              <a:t> </a:t>
            </a:r>
            <a:r>
              <a:rPr sz="1500" spc="-11" dirty="0">
                <a:solidFill>
                  <a:srgbClr val="4B4D4F"/>
                </a:solidFill>
                <a:latin typeface="Arial Narrow"/>
                <a:cs typeface="Arial Narrow"/>
              </a:rPr>
              <a:t>All  </a:t>
            </a:r>
            <a:r>
              <a:rPr sz="1500" spc="-6" dirty="0">
                <a:solidFill>
                  <a:srgbClr val="4B4D4F"/>
                </a:solidFill>
                <a:latin typeface="Arial Narrow"/>
                <a:cs typeface="Arial Narrow"/>
              </a:rPr>
              <a:t>Traffic </a:t>
            </a:r>
            <a:r>
              <a:rPr sz="1500" dirty="0">
                <a:solidFill>
                  <a:srgbClr val="4B4D4F"/>
                </a:solidFill>
                <a:latin typeface="Arial Narrow"/>
                <a:cs typeface="Arial Narrow"/>
              </a:rPr>
              <a:t>to extend their solution  </a:t>
            </a:r>
            <a:r>
              <a:rPr sz="1500" spc="6" dirty="0">
                <a:solidFill>
                  <a:srgbClr val="4B4D4F"/>
                </a:solidFill>
                <a:latin typeface="Arial Narrow"/>
                <a:cs typeface="Arial Narrow"/>
              </a:rPr>
              <a:t>and </a:t>
            </a:r>
            <a:r>
              <a:rPr sz="1500" dirty="0">
                <a:solidFill>
                  <a:srgbClr val="4B4D4F"/>
                </a:solidFill>
                <a:latin typeface="Arial Narrow"/>
                <a:cs typeface="Arial Narrow"/>
              </a:rPr>
              <a:t>deliver </a:t>
            </a:r>
            <a:r>
              <a:rPr sz="1500" spc="6" dirty="0">
                <a:solidFill>
                  <a:srgbClr val="4B4D4F"/>
                </a:solidFill>
                <a:latin typeface="Arial Narrow"/>
                <a:cs typeface="Arial Narrow"/>
              </a:rPr>
              <a:t>new </a:t>
            </a:r>
            <a:r>
              <a:rPr sz="1500" dirty="0">
                <a:solidFill>
                  <a:srgbClr val="4B4D4F"/>
                </a:solidFill>
                <a:latin typeface="Arial Narrow"/>
                <a:cs typeface="Arial Narrow"/>
              </a:rPr>
              <a:t>services to  customers </a:t>
            </a:r>
            <a:r>
              <a:rPr sz="1500" spc="-6" dirty="0">
                <a:solidFill>
                  <a:srgbClr val="4B4D4F"/>
                </a:solidFill>
                <a:latin typeface="Arial Narrow"/>
                <a:cs typeface="Arial Narrow"/>
              </a:rPr>
              <a:t>in </a:t>
            </a:r>
            <a:r>
              <a:rPr sz="1500" dirty="0">
                <a:solidFill>
                  <a:srgbClr val="4B4D4F"/>
                </a:solidFill>
                <a:latin typeface="Arial Narrow"/>
                <a:cs typeface="Arial Narrow"/>
              </a:rPr>
              <a:t>ways that were  previously</a:t>
            </a:r>
            <a:r>
              <a:rPr sz="1500" spc="-143" dirty="0">
                <a:solidFill>
                  <a:srgbClr val="4B4D4F"/>
                </a:solidFill>
                <a:latin typeface="Arial Narrow"/>
                <a:cs typeface="Arial Narrow"/>
              </a:rPr>
              <a:t> </a:t>
            </a:r>
            <a:r>
              <a:rPr sz="1500" dirty="0">
                <a:solidFill>
                  <a:srgbClr val="4B4D4F"/>
                </a:solidFill>
                <a:latin typeface="Arial Narrow"/>
                <a:cs typeface="Arial Narrow"/>
              </a:rPr>
              <a:t>impossible.</a:t>
            </a:r>
            <a:endParaRPr sz="1500">
              <a:latin typeface="Arial Narrow"/>
              <a:cs typeface="Arial Narrow"/>
            </a:endParaRPr>
          </a:p>
        </p:txBody>
      </p:sp>
      <p:sp>
        <p:nvSpPr>
          <p:cNvPr id="8" name="object 8"/>
          <p:cNvSpPr/>
          <p:nvPr/>
        </p:nvSpPr>
        <p:spPr>
          <a:xfrm>
            <a:off x="7032775" y="2305981"/>
            <a:ext cx="23801" cy="4209619"/>
          </a:xfrm>
          <a:custGeom>
            <a:avLst/>
            <a:gdLst/>
            <a:ahLst/>
            <a:cxnLst/>
            <a:rect l="l" t="t" r="r" b="b"/>
            <a:pathLst>
              <a:path w="21589" h="3818890">
                <a:moveTo>
                  <a:pt x="21462" y="0"/>
                </a:moveTo>
                <a:lnTo>
                  <a:pt x="0" y="3818445"/>
                </a:lnTo>
              </a:path>
            </a:pathLst>
          </a:custGeom>
          <a:ln w="9524">
            <a:solidFill>
              <a:srgbClr val="C7C8C6"/>
            </a:solidFill>
          </a:ln>
        </p:spPr>
        <p:txBody>
          <a:bodyPr wrap="square" lIns="0" tIns="0" rIns="0" bIns="0" rtlCol="0"/>
          <a:lstStyle/>
          <a:p>
            <a:endParaRPr/>
          </a:p>
        </p:txBody>
      </p:sp>
      <p:sp>
        <p:nvSpPr>
          <p:cNvPr id="9" name="object 9"/>
          <p:cNvSpPr/>
          <p:nvPr/>
        </p:nvSpPr>
        <p:spPr>
          <a:xfrm>
            <a:off x="3263323" y="2305981"/>
            <a:ext cx="13301" cy="4220119"/>
          </a:xfrm>
          <a:custGeom>
            <a:avLst/>
            <a:gdLst/>
            <a:ahLst/>
            <a:cxnLst/>
            <a:rect l="l" t="t" r="r" b="b"/>
            <a:pathLst>
              <a:path w="12064" h="3828415">
                <a:moveTo>
                  <a:pt x="11683" y="0"/>
                </a:moveTo>
                <a:lnTo>
                  <a:pt x="0" y="3828211"/>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4917105"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All </a:t>
            </a:r>
            <a:r>
              <a:rPr sz="1700" spc="-6" dirty="0">
                <a:solidFill>
                  <a:srgbClr val="52555A"/>
                </a:solidFill>
                <a:latin typeface="Arial Narrow"/>
                <a:cs typeface="Arial Narrow"/>
              </a:rPr>
              <a:t>Traffic </a:t>
            </a:r>
            <a:r>
              <a:rPr sz="1700" spc="6" dirty="0">
                <a:solidFill>
                  <a:srgbClr val="52555A"/>
                </a:solidFill>
                <a:latin typeface="Arial Narrow"/>
                <a:cs typeface="Arial Narrow"/>
              </a:rPr>
              <a:t>Solutions is </a:t>
            </a:r>
            <a:r>
              <a:rPr sz="1700" spc="11" dirty="0">
                <a:solidFill>
                  <a:srgbClr val="52555A"/>
                </a:solidFill>
                <a:latin typeface="Arial Narrow"/>
                <a:cs typeface="Arial Narrow"/>
              </a:rPr>
              <a:t>the </a:t>
            </a:r>
            <a:r>
              <a:rPr sz="1700" spc="6" dirty="0">
                <a:solidFill>
                  <a:srgbClr val="52555A"/>
                </a:solidFill>
                <a:latin typeface="Arial Narrow"/>
                <a:cs typeface="Arial Narrow"/>
              </a:rPr>
              <a:t>leader in </a:t>
            </a:r>
            <a:r>
              <a:rPr sz="1700" spc="11" dirty="0">
                <a:solidFill>
                  <a:srgbClr val="52555A"/>
                </a:solidFill>
                <a:latin typeface="Arial Narrow"/>
                <a:cs typeface="Arial Narrow"/>
              </a:rPr>
              <a:t>radar speed </a:t>
            </a:r>
            <a:r>
              <a:rPr sz="1700" spc="6" dirty="0">
                <a:solidFill>
                  <a:srgbClr val="52555A"/>
                </a:solidFill>
                <a:latin typeface="Arial Narrow"/>
                <a:cs typeface="Arial Narrow"/>
              </a:rPr>
              <a:t>displays </a:t>
            </a:r>
            <a:r>
              <a:rPr sz="1700" spc="17" dirty="0">
                <a:solidFill>
                  <a:srgbClr val="52555A"/>
                </a:solidFill>
                <a:latin typeface="Arial Narrow"/>
                <a:cs typeface="Arial Narrow"/>
              </a:rPr>
              <a:t>and  </a:t>
            </a:r>
            <a:r>
              <a:rPr sz="1700" spc="11" dirty="0">
                <a:solidFill>
                  <a:srgbClr val="52555A"/>
                </a:solidFill>
                <a:latin typeface="Arial Narrow"/>
                <a:cs typeface="Arial Narrow"/>
              </a:rPr>
              <a:t>variable message signs designed to improve </a:t>
            </a:r>
            <a:r>
              <a:rPr sz="1700" dirty="0">
                <a:solidFill>
                  <a:srgbClr val="52555A"/>
                </a:solidFill>
                <a:latin typeface="Arial Narrow"/>
                <a:cs typeface="Arial Narrow"/>
              </a:rPr>
              <a:t>traffic </a:t>
            </a:r>
            <a:r>
              <a:rPr sz="1700" spc="11" dirty="0">
                <a:solidFill>
                  <a:srgbClr val="52555A"/>
                </a:solidFill>
                <a:latin typeface="Arial Narrow"/>
                <a:cs typeface="Arial Narrow"/>
              </a:rPr>
              <a:t>safety  outcomes.</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7" y="2909914"/>
            <a:ext cx="2645464" cy="2531091"/>
          </a:xfrm>
          <a:prstGeom prst="rect">
            <a:avLst/>
          </a:prstGeom>
        </p:spPr>
        <p:txBody>
          <a:bodyPr vert="horz" wrap="square" lIns="0" tIns="0" rIns="0" bIns="0" rtlCol="0">
            <a:spAutoFit/>
          </a:bodyPr>
          <a:lstStyle/>
          <a:p>
            <a:pPr marL="331081" marR="30098" indent="-317082">
              <a:lnSpc>
                <a:spcPct val="100000"/>
              </a:lnSpc>
              <a:buFont typeface="Arial"/>
              <a:buChar char="•"/>
              <a:tabLst>
                <a:tab pos="331781" algn="l"/>
              </a:tabLst>
            </a:pPr>
            <a:r>
              <a:rPr sz="1500" dirty="0">
                <a:solidFill>
                  <a:srgbClr val="52555A"/>
                </a:solidFill>
                <a:latin typeface="Arial Narrow"/>
                <a:cs typeface="Arial Narrow"/>
              </a:rPr>
              <a:t>Increased customer </a:t>
            </a:r>
            <a:r>
              <a:rPr sz="1500" spc="6" dirty="0">
                <a:solidFill>
                  <a:srgbClr val="52555A"/>
                </a:solidFill>
                <a:latin typeface="Arial Narrow"/>
                <a:cs typeface="Arial Narrow"/>
              </a:rPr>
              <a:t>demand</a:t>
            </a:r>
            <a:r>
              <a:rPr sz="1500" spc="-176" dirty="0">
                <a:solidFill>
                  <a:srgbClr val="52555A"/>
                </a:solidFill>
                <a:latin typeface="Arial Narrow"/>
                <a:cs typeface="Arial Narrow"/>
              </a:rPr>
              <a:t> </a:t>
            </a:r>
            <a:r>
              <a:rPr sz="1500" dirty="0">
                <a:solidFill>
                  <a:srgbClr val="52555A"/>
                </a:solidFill>
                <a:latin typeface="Arial Narrow"/>
                <a:cs typeface="Arial Narrow"/>
              </a:rPr>
              <a:t>for  </a:t>
            </a:r>
            <a:r>
              <a:rPr sz="1500" spc="6" dirty="0">
                <a:solidFill>
                  <a:srgbClr val="52555A"/>
                </a:solidFill>
                <a:latin typeface="Arial Narrow"/>
                <a:cs typeface="Arial Narrow"/>
              </a:rPr>
              <a:t>new features and an </a:t>
            </a:r>
            <a:r>
              <a:rPr sz="1500" dirty="0">
                <a:solidFill>
                  <a:srgbClr val="52555A"/>
                </a:solidFill>
                <a:latin typeface="Arial Narrow"/>
                <a:cs typeface="Arial Narrow"/>
              </a:rPr>
              <a:t>overall  increase </a:t>
            </a:r>
            <a:r>
              <a:rPr sz="1500" spc="-6" dirty="0">
                <a:solidFill>
                  <a:srgbClr val="52555A"/>
                </a:solidFill>
                <a:latin typeface="Arial Narrow"/>
                <a:cs typeface="Arial Narrow"/>
              </a:rPr>
              <a:t>in </a:t>
            </a:r>
            <a:r>
              <a:rPr sz="1500" dirty="0">
                <a:solidFill>
                  <a:srgbClr val="52555A"/>
                </a:solidFill>
                <a:latin typeface="Arial Narrow"/>
                <a:cs typeface="Arial Narrow"/>
              </a:rPr>
              <a:t>application  sophistication.</a:t>
            </a:r>
            <a:endParaRPr sz="1500">
              <a:latin typeface="Arial Narrow"/>
              <a:cs typeface="Arial Narrow"/>
            </a:endParaRPr>
          </a:p>
          <a:p>
            <a:pPr marL="331081" indent="-317082">
              <a:lnSpc>
                <a:spcPct val="100000"/>
              </a:lnSpc>
              <a:spcBef>
                <a:spcPts val="650"/>
              </a:spcBef>
              <a:buFont typeface="Arial"/>
              <a:buChar char="•"/>
              <a:tabLst>
                <a:tab pos="331781" algn="l"/>
              </a:tabLst>
            </a:pPr>
            <a:r>
              <a:rPr sz="1500" dirty="0">
                <a:solidFill>
                  <a:srgbClr val="52555A"/>
                </a:solidFill>
                <a:latin typeface="Arial Narrow"/>
                <a:cs typeface="Arial Narrow"/>
              </a:rPr>
              <a:t>Provide </a:t>
            </a:r>
            <a:r>
              <a:rPr sz="1500" spc="6" dirty="0">
                <a:solidFill>
                  <a:srgbClr val="52555A"/>
                </a:solidFill>
                <a:latin typeface="Arial Narrow"/>
                <a:cs typeface="Arial Narrow"/>
              </a:rPr>
              <a:t>more</a:t>
            </a:r>
            <a:r>
              <a:rPr sz="1500" spc="-83" dirty="0">
                <a:solidFill>
                  <a:srgbClr val="52555A"/>
                </a:solidFill>
                <a:latin typeface="Arial Narrow"/>
                <a:cs typeface="Arial Narrow"/>
              </a:rPr>
              <a:t> </a:t>
            </a:r>
            <a:r>
              <a:rPr sz="1500" dirty="0">
                <a:solidFill>
                  <a:srgbClr val="52555A"/>
                </a:solidFill>
                <a:latin typeface="Arial Narrow"/>
                <a:cs typeface="Arial Narrow"/>
              </a:rPr>
              <a:t>comprehensive</a:t>
            </a:r>
            <a:endParaRPr sz="1500">
              <a:latin typeface="Arial Narrow"/>
              <a:cs typeface="Arial Narrow"/>
            </a:endParaRPr>
          </a:p>
          <a:p>
            <a:pPr marL="331081">
              <a:lnSpc>
                <a:spcPct val="100000"/>
              </a:lnSpc>
              <a:spcBef>
                <a:spcPts val="17"/>
              </a:spcBef>
            </a:pPr>
            <a:r>
              <a:rPr sz="1500" dirty="0">
                <a:solidFill>
                  <a:srgbClr val="52555A"/>
                </a:solidFill>
                <a:latin typeface="Arial Narrow"/>
                <a:cs typeface="Arial Narrow"/>
              </a:rPr>
              <a:t>business system</a:t>
            </a:r>
            <a:r>
              <a:rPr sz="1500" spc="-88" dirty="0">
                <a:solidFill>
                  <a:srgbClr val="52555A"/>
                </a:solidFill>
                <a:latin typeface="Arial Narrow"/>
                <a:cs typeface="Arial Narrow"/>
              </a:rPr>
              <a:t> </a:t>
            </a:r>
            <a:r>
              <a:rPr sz="1500" dirty="0">
                <a:solidFill>
                  <a:srgbClr val="52555A"/>
                </a:solidFill>
                <a:latin typeface="Arial Narrow"/>
                <a:cs typeface="Arial Narrow"/>
              </a:rPr>
              <a:t>integration</a:t>
            </a:r>
            <a:endParaRPr sz="1500">
              <a:latin typeface="Arial Narrow"/>
              <a:cs typeface="Arial Narrow"/>
            </a:endParaRPr>
          </a:p>
          <a:p>
            <a:pPr marL="331081" marR="5600" indent="-317082">
              <a:lnSpc>
                <a:spcPct val="100099"/>
              </a:lnSpc>
              <a:spcBef>
                <a:spcPts val="645"/>
              </a:spcBef>
              <a:buFont typeface="Arial"/>
              <a:buChar char="•"/>
              <a:tabLst>
                <a:tab pos="331781" algn="l"/>
              </a:tabLst>
            </a:pPr>
            <a:r>
              <a:rPr sz="1500" dirty="0">
                <a:solidFill>
                  <a:srgbClr val="52555A"/>
                </a:solidFill>
                <a:latin typeface="Arial Narrow"/>
                <a:cs typeface="Arial Narrow"/>
              </a:rPr>
              <a:t>Need to </a:t>
            </a:r>
            <a:r>
              <a:rPr sz="1500" spc="-6" dirty="0">
                <a:solidFill>
                  <a:srgbClr val="52555A"/>
                </a:solidFill>
                <a:latin typeface="Arial Narrow"/>
                <a:cs typeface="Arial Narrow"/>
              </a:rPr>
              <a:t>offer </a:t>
            </a:r>
            <a:r>
              <a:rPr sz="1500" dirty="0">
                <a:solidFill>
                  <a:srgbClr val="52555A"/>
                </a:solidFill>
                <a:latin typeface="Arial Narrow"/>
                <a:cs typeface="Arial Narrow"/>
              </a:rPr>
              <a:t>advanced data  mining for customers</a:t>
            </a:r>
            <a:r>
              <a:rPr sz="1500" spc="-105" dirty="0">
                <a:solidFill>
                  <a:srgbClr val="52555A"/>
                </a:solidFill>
                <a:latin typeface="Arial Narrow"/>
                <a:cs typeface="Arial Narrow"/>
              </a:rPr>
              <a:t> </a:t>
            </a:r>
            <a:r>
              <a:rPr sz="1500" dirty="0">
                <a:solidFill>
                  <a:srgbClr val="52555A"/>
                </a:solidFill>
                <a:latin typeface="Arial Narrow"/>
                <a:cs typeface="Arial Narrow"/>
              </a:rPr>
              <a:t>requesting  predictive analytics for </a:t>
            </a:r>
            <a:r>
              <a:rPr sz="1500" spc="-6" dirty="0">
                <a:solidFill>
                  <a:srgbClr val="52555A"/>
                </a:solidFill>
                <a:latin typeface="Arial Narrow"/>
                <a:cs typeface="Arial Narrow"/>
              </a:rPr>
              <a:t>traffic  </a:t>
            </a:r>
            <a:r>
              <a:rPr sz="1500" dirty="0">
                <a:solidFill>
                  <a:srgbClr val="52555A"/>
                </a:solidFill>
                <a:latin typeface="Arial Narrow"/>
                <a:cs typeface="Arial Narrow"/>
              </a:rPr>
              <a:t>control</a:t>
            </a:r>
            <a:endParaRPr sz="1500">
              <a:latin typeface="Arial Narrow"/>
              <a:cs typeface="Arial Narrow"/>
            </a:endParaRPr>
          </a:p>
        </p:txBody>
      </p:sp>
      <p:sp>
        <p:nvSpPr>
          <p:cNvPr id="16" name="object 16"/>
          <p:cNvSpPr/>
          <p:nvPr/>
        </p:nvSpPr>
        <p:spPr>
          <a:xfrm>
            <a:off x="0" y="6525875"/>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721390"/>
            <a:ext cx="9460387" cy="617373"/>
          </a:xfrm>
          <a:prstGeom prst="rect">
            <a:avLst/>
          </a:prstGeom>
        </p:spPr>
        <p:txBody>
          <a:bodyPr vert="horz" wrap="square" lIns="0" tIns="0" rIns="0" bIns="0" rtlCol="0">
            <a:spAutoFit/>
          </a:bodyPr>
          <a:lstStyle/>
          <a:p>
            <a:pPr marL="13999">
              <a:lnSpc>
                <a:spcPct val="100000"/>
              </a:lnSpc>
            </a:pPr>
            <a:r>
              <a:rPr sz="1300" i="1" spc="-17" dirty="0">
                <a:solidFill>
                  <a:srgbClr val="52555A"/>
                </a:solidFill>
                <a:latin typeface="Arial"/>
                <a:cs typeface="Arial"/>
              </a:rPr>
              <a:t>"ThingWorx's </a:t>
            </a:r>
            <a:r>
              <a:rPr sz="1300" i="1" spc="-28" dirty="0">
                <a:solidFill>
                  <a:srgbClr val="52555A"/>
                </a:solidFill>
                <a:latin typeface="Arial"/>
                <a:cs typeface="Arial"/>
              </a:rPr>
              <a:t>rapid application  development  </a:t>
            </a:r>
            <a:r>
              <a:rPr sz="1300" i="1" spc="-22" dirty="0">
                <a:solidFill>
                  <a:srgbClr val="52555A"/>
                </a:solidFill>
                <a:latin typeface="Arial"/>
                <a:cs typeface="Arial"/>
              </a:rPr>
              <a:t>environment  and </a:t>
            </a:r>
            <a:r>
              <a:rPr sz="1300" i="1" spc="-28" dirty="0">
                <a:solidFill>
                  <a:srgbClr val="52555A"/>
                </a:solidFill>
                <a:latin typeface="Arial"/>
                <a:cs typeface="Arial"/>
              </a:rPr>
              <a:t>scalable  </a:t>
            </a:r>
            <a:r>
              <a:rPr sz="1300" i="1" spc="-22" dirty="0">
                <a:solidFill>
                  <a:srgbClr val="52555A"/>
                </a:solidFill>
                <a:latin typeface="Arial"/>
                <a:cs typeface="Arial"/>
              </a:rPr>
              <a:t>platform  </a:t>
            </a:r>
            <a:r>
              <a:rPr sz="1300" i="1" spc="-39" dirty="0">
                <a:solidFill>
                  <a:srgbClr val="52555A"/>
                </a:solidFill>
                <a:latin typeface="Arial"/>
                <a:cs typeface="Arial"/>
              </a:rPr>
              <a:t>allow  </a:t>
            </a:r>
            <a:r>
              <a:rPr sz="1300" i="1" spc="-17" dirty="0">
                <a:solidFill>
                  <a:srgbClr val="52555A"/>
                </a:solidFill>
                <a:latin typeface="Arial"/>
                <a:cs typeface="Arial"/>
              </a:rPr>
              <a:t>us </a:t>
            </a:r>
            <a:r>
              <a:rPr sz="1300" i="1" spc="-11" dirty="0">
                <a:solidFill>
                  <a:srgbClr val="52555A"/>
                </a:solidFill>
                <a:latin typeface="Arial"/>
                <a:cs typeface="Arial"/>
              </a:rPr>
              <a:t>to </a:t>
            </a:r>
            <a:r>
              <a:rPr sz="1300" i="1" spc="-17" dirty="0">
                <a:solidFill>
                  <a:srgbClr val="52555A"/>
                </a:solidFill>
                <a:latin typeface="Arial"/>
                <a:cs typeface="Arial"/>
              </a:rPr>
              <a:t>extend our </a:t>
            </a:r>
            <a:r>
              <a:rPr sz="1300" i="1" spc="-28" dirty="0">
                <a:solidFill>
                  <a:srgbClr val="52555A"/>
                </a:solidFill>
                <a:latin typeface="Arial"/>
                <a:cs typeface="Arial"/>
              </a:rPr>
              <a:t>solution  </a:t>
            </a:r>
            <a:r>
              <a:rPr sz="1300" i="1" spc="-22" dirty="0">
                <a:solidFill>
                  <a:srgbClr val="52555A"/>
                </a:solidFill>
                <a:latin typeface="Arial"/>
                <a:cs typeface="Arial"/>
              </a:rPr>
              <a:t>and </a:t>
            </a:r>
            <a:r>
              <a:rPr sz="1300" i="1" spc="-28" dirty="0">
                <a:solidFill>
                  <a:srgbClr val="52555A"/>
                </a:solidFill>
                <a:latin typeface="Arial"/>
                <a:cs typeface="Arial"/>
              </a:rPr>
              <a:t>deliver</a:t>
            </a:r>
            <a:r>
              <a:rPr sz="1300" i="1" spc="61" dirty="0">
                <a:solidFill>
                  <a:srgbClr val="52555A"/>
                </a:solidFill>
                <a:latin typeface="Arial"/>
                <a:cs typeface="Arial"/>
              </a:rPr>
              <a:t> </a:t>
            </a:r>
            <a:r>
              <a:rPr sz="1300" i="1" spc="-22" dirty="0">
                <a:solidFill>
                  <a:srgbClr val="52555A"/>
                </a:solidFill>
                <a:latin typeface="Arial"/>
                <a:cs typeface="Arial"/>
              </a:rPr>
              <a:t>new</a:t>
            </a:r>
            <a:endParaRPr sz="1300">
              <a:latin typeface="Arial"/>
              <a:cs typeface="Arial"/>
            </a:endParaRPr>
          </a:p>
          <a:p>
            <a:pPr marL="13999">
              <a:lnSpc>
                <a:spcPct val="100000"/>
              </a:lnSpc>
              <a:spcBef>
                <a:spcPts val="55"/>
              </a:spcBef>
            </a:pPr>
            <a:r>
              <a:rPr sz="1300" i="1" spc="11" dirty="0">
                <a:solidFill>
                  <a:srgbClr val="52555A"/>
                </a:solidFill>
                <a:latin typeface="Arial"/>
                <a:cs typeface="Arial"/>
              </a:rPr>
              <a:t>services to </a:t>
            </a:r>
            <a:r>
              <a:rPr sz="1300" i="1" spc="6" dirty="0">
                <a:solidFill>
                  <a:srgbClr val="52555A"/>
                </a:solidFill>
                <a:latin typeface="Arial"/>
                <a:cs typeface="Arial"/>
              </a:rPr>
              <a:t>our </a:t>
            </a:r>
            <a:r>
              <a:rPr sz="1300" i="1" spc="11" dirty="0">
                <a:solidFill>
                  <a:srgbClr val="52555A"/>
                </a:solidFill>
                <a:latin typeface="Arial"/>
                <a:cs typeface="Arial"/>
              </a:rPr>
              <a:t>customers </a:t>
            </a:r>
            <a:r>
              <a:rPr sz="1300" i="1" spc="-17" dirty="0">
                <a:solidFill>
                  <a:srgbClr val="52555A"/>
                </a:solidFill>
                <a:latin typeface="Arial"/>
                <a:cs typeface="Arial"/>
              </a:rPr>
              <a:t>in </a:t>
            </a:r>
            <a:r>
              <a:rPr sz="1300" i="1" spc="22" dirty="0">
                <a:solidFill>
                  <a:srgbClr val="52555A"/>
                </a:solidFill>
                <a:latin typeface="Arial"/>
                <a:cs typeface="Arial"/>
              </a:rPr>
              <a:t>ways </a:t>
            </a:r>
            <a:r>
              <a:rPr sz="1300" i="1" spc="6" dirty="0">
                <a:solidFill>
                  <a:srgbClr val="52555A"/>
                </a:solidFill>
                <a:latin typeface="Arial"/>
                <a:cs typeface="Arial"/>
              </a:rPr>
              <a:t>that </a:t>
            </a:r>
            <a:r>
              <a:rPr sz="1300" i="1" spc="17" dirty="0">
                <a:solidFill>
                  <a:srgbClr val="52555A"/>
                </a:solidFill>
                <a:latin typeface="Arial"/>
                <a:cs typeface="Arial"/>
              </a:rPr>
              <a:t>were </a:t>
            </a:r>
            <a:r>
              <a:rPr sz="1300" i="1" dirty="0">
                <a:solidFill>
                  <a:srgbClr val="52555A"/>
                </a:solidFill>
                <a:latin typeface="Arial"/>
                <a:cs typeface="Arial"/>
              </a:rPr>
              <a:t>previously  </a:t>
            </a:r>
            <a:r>
              <a:rPr sz="1300" i="1" spc="50" dirty="0">
                <a:solidFill>
                  <a:srgbClr val="52555A"/>
                </a:solidFill>
                <a:latin typeface="Arial"/>
                <a:cs typeface="Arial"/>
              </a:rPr>
              <a:t> </a:t>
            </a:r>
            <a:r>
              <a:rPr sz="1300" i="1" spc="-6" dirty="0">
                <a:solidFill>
                  <a:srgbClr val="52555A"/>
                </a:solidFill>
                <a:latin typeface="Arial"/>
                <a:cs typeface="Arial"/>
              </a:rPr>
              <a:t>impossible.”</a:t>
            </a:r>
            <a:endParaRPr sz="1300">
              <a:latin typeface="Arial"/>
              <a:cs typeface="Arial"/>
            </a:endParaRPr>
          </a:p>
          <a:p>
            <a:pPr marL="6049059">
              <a:lnSpc>
                <a:spcPct val="100000"/>
              </a:lnSpc>
              <a:spcBef>
                <a:spcPts val="11"/>
              </a:spcBef>
            </a:pPr>
            <a:r>
              <a:rPr sz="1300" b="1" i="1" spc="-6" dirty="0">
                <a:solidFill>
                  <a:srgbClr val="52555A"/>
                </a:solidFill>
                <a:latin typeface="Arial"/>
                <a:cs typeface="Arial"/>
              </a:rPr>
              <a:t>- </a:t>
            </a:r>
            <a:r>
              <a:rPr sz="1300" b="1" i="1" spc="-22" dirty="0">
                <a:solidFill>
                  <a:srgbClr val="52555A"/>
                </a:solidFill>
                <a:latin typeface="Arial"/>
                <a:cs typeface="Arial"/>
              </a:rPr>
              <a:t>Scott </a:t>
            </a:r>
            <a:r>
              <a:rPr sz="1300" b="1" i="1" spc="-17" dirty="0">
                <a:solidFill>
                  <a:srgbClr val="52555A"/>
                </a:solidFill>
                <a:latin typeface="Arial"/>
                <a:cs typeface="Arial"/>
              </a:rPr>
              <a:t>Johnson, </a:t>
            </a:r>
            <a:r>
              <a:rPr sz="1300" b="1" i="1" spc="-6" dirty="0">
                <a:solidFill>
                  <a:srgbClr val="52555A"/>
                </a:solidFill>
                <a:latin typeface="Arial"/>
                <a:cs typeface="Arial"/>
              </a:rPr>
              <a:t>CEO, All </a:t>
            </a:r>
            <a:r>
              <a:rPr sz="1300" b="1" i="1" spc="-22" dirty="0">
                <a:solidFill>
                  <a:srgbClr val="52555A"/>
                </a:solidFill>
                <a:latin typeface="Arial"/>
                <a:cs typeface="Arial"/>
              </a:rPr>
              <a:t>Traffic </a:t>
            </a:r>
            <a:r>
              <a:rPr sz="1300" b="1" i="1" spc="44" dirty="0">
                <a:solidFill>
                  <a:srgbClr val="52555A"/>
                </a:solidFill>
                <a:latin typeface="Arial"/>
                <a:cs typeface="Arial"/>
              </a:rPr>
              <a:t> </a:t>
            </a:r>
            <a:r>
              <a:rPr sz="1300" b="1" i="1" spc="-17" dirty="0">
                <a:solidFill>
                  <a:srgbClr val="52555A"/>
                </a:solidFill>
                <a:latin typeface="Arial"/>
                <a:cs typeface="Arial"/>
              </a:rPr>
              <a:t>Solutions</a:t>
            </a:r>
            <a:endParaRPr sz="1300">
              <a:latin typeface="Arial"/>
              <a:cs typeface="Arial"/>
            </a:endParaRPr>
          </a:p>
        </p:txBody>
      </p:sp>
      <p:sp>
        <p:nvSpPr>
          <p:cNvPr id="18" name="object 18"/>
          <p:cNvSpPr/>
          <p:nvPr/>
        </p:nvSpPr>
        <p:spPr>
          <a:xfrm>
            <a:off x="1109303" y="1178133"/>
            <a:ext cx="1238544" cy="1016131"/>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110</a:t>
            </a:fld>
            <a:endParaRPr lang="en-GB" dirty="0"/>
          </a:p>
        </p:txBody>
      </p:sp>
    </p:spTree>
    <p:extLst>
      <p:ext uri="{BB962C8B-B14F-4D97-AF65-F5344CB8AC3E}">
        <p14:creationId xmlns:p14="http://schemas.microsoft.com/office/powerpoint/2010/main" val="2865512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a:t>
            </a:r>
            <a:r>
              <a:rPr spc="-303" dirty="0"/>
              <a:t> </a:t>
            </a:r>
            <a:r>
              <a:rPr dirty="0"/>
              <a:t>Agriculture</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5"/>
            <a:ext cx="3374909" cy="3388554"/>
          </a:xfrm>
          <a:prstGeom prst="rect">
            <a:avLst/>
          </a:prstGeom>
        </p:spPr>
        <p:txBody>
          <a:bodyPr vert="horz" wrap="square" lIns="0" tIns="0" rIns="0" bIns="0" rtlCol="0">
            <a:spAutoFit/>
          </a:bodyPr>
          <a:lstStyle/>
          <a:p>
            <a:pPr marL="265985" marR="58797" indent="-251986">
              <a:lnSpc>
                <a:spcPct val="100000"/>
              </a:lnSpc>
              <a:buFont typeface="Arial"/>
              <a:buChar char="•"/>
              <a:tabLst>
                <a:tab pos="265985" algn="l"/>
              </a:tabLst>
            </a:pPr>
            <a:r>
              <a:rPr sz="1500" spc="6" dirty="0">
                <a:solidFill>
                  <a:srgbClr val="52555A"/>
                </a:solidFill>
                <a:latin typeface="Arial Narrow"/>
                <a:cs typeface="Arial Narrow"/>
              </a:rPr>
              <a:t>OnFarm </a:t>
            </a:r>
            <a:r>
              <a:rPr sz="1500" dirty="0">
                <a:solidFill>
                  <a:srgbClr val="52555A"/>
                </a:solidFill>
                <a:latin typeface="Arial Narrow"/>
                <a:cs typeface="Arial Narrow"/>
              </a:rPr>
              <a:t>utilizes the ThingWorx</a:t>
            </a:r>
            <a:r>
              <a:rPr sz="1500" spc="-209" dirty="0">
                <a:solidFill>
                  <a:srgbClr val="52555A"/>
                </a:solidFill>
                <a:latin typeface="Arial Narrow"/>
                <a:cs typeface="Arial Narrow"/>
              </a:rPr>
              <a:t> </a:t>
            </a:r>
            <a:r>
              <a:rPr sz="1500" dirty="0">
                <a:solidFill>
                  <a:srgbClr val="52555A"/>
                </a:solidFill>
                <a:latin typeface="Arial Narrow"/>
                <a:cs typeface="Arial Narrow"/>
              </a:rPr>
              <a:t>technology  platform to take </a:t>
            </a:r>
            <a:r>
              <a:rPr sz="1500" spc="6" dirty="0">
                <a:solidFill>
                  <a:srgbClr val="52555A"/>
                </a:solidFill>
                <a:latin typeface="Arial Narrow"/>
                <a:cs typeface="Arial Narrow"/>
              </a:rPr>
              <a:t>on </a:t>
            </a:r>
            <a:r>
              <a:rPr sz="1500" dirty="0">
                <a:solidFill>
                  <a:srgbClr val="52555A"/>
                </a:solidFill>
                <a:latin typeface="Arial Narrow"/>
                <a:cs typeface="Arial Narrow"/>
              </a:rPr>
              <a:t>the challenge of  integrating information across multiple  unrelated</a:t>
            </a:r>
            <a:r>
              <a:rPr sz="1500" spc="-132" dirty="0">
                <a:solidFill>
                  <a:srgbClr val="52555A"/>
                </a:solidFill>
                <a:latin typeface="Arial Narrow"/>
                <a:cs typeface="Arial Narrow"/>
              </a:rPr>
              <a:t> </a:t>
            </a:r>
            <a:r>
              <a:rPr sz="1500" spc="6" dirty="0">
                <a:solidFill>
                  <a:srgbClr val="52555A"/>
                </a:solidFill>
                <a:latin typeface="Arial Narrow"/>
                <a:cs typeface="Arial Narrow"/>
              </a:rPr>
              <a:t>companies.</a:t>
            </a:r>
            <a:endParaRPr sz="1500">
              <a:latin typeface="Arial Narrow"/>
              <a:cs typeface="Arial Narrow"/>
            </a:endParaRPr>
          </a:p>
          <a:p>
            <a:pPr marL="265985" marR="5600" indent="-251986">
              <a:lnSpc>
                <a:spcPct val="100099"/>
              </a:lnSpc>
              <a:spcBef>
                <a:spcPts val="645"/>
              </a:spcBef>
              <a:buFont typeface="Arial"/>
              <a:buChar char="•"/>
              <a:tabLst>
                <a:tab pos="265985" algn="l"/>
              </a:tabLst>
            </a:pPr>
            <a:r>
              <a:rPr sz="1500" spc="6" dirty="0">
                <a:solidFill>
                  <a:srgbClr val="52555A"/>
                </a:solidFill>
                <a:latin typeface="Arial Narrow"/>
                <a:cs typeface="Arial Narrow"/>
              </a:rPr>
              <a:t>The OnFarm </a:t>
            </a:r>
            <a:r>
              <a:rPr sz="1500" dirty="0">
                <a:solidFill>
                  <a:srgbClr val="52555A"/>
                </a:solidFill>
                <a:latin typeface="Arial Narrow"/>
                <a:cs typeface="Arial Narrow"/>
              </a:rPr>
              <a:t>solution combines </a:t>
            </a:r>
            <a:r>
              <a:rPr sz="1500" spc="6" dirty="0">
                <a:solidFill>
                  <a:srgbClr val="52555A"/>
                </a:solidFill>
                <a:latin typeface="Arial Narrow"/>
                <a:cs typeface="Arial Narrow"/>
              </a:rPr>
              <a:t>real-time  </a:t>
            </a:r>
            <a:r>
              <a:rPr sz="1500" dirty="0">
                <a:solidFill>
                  <a:srgbClr val="52555A"/>
                </a:solidFill>
                <a:latin typeface="Arial Narrow"/>
                <a:cs typeface="Arial Narrow"/>
              </a:rPr>
              <a:t>sensor </a:t>
            </a:r>
            <a:r>
              <a:rPr sz="1500" spc="6" dirty="0">
                <a:solidFill>
                  <a:srgbClr val="52555A"/>
                </a:solidFill>
                <a:latin typeface="Arial Narrow"/>
                <a:cs typeface="Arial Narrow"/>
              </a:rPr>
              <a:t>data from </a:t>
            </a:r>
            <a:r>
              <a:rPr sz="1500" spc="-6" dirty="0">
                <a:solidFill>
                  <a:srgbClr val="52555A"/>
                </a:solidFill>
                <a:latin typeface="Arial Narrow"/>
                <a:cs typeface="Arial Narrow"/>
              </a:rPr>
              <a:t>soil </a:t>
            </a:r>
            <a:r>
              <a:rPr sz="1500" spc="6" dirty="0">
                <a:solidFill>
                  <a:srgbClr val="52555A"/>
                </a:solidFill>
                <a:latin typeface="Arial Narrow"/>
                <a:cs typeface="Arial Narrow"/>
              </a:rPr>
              <a:t>moisture, </a:t>
            </a:r>
            <a:r>
              <a:rPr sz="1500" spc="-6" dirty="0">
                <a:solidFill>
                  <a:srgbClr val="52555A"/>
                </a:solidFill>
                <a:latin typeface="Arial Narrow"/>
                <a:cs typeface="Arial Narrow"/>
              </a:rPr>
              <a:t>weather,  </a:t>
            </a:r>
            <a:r>
              <a:rPr sz="1500" dirty="0">
                <a:solidFill>
                  <a:srgbClr val="52555A"/>
                </a:solidFill>
                <a:latin typeface="Arial Narrow"/>
                <a:cs typeface="Arial Narrow"/>
              </a:rPr>
              <a:t>pesticide usage, alerts </a:t>
            </a:r>
            <a:r>
              <a:rPr sz="1500" spc="6" dirty="0">
                <a:solidFill>
                  <a:srgbClr val="52555A"/>
                </a:solidFill>
                <a:latin typeface="Arial Narrow"/>
                <a:cs typeface="Arial Narrow"/>
              </a:rPr>
              <a:t>and </a:t>
            </a:r>
            <a:r>
              <a:rPr sz="1500" dirty="0">
                <a:solidFill>
                  <a:srgbClr val="52555A"/>
                </a:solidFill>
                <a:latin typeface="Arial Narrow"/>
                <a:cs typeface="Arial Narrow"/>
              </a:rPr>
              <a:t>notices, </a:t>
            </a:r>
            <a:r>
              <a:rPr sz="1500" spc="6" dirty="0">
                <a:solidFill>
                  <a:srgbClr val="52555A"/>
                </a:solidFill>
                <a:latin typeface="Arial Narrow"/>
                <a:cs typeface="Arial Narrow"/>
              </a:rPr>
              <a:t>and  </a:t>
            </a:r>
            <a:r>
              <a:rPr sz="1500" dirty="0">
                <a:solidFill>
                  <a:srgbClr val="52555A"/>
                </a:solidFill>
                <a:latin typeface="Arial Narrow"/>
                <a:cs typeface="Arial Narrow"/>
              </a:rPr>
              <a:t>growing conditions </a:t>
            </a:r>
            <a:r>
              <a:rPr sz="1500" spc="6" dirty="0">
                <a:solidFill>
                  <a:srgbClr val="52555A"/>
                </a:solidFill>
                <a:latin typeface="Arial Narrow"/>
                <a:cs typeface="Arial Narrow"/>
              </a:rPr>
              <a:t>from </a:t>
            </a:r>
            <a:r>
              <a:rPr sz="1500" dirty="0">
                <a:solidFill>
                  <a:srgbClr val="52555A"/>
                </a:solidFill>
                <a:latin typeface="Arial Narrow"/>
                <a:cs typeface="Arial Narrow"/>
              </a:rPr>
              <a:t>farming </a:t>
            </a:r>
            <a:r>
              <a:rPr sz="1500" spc="-6" dirty="0">
                <a:solidFill>
                  <a:srgbClr val="52555A"/>
                </a:solidFill>
                <a:latin typeface="Arial Narrow"/>
                <a:cs typeface="Arial Narrow"/>
              </a:rPr>
              <a:t>sites </a:t>
            </a:r>
            <a:r>
              <a:rPr sz="1500" dirty="0">
                <a:solidFill>
                  <a:srgbClr val="52555A"/>
                </a:solidFill>
                <a:latin typeface="Arial Narrow"/>
                <a:cs typeface="Arial Narrow"/>
              </a:rPr>
              <a:t>into</a:t>
            </a:r>
            <a:r>
              <a:rPr sz="1500" spc="-193" dirty="0">
                <a:solidFill>
                  <a:srgbClr val="52555A"/>
                </a:solidFill>
                <a:latin typeface="Arial Narrow"/>
                <a:cs typeface="Arial Narrow"/>
              </a:rPr>
              <a:t> </a:t>
            </a:r>
            <a:r>
              <a:rPr sz="1500" dirty="0">
                <a:solidFill>
                  <a:srgbClr val="52555A"/>
                </a:solidFill>
                <a:latin typeface="Arial Narrow"/>
                <a:cs typeface="Arial Narrow"/>
              </a:rPr>
              <a:t>a  consolidated </a:t>
            </a:r>
            <a:r>
              <a:rPr sz="1500" spc="6" dirty="0">
                <a:solidFill>
                  <a:srgbClr val="52555A"/>
                </a:solidFill>
                <a:latin typeface="Arial Narrow"/>
                <a:cs typeface="Arial Narrow"/>
              </a:rPr>
              <a:t>web-based dashboard  </a:t>
            </a:r>
            <a:r>
              <a:rPr sz="1500" dirty="0">
                <a:solidFill>
                  <a:srgbClr val="52555A"/>
                </a:solidFill>
                <a:latin typeface="Arial Narrow"/>
                <a:cs typeface="Arial Narrow"/>
              </a:rPr>
              <a:t>designed </a:t>
            </a:r>
            <a:r>
              <a:rPr sz="1500" spc="-6" dirty="0">
                <a:solidFill>
                  <a:srgbClr val="52555A"/>
                </a:solidFill>
                <a:latin typeface="Arial Narrow"/>
                <a:cs typeface="Arial Narrow"/>
              </a:rPr>
              <a:t>specifically </a:t>
            </a:r>
            <a:r>
              <a:rPr sz="1500" dirty="0">
                <a:solidFill>
                  <a:srgbClr val="52555A"/>
                </a:solidFill>
                <a:latin typeface="Arial Narrow"/>
                <a:cs typeface="Arial Narrow"/>
              </a:rPr>
              <a:t>for growers. </a:t>
            </a:r>
            <a:r>
              <a:rPr sz="1500" spc="6" dirty="0">
                <a:solidFill>
                  <a:srgbClr val="52555A"/>
                </a:solidFill>
                <a:latin typeface="Arial Narrow"/>
                <a:cs typeface="Arial Narrow"/>
              </a:rPr>
              <a:t>Growers  </a:t>
            </a:r>
            <a:r>
              <a:rPr sz="1500" dirty="0">
                <a:solidFill>
                  <a:srgbClr val="52555A"/>
                </a:solidFill>
                <a:latin typeface="Arial Narrow"/>
                <a:cs typeface="Arial Narrow"/>
              </a:rPr>
              <a:t>can also take </a:t>
            </a:r>
            <a:r>
              <a:rPr sz="1500" spc="6" dirty="0">
                <a:solidFill>
                  <a:srgbClr val="52555A"/>
                </a:solidFill>
                <a:latin typeface="Arial Narrow"/>
                <a:cs typeface="Arial Narrow"/>
              </a:rPr>
              <a:t>advantage </a:t>
            </a:r>
            <a:r>
              <a:rPr sz="1500" dirty="0">
                <a:solidFill>
                  <a:srgbClr val="52555A"/>
                </a:solidFill>
                <a:latin typeface="Arial Narrow"/>
                <a:cs typeface="Arial Narrow"/>
              </a:rPr>
              <a:t>of advanced  imaging </a:t>
            </a:r>
            <a:r>
              <a:rPr sz="1500" spc="6" dirty="0">
                <a:solidFill>
                  <a:srgbClr val="52555A"/>
                </a:solidFill>
                <a:latin typeface="Arial Narrow"/>
                <a:cs typeface="Arial Narrow"/>
              </a:rPr>
              <a:t>and </a:t>
            </a:r>
            <a:r>
              <a:rPr sz="1500" dirty="0">
                <a:solidFill>
                  <a:srgbClr val="52555A"/>
                </a:solidFill>
                <a:latin typeface="Arial Narrow"/>
                <a:cs typeface="Arial Narrow"/>
              </a:rPr>
              <a:t>GIS mapping information to  spot </a:t>
            </a:r>
            <a:r>
              <a:rPr sz="1500" spc="6" dirty="0">
                <a:solidFill>
                  <a:srgbClr val="52555A"/>
                </a:solidFill>
                <a:latin typeface="Arial Narrow"/>
                <a:cs typeface="Arial Narrow"/>
              </a:rPr>
              <a:t>crop </a:t>
            </a:r>
            <a:r>
              <a:rPr sz="1500" dirty="0">
                <a:solidFill>
                  <a:srgbClr val="52555A"/>
                </a:solidFill>
                <a:latin typeface="Arial Narrow"/>
                <a:cs typeface="Arial Narrow"/>
              </a:rPr>
              <a:t>issues </a:t>
            </a:r>
            <a:r>
              <a:rPr sz="1500" spc="6" dirty="0">
                <a:solidFill>
                  <a:srgbClr val="52555A"/>
                </a:solidFill>
                <a:latin typeface="Arial Narrow"/>
                <a:cs typeface="Arial Narrow"/>
              </a:rPr>
              <a:t>and </a:t>
            </a:r>
            <a:r>
              <a:rPr sz="1500" spc="-6" dirty="0">
                <a:solidFill>
                  <a:srgbClr val="52555A"/>
                </a:solidFill>
                <a:latin typeface="Arial Narrow"/>
                <a:cs typeface="Arial Narrow"/>
              </a:rPr>
              <a:t>visualize </a:t>
            </a:r>
            <a:r>
              <a:rPr sz="1500" spc="6" dirty="0">
                <a:solidFill>
                  <a:srgbClr val="52555A"/>
                </a:solidFill>
                <a:latin typeface="Arial Narrow"/>
                <a:cs typeface="Arial Narrow"/>
              </a:rPr>
              <a:t>where  </a:t>
            </a:r>
            <a:r>
              <a:rPr sz="1500" dirty="0">
                <a:solidFill>
                  <a:srgbClr val="52555A"/>
                </a:solidFill>
                <a:latin typeface="Arial Narrow"/>
                <a:cs typeface="Arial Narrow"/>
              </a:rPr>
              <a:t>farming assets </a:t>
            </a:r>
            <a:r>
              <a:rPr sz="1500" spc="6" dirty="0">
                <a:solidFill>
                  <a:srgbClr val="52555A"/>
                </a:solidFill>
                <a:latin typeface="Arial Narrow"/>
                <a:cs typeface="Arial Narrow"/>
              </a:rPr>
              <a:t>are</a:t>
            </a:r>
            <a:r>
              <a:rPr sz="1500" spc="-132" dirty="0">
                <a:solidFill>
                  <a:srgbClr val="52555A"/>
                </a:solidFill>
                <a:latin typeface="Arial Narrow"/>
                <a:cs typeface="Arial Narrow"/>
              </a:rPr>
              <a:t> </a:t>
            </a:r>
            <a:r>
              <a:rPr sz="1500" dirty="0">
                <a:solidFill>
                  <a:srgbClr val="52555A"/>
                </a:solidFill>
                <a:latin typeface="Arial Narrow"/>
                <a:cs typeface="Arial Narrow"/>
              </a:rPr>
              <a:t>located.</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10150"/>
            <a:ext cx="2611162" cy="1420939"/>
          </a:xfrm>
          <a:prstGeom prst="rect">
            <a:avLst/>
          </a:prstGeom>
        </p:spPr>
        <p:txBody>
          <a:bodyPr vert="horz" wrap="square" lIns="0" tIns="0" rIns="0" bIns="0" rtlCol="0">
            <a:spAutoFit/>
          </a:bodyPr>
          <a:lstStyle/>
          <a:p>
            <a:pPr marL="265985" marR="5600" indent="-251986">
              <a:lnSpc>
                <a:spcPct val="99700"/>
              </a:lnSpc>
              <a:buFont typeface="Arial"/>
              <a:buChar char="•"/>
              <a:tabLst>
                <a:tab pos="265985" algn="l"/>
              </a:tabLst>
            </a:pPr>
            <a:r>
              <a:rPr sz="1500" dirty="0">
                <a:solidFill>
                  <a:srgbClr val="4B4D4F"/>
                </a:solidFill>
                <a:latin typeface="Arial Narrow"/>
                <a:cs typeface="Arial Narrow"/>
              </a:rPr>
              <a:t>OnFarm’s customers</a:t>
            </a:r>
            <a:r>
              <a:rPr sz="1500" spc="-121" dirty="0">
                <a:solidFill>
                  <a:srgbClr val="4B4D4F"/>
                </a:solidFill>
                <a:latin typeface="Arial Narrow"/>
                <a:cs typeface="Arial Narrow"/>
              </a:rPr>
              <a:t> </a:t>
            </a:r>
            <a:r>
              <a:rPr sz="1500" dirty="0">
                <a:solidFill>
                  <a:srgbClr val="4B4D4F"/>
                </a:solidFill>
                <a:latin typeface="Arial Narrow"/>
                <a:cs typeface="Arial Narrow"/>
              </a:rPr>
              <a:t>experience  a </a:t>
            </a:r>
            <a:r>
              <a:rPr sz="1500" spc="6" dirty="0">
                <a:solidFill>
                  <a:srgbClr val="4B4D4F"/>
                </a:solidFill>
                <a:latin typeface="Arial Narrow"/>
                <a:cs typeface="Arial Narrow"/>
              </a:rPr>
              <a:t>10% improvement </a:t>
            </a:r>
            <a:r>
              <a:rPr sz="1500" spc="-6" dirty="0">
                <a:solidFill>
                  <a:srgbClr val="4B4D4F"/>
                </a:solidFill>
                <a:latin typeface="Arial Narrow"/>
                <a:cs typeface="Arial Narrow"/>
              </a:rPr>
              <a:t>in </a:t>
            </a:r>
            <a:r>
              <a:rPr sz="1500" dirty="0">
                <a:solidFill>
                  <a:srgbClr val="4B4D4F"/>
                </a:solidFill>
                <a:latin typeface="Arial Narrow"/>
                <a:cs typeface="Arial Narrow"/>
              </a:rPr>
              <a:t>water  usage, </a:t>
            </a:r>
            <a:r>
              <a:rPr sz="1500" spc="6" dirty="0">
                <a:solidFill>
                  <a:srgbClr val="4B4D4F"/>
                </a:solidFill>
                <a:latin typeface="Arial Narrow"/>
                <a:cs typeface="Arial Narrow"/>
              </a:rPr>
              <a:t>reduced </a:t>
            </a:r>
            <a:r>
              <a:rPr sz="1500" dirty="0">
                <a:solidFill>
                  <a:srgbClr val="4B4D4F"/>
                </a:solidFill>
                <a:latin typeface="Arial Narrow"/>
                <a:cs typeface="Arial Narrow"/>
              </a:rPr>
              <a:t>fertilizer</a:t>
            </a:r>
            <a:r>
              <a:rPr sz="1500" spc="-176" dirty="0">
                <a:solidFill>
                  <a:srgbClr val="4B4D4F"/>
                </a:solidFill>
                <a:latin typeface="Arial Narrow"/>
                <a:cs typeface="Arial Narrow"/>
              </a:rPr>
              <a:t> </a:t>
            </a:r>
            <a:r>
              <a:rPr sz="1500" dirty="0">
                <a:solidFill>
                  <a:srgbClr val="4B4D4F"/>
                </a:solidFill>
                <a:latin typeface="Arial Narrow"/>
                <a:cs typeface="Arial Narrow"/>
              </a:rPr>
              <a:t>usage,</a:t>
            </a:r>
            <a:endParaRPr sz="1500">
              <a:latin typeface="Arial Narrow"/>
              <a:cs typeface="Arial Narrow"/>
            </a:endParaRPr>
          </a:p>
          <a:p>
            <a:pPr marL="265985" marR="115493">
              <a:lnSpc>
                <a:spcPct val="99700"/>
              </a:lnSpc>
              <a:spcBef>
                <a:spcPts val="17"/>
              </a:spcBef>
            </a:pPr>
            <a:r>
              <a:rPr sz="1500" dirty="0">
                <a:solidFill>
                  <a:srgbClr val="4B4D4F"/>
                </a:solidFill>
                <a:latin typeface="Arial Narrow"/>
                <a:cs typeface="Arial Narrow"/>
              </a:rPr>
              <a:t>avoid crop stress, </a:t>
            </a:r>
            <a:r>
              <a:rPr sz="1500" spc="6" dirty="0">
                <a:solidFill>
                  <a:srgbClr val="4B4D4F"/>
                </a:solidFill>
                <a:latin typeface="Arial Narrow"/>
                <a:cs typeface="Arial Narrow"/>
              </a:rPr>
              <a:t>and </a:t>
            </a:r>
            <a:r>
              <a:rPr sz="1500" dirty="0">
                <a:solidFill>
                  <a:srgbClr val="4B4D4F"/>
                </a:solidFill>
                <a:latin typeface="Arial Narrow"/>
                <a:cs typeface="Arial Narrow"/>
              </a:rPr>
              <a:t>can</a:t>
            </a:r>
            <a:r>
              <a:rPr sz="1500" spc="-187" dirty="0">
                <a:solidFill>
                  <a:srgbClr val="4B4D4F"/>
                </a:solidFill>
                <a:latin typeface="Arial Narrow"/>
                <a:cs typeface="Arial Narrow"/>
              </a:rPr>
              <a:t> </a:t>
            </a:r>
            <a:r>
              <a:rPr sz="1500" spc="6" dirty="0">
                <a:solidFill>
                  <a:srgbClr val="4B4D4F"/>
                </a:solidFill>
                <a:latin typeface="Arial Narrow"/>
                <a:cs typeface="Arial Narrow"/>
              </a:rPr>
              <a:t>now  determine </a:t>
            </a:r>
            <a:r>
              <a:rPr sz="1500" dirty="0">
                <a:solidFill>
                  <a:srgbClr val="4B4D4F"/>
                </a:solidFill>
                <a:latin typeface="Arial Narrow"/>
                <a:cs typeface="Arial Narrow"/>
              </a:rPr>
              <a:t>ideal crop locations  based on sensor</a:t>
            </a:r>
            <a:r>
              <a:rPr sz="1500" spc="-126" dirty="0">
                <a:solidFill>
                  <a:srgbClr val="4B4D4F"/>
                </a:solidFill>
                <a:latin typeface="Arial Narrow"/>
                <a:cs typeface="Arial Narrow"/>
              </a:rPr>
              <a:t> </a:t>
            </a:r>
            <a:r>
              <a:rPr sz="1500" dirty="0">
                <a:solidFill>
                  <a:srgbClr val="4B4D4F"/>
                </a:solidFill>
                <a:latin typeface="Arial Narrow"/>
                <a:cs typeface="Arial Narrow"/>
              </a:rPr>
              <a:t>data.</a:t>
            </a:r>
            <a:endParaRPr sz="1500">
              <a:latin typeface="Arial Narrow"/>
              <a:cs typeface="Arial Narrow"/>
            </a:endParaRPr>
          </a:p>
        </p:txBody>
      </p:sp>
      <p:sp>
        <p:nvSpPr>
          <p:cNvPr id="8" name="object 8"/>
          <p:cNvSpPr/>
          <p:nvPr/>
        </p:nvSpPr>
        <p:spPr>
          <a:xfrm>
            <a:off x="7032775" y="2305981"/>
            <a:ext cx="23801" cy="4209619"/>
          </a:xfrm>
          <a:custGeom>
            <a:avLst/>
            <a:gdLst/>
            <a:ahLst/>
            <a:cxnLst/>
            <a:rect l="l" t="t" r="r" b="b"/>
            <a:pathLst>
              <a:path w="21589" h="3818890">
                <a:moveTo>
                  <a:pt x="21462" y="0"/>
                </a:moveTo>
                <a:lnTo>
                  <a:pt x="0" y="3818445"/>
                </a:lnTo>
              </a:path>
            </a:pathLst>
          </a:custGeom>
          <a:ln w="9524">
            <a:solidFill>
              <a:srgbClr val="C7C8C6"/>
            </a:solidFill>
          </a:ln>
        </p:spPr>
        <p:txBody>
          <a:bodyPr wrap="square" lIns="0" tIns="0" rIns="0" bIns="0" rtlCol="0"/>
          <a:lstStyle/>
          <a:p>
            <a:endParaRPr/>
          </a:p>
        </p:txBody>
      </p:sp>
      <p:sp>
        <p:nvSpPr>
          <p:cNvPr id="9" name="object 9"/>
          <p:cNvSpPr/>
          <p:nvPr/>
        </p:nvSpPr>
        <p:spPr>
          <a:xfrm>
            <a:off x="3263323" y="2305981"/>
            <a:ext cx="13301" cy="4220119"/>
          </a:xfrm>
          <a:custGeom>
            <a:avLst/>
            <a:gdLst/>
            <a:ahLst/>
            <a:cxnLst/>
            <a:rect l="l" t="t" r="r" b="b"/>
            <a:pathLst>
              <a:path w="12064" h="3828415">
                <a:moveTo>
                  <a:pt x="11683" y="0"/>
                </a:moveTo>
                <a:lnTo>
                  <a:pt x="0" y="3828211"/>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412538"/>
            <a:ext cx="5320330" cy="544577"/>
          </a:xfrm>
          <a:prstGeom prst="rect">
            <a:avLst/>
          </a:prstGeom>
        </p:spPr>
        <p:txBody>
          <a:bodyPr vert="horz" wrap="square" lIns="0" tIns="0" rIns="0" bIns="0" rtlCol="0">
            <a:spAutoFit/>
          </a:bodyPr>
          <a:lstStyle/>
          <a:p>
            <a:pPr marL="13999">
              <a:lnSpc>
                <a:spcPct val="100000"/>
              </a:lnSpc>
            </a:pPr>
            <a:r>
              <a:rPr sz="1700" spc="17" dirty="0">
                <a:solidFill>
                  <a:srgbClr val="52555A"/>
                </a:solidFill>
                <a:latin typeface="Arial Narrow"/>
                <a:cs typeface="Arial Narrow"/>
              </a:rPr>
              <a:t>OnFarm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6" dirty="0">
                <a:solidFill>
                  <a:srgbClr val="52555A"/>
                </a:solidFill>
                <a:latin typeface="Arial Narrow"/>
                <a:cs typeface="Arial Narrow"/>
              </a:rPr>
              <a:t>highly specialized integrator of agriculture </a:t>
            </a:r>
            <a:r>
              <a:rPr sz="1700" spc="11" dirty="0">
                <a:solidFill>
                  <a:srgbClr val="52555A"/>
                </a:solidFill>
                <a:latin typeface="Arial Narrow"/>
                <a:cs typeface="Arial Narrow"/>
              </a:rPr>
              <a:t>field</a:t>
            </a:r>
            <a:r>
              <a:rPr sz="1700" spc="298" dirty="0">
                <a:solidFill>
                  <a:srgbClr val="52555A"/>
                </a:solidFill>
                <a:latin typeface="Arial Narrow"/>
                <a:cs typeface="Arial Narrow"/>
              </a:rPr>
              <a:t> </a:t>
            </a:r>
            <a:r>
              <a:rPr sz="1700" spc="6" dirty="0">
                <a:solidFill>
                  <a:srgbClr val="52555A"/>
                </a:solidFill>
                <a:latin typeface="Arial Narrow"/>
                <a:cs typeface="Arial Narrow"/>
              </a:rPr>
              <a:t>asset</a:t>
            </a:r>
            <a:endParaRPr sz="1700">
              <a:latin typeface="Arial Narrow"/>
              <a:cs typeface="Arial Narrow"/>
            </a:endParaRPr>
          </a:p>
          <a:p>
            <a:pPr marL="13999">
              <a:lnSpc>
                <a:spcPct val="100000"/>
              </a:lnSpc>
              <a:spcBef>
                <a:spcPts val="94"/>
              </a:spcBef>
            </a:pPr>
            <a:r>
              <a:rPr sz="1700" spc="11" dirty="0">
                <a:solidFill>
                  <a:srgbClr val="52555A"/>
                </a:solidFill>
                <a:latin typeface="Arial Narrow"/>
                <a:cs typeface="Arial Narrow"/>
              </a:rPr>
              <a:t>and </a:t>
            </a:r>
            <a:r>
              <a:rPr sz="1700" spc="6" dirty="0">
                <a:solidFill>
                  <a:srgbClr val="52555A"/>
                </a:solidFill>
                <a:latin typeface="Arial Narrow"/>
                <a:cs typeface="Arial Narrow"/>
              </a:rPr>
              <a:t>information </a:t>
            </a:r>
            <a:r>
              <a:rPr sz="1700" spc="11" dirty="0">
                <a:solidFill>
                  <a:srgbClr val="52555A"/>
                </a:solidFill>
                <a:latin typeface="Arial Narrow"/>
                <a:cs typeface="Arial Narrow"/>
              </a:rPr>
              <a:t>systems for the farming</a:t>
            </a:r>
            <a:r>
              <a:rPr sz="1700" spc="182" dirty="0">
                <a:solidFill>
                  <a:srgbClr val="52555A"/>
                </a:solidFill>
                <a:latin typeface="Arial Narrow"/>
                <a:cs typeface="Arial Narrow"/>
              </a:rPr>
              <a:t> </a:t>
            </a:r>
            <a:r>
              <a:rPr sz="1700" spc="-6" dirty="0">
                <a:solidFill>
                  <a:srgbClr val="52555A"/>
                </a:solidFill>
                <a:latin typeface="Arial Narrow"/>
                <a:cs typeface="Arial Narrow"/>
              </a:rPr>
              <a:t>industry.</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09444"/>
            <a:ext cx="2833776" cy="3474651"/>
          </a:xfrm>
          <a:prstGeom prst="rect">
            <a:avLst/>
          </a:prstGeom>
        </p:spPr>
        <p:txBody>
          <a:bodyPr vert="horz" wrap="square" lIns="0" tIns="0" rIns="0" bIns="0" rtlCol="0">
            <a:spAutoFit/>
          </a:bodyPr>
          <a:lstStyle/>
          <a:p>
            <a:pPr marL="331081" marR="42698" indent="-317082">
              <a:lnSpc>
                <a:spcPct val="100200"/>
              </a:lnSpc>
              <a:buFont typeface="Arial"/>
              <a:buChar char="•"/>
              <a:tabLst>
                <a:tab pos="331781" algn="l"/>
              </a:tabLst>
            </a:pPr>
            <a:r>
              <a:rPr sz="1500" spc="-11" dirty="0">
                <a:solidFill>
                  <a:srgbClr val="52555A"/>
                </a:solidFill>
                <a:latin typeface="Arial Narrow"/>
                <a:cs typeface="Arial Narrow"/>
              </a:rPr>
              <a:t>As </a:t>
            </a:r>
            <a:r>
              <a:rPr sz="1500" dirty="0">
                <a:solidFill>
                  <a:srgbClr val="52555A"/>
                </a:solidFill>
                <a:latin typeface="Arial Narrow"/>
                <a:cs typeface="Arial Narrow"/>
              </a:rPr>
              <a:t>technology adoption </a:t>
            </a:r>
            <a:r>
              <a:rPr sz="1500" spc="-6" dirty="0">
                <a:solidFill>
                  <a:srgbClr val="52555A"/>
                </a:solidFill>
                <a:latin typeface="Arial Narrow"/>
                <a:cs typeface="Arial Narrow"/>
              </a:rPr>
              <a:t>in  </a:t>
            </a:r>
            <a:r>
              <a:rPr sz="1500" dirty="0">
                <a:solidFill>
                  <a:srgbClr val="52555A"/>
                </a:solidFill>
                <a:latin typeface="Arial Narrow"/>
                <a:cs typeface="Arial Narrow"/>
              </a:rPr>
              <a:t>agriculture </a:t>
            </a:r>
            <a:r>
              <a:rPr sz="1500" spc="6" dirty="0">
                <a:solidFill>
                  <a:srgbClr val="52555A"/>
                </a:solidFill>
                <a:latin typeface="Arial Narrow"/>
                <a:cs typeface="Arial Narrow"/>
              </a:rPr>
              <a:t>has grown, growers  </a:t>
            </a:r>
            <a:r>
              <a:rPr sz="1500" dirty="0">
                <a:solidFill>
                  <a:srgbClr val="52555A"/>
                </a:solidFill>
                <a:latin typeface="Arial Narrow"/>
                <a:cs typeface="Arial Narrow"/>
              </a:rPr>
              <a:t>have </a:t>
            </a:r>
            <a:r>
              <a:rPr sz="1500" spc="6" dirty="0">
                <a:solidFill>
                  <a:srgbClr val="52555A"/>
                </a:solidFill>
                <a:latin typeface="Arial Narrow"/>
                <a:cs typeface="Arial Narrow"/>
              </a:rPr>
              <a:t>been </a:t>
            </a:r>
            <a:r>
              <a:rPr sz="1500" dirty="0">
                <a:solidFill>
                  <a:srgbClr val="52555A"/>
                </a:solidFill>
                <a:latin typeface="Arial Narrow"/>
                <a:cs typeface="Arial Narrow"/>
              </a:rPr>
              <a:t>forced to </a:t>
            </a:r>
            <a:r>
              <a:rPr sz="1500" spc="6" dirty="0">
                <a:solidFill>
                  <a:srgbClr val="52555A"/>
                </a:solidFill>
                <a:latin typeface="Arial Narrow"/>
                <a:cs typeface="Arial Narrow"/>
              </a:rPr>
              <a:t>manage  </a:t>
            </a:r>
            <a:r>
              <a:rPr sz="1500" dirty="0">
                <a:solidFill>
                  <a:srgbClr val="52555A"/>
                </a:solidFill>
                <a:latin typeface="Arial Narrow"/>
                <a:cs typeface="Arial Narrow"/>
              </a:rPr>
              <a:t>information </a:t>
            </a:r>
            <a:r>
              <a:rPr sz="1500" spc="6" dirty="0">
                <a:solidFill>
                  <a:srgbClr val="52555A"/>
                </a:solidFill>
                <a:latin typeface="Arial Narrow"/>
                <a:cs typeface="Arial Narrow"/>
              </a:rPr>
              <a:t>from </a:t>
            </a:r>
            <a:r>
              <a:rPr sz="1500" dirty="0">
                <a:solidFill>
                  <a:srgbClr val="52555A"/>
                </a:solidFill>
                <a:latin typeface="Arial Narrow"/>
                <a:cs typeface="Arial Narrow"/>
              </a:rPr>
              <a:t>several</a:t>
            </a:r>
            <a:r>
              <a:rPr sz="1500" spc="-126" dirty="0">
                <a:solidFill>
                  <a:srgbClr val="52555A"/>
                </a:solidFill>
                <a:latin typeface="Arial Narrow"/>
                <a:cs typeface="Arial Narrow"/>
              </a:rPr>
              <a:t> </a:t>
            </a:r>
            <a:r>
              <a:rPr sz="1500" dirty="0">
                <a:solidFill>
                  <a:srgbClr val="52555A"/>
                </a:solidFill>
                <a:latin typeface="Arial Narrow"/>
                <a:cs typeface="Arial Narrow"/>
              </a:rPr>
              <a:t>unrelated  systems.</a:t>
            </a:r>
            <a:endParaRPr sz="1500">
              <a:latin typeface="Arial Narrow"/>
              <a:cs typeface="Arial Narrow"/>
            </a:endParaRPr>
          </a:p>
          <a:p>
            <a:pPr marL="331081" marR="5600" indent="-317082" algn="just">
              <a:lnSpc>
                <a:spcPct val="100000"/>
              </a:lnSpc>
              <a:spcBef>
                <a:spcPts val="650"/>
              </a:spcBef>
              <a:buFont typeface="Arial"/>
              <a:buChar char="•"/>
              <a:tabLst>
                <a:tab pos="331781" algn="l"/>
              </a:tabLst>
            </a:pPr>
            <a:r>
              <a:rPr sz="1500" spc="6" dirty="0">
                <a:solidFill>
                  <a:srgbClr val="52555A"/>
                </a:solidFill>
                <a:latin typeface="Arial Narrow"/>
                <a:cs typeface="Arial Narrow"/>
              </a:rPr>
              <a:t>OnFarm </a:t>
            </a:r>
            <a:r>
              <a:rPr sz="1500" dirty="0">
                <a:solidFill>
                  <a:srgbClr val="52555A"/>
                </a:solidFill>
                <a:latin typeface="Arial Narrow"/>
                <a:cs typeface="Arial Narrow"/>
              </a:rPr>
              <a:t>sensed </a:t>
            </a:r>
            <a:r>
              <a:rPr sz="1500" spc="6" dirty="0">
                <a:solidFill>
                  <a:srgbClr val="52555A"/>
                </a:solidFill>
                <a:latin typeface="Arial Narrow"/>
                <a:cs typeface="Arial Narrow"/>
              </a:rPr>
              <a:t>an opportunity </a:t>
            </a:r>
            <a:r>
              <a:rPr sz="1500" dirty="0">
                <a:solidFill>
                  <a:srgbClr val="52555A"/>
                </a:solidFill>
                <a:latin typeface="Arial Narrow"/>
                <a:cs typeface="Arial Narrow"/>
              </a:rPr>
              <a:t>to  deliver a SaaS </a:t>
            </a:r>
            <a:r>
              <a:rPr sz="1500" spc="-6" dirty="0">
                <a:solidFill>
                  <a:srgbClr val="52555A"/>
                </a:solidFill>
                <a:latin typeface="Arial Narrow"/>
                <a:cs typeface="Arial Narrow"/>
              </a:rPr>
              <a:t>offering </a:t>
            </a:r>
            <a:r>
              <a:rPr sz="1500" dirty="0">
                <a:solidFill>
                  <a:srgbClr val="52555A"/>
                </a:solidFill>
                <a:latin typeface="Arial Narrow"/>
                <a:cs typeface="Arial Narrow"/>
              </a:rPr>
              <a:t>to </a:t>
            </a:r>
            <a:r>
              <a:rPr sz="1500" spc="6" dirty="0">
                <a:solidFill>
                  <a:srgbClr val="52555A"/>
                </a:solidFill>
                <a:latin typeface="Arial Narrow"/>
                <a:cs typeface="Arial Narrow"/>
              </a:rPr>
              <a:t>growers  </a:t>
            </a:r>
            <a:r>
              <a:rPr sz="1500" dirty="0">
                <a:solidFill>
                  <a:srgbClr val="52555A"/>
                </a:solidFill>
                <a:latin typeface="Arial Narrow"/>
                <a:cs typeface="Arial Narrow"/>
              </a:rPr>
              <a:t>that provides for </a:t>
            </a:r>
            <a:r>
              <a:rPr sz="1500" spc="6" dirty="0">
                <a:solidFill>
                  <a:srgbClr val="52555A"/>
                </a:solidFill>
                <a:latin typeface="Arial Narrow"/>
                <a:cs typeface="Arial Narrow"/>
              </a:rPr>
              <a:t>smart </a:t>
            </a:r>
            <a:r>
              <a:rPr sz="1500" dirty="0">
                <a:solidFill>
                  <a:srgbClr val="52555A"/>
                </a:solidFill>
                <a:latin typeface="Arial Narrow"/>
                <a:cs typeface="Arial Narrow"/>
              </a:rPr>
              <a:t>decisions</a:t>
            </a:r>
            <a:r>
              <a:rPr sz="1500" spc="-204" dirty="0">
                <a:solidFill>
                  <a:srgbClr val="52555A"/>
                </a:solidFill>
                <a:latin typeface="Arial Narrow"/>
                <a:cs typeface="Arial Narrow"/>
              </a:rPr>
              <a:t> </a:t>
            </a:r>
            <a:r>
              <a:rPr sz="1500" spc="-6" dirty="0">
                <a:solidFill>
                  <a:srgbClr val="52555A"/>
                </a:solidFill>
                <a:latin typeface="Arial Narrow"/>
                <a:cs typeface="Arial Narrow"/>
              </a:rPr>
              <a:t>in  </a:t>
            </a:r>
            <a:r>
              <a:rPr sz="1500" spc="6" dirty="0">
                <a:solidFill>
                  <a:srgbClr val="52555A"/>
                </a:solidFill>
                <a:latin typeface="Arial Narrow"/>
                <a:cs typeface="Arial Narrow"/>
              </a:rPr>
              <a:t>farm management and</a:t>
            </a:r>
            <a:r>
              <a:rPr sz="1500" spc="-154" dirty="0">
                <a:solidFill>
                  <a:srgbClr val="52555A"/>
                </a:solidFill>
                <a:latin typeface="Arial Narrow"/>
                <a:cs typeface="Arial Narrow"/>
              </a:rPr>
              <a:t> </a:t>
            </a:r>
            <a:r>
              <a:rPr sz="1500" dirty="0">
                <a:solidFill>
                  <a:srgbClr val="52555A"/>
                </a:solidFill>
                <a:latin typeface="Arial Narrow"/>
                <a:cs typeface="Arial Narrow"/>
              </a:rPr>
              <a:t>production.</a:t>
            </a:r>
            <a:endParaRPr sz="1500">
              <a:latin typeface="Arial Narrow"/>
              <a:cs typeface="Arial Narrow"/>
            </a:endParaRPr>
          </a:p>
          <a:p>
            <a:pPr marL="331081" marR="5600" indent="-317082">
              <a:lnSpc>
                <a:spcPct val="100200"/>
              </a:lnSpc>
              <a:spcBef>
                <a:spcPts val="645"/>
              </a:spcBef>
              <a:buFont typeface="Arial"/>
              <a:buChar char="•"/>
              <a:tabLst>
                <a:tab pos="331781" algn="l"/>
              </a:tabLst>
            </a:pPr>
            <a:r>
              <a:rPr sz="1500" dirty="0">
                <a:solidFill>
                  <a:srgbClr val="52555A"/>
                </a:solidFill>
                <a:latin typeface="Arial Narrow"/>
                <a:cs typeface="Arial Narrow"/>
              </a:rPr>
              <a:t>Goal was to </a:t>
            </a:r>
            <a:r>
              <a:rPr sz="1500" spc="6" dirty="0">
                <a:solidFill>
                  <a:srgbClr val="52555A"/>
                </a:solidFill>
                <a:latin typeface="Arial Narrow"/>
                <a:cs typeface="Arial Narrow"/>
              </a:rPr>
              <a:t>get </a:t>
            </a:r>
            <a:r>
              <a:rPr sz="1500" dirty="0">
                <a:solidFill>
                  <a:srgbClr val="52555A"/>
                </a:solidFill>
                <a:latin typeface="Arial Narrow"/>
                <a:cs typeface="Arial Narrow"/>
              </a:rPr>
              <a:t>to </a:t>
            </a:r>
            <a:r>
              <a:rPr sz="1500" spc="6" dirty="0">
                <a:solidFill>
                  <a:srgbClr val="52555A"/>
                </a:solidFill>
                <a:latin typeface="Arial Narrow"/>
                <a:cs typeface="Arial Narrow"/>
              </a:rPr>
              <a:t>market </a:t>
            </a:r>
            <a:r>
              <a:rPr sz="1500" dirty="0">
                <a:solidFill>
                  <a:srgbClr val="52555A"/>
                </a:solidFill>
                <a:latin typeface="Arial Narrow"/>
                <a:cs typeface="Arial Narrow"/>
              </a:rPr>
              <a:t>quickly  </a:t>
            </a:r>
            <a:r>
              <a:rPr sz="1500" spc="-6" dirty="0">
                <a:solidFill>
                  <a:srgbClr val="52555A"/>
                </a:solidFill>
                <a:latin typeface="Arial Narrow"/>
                <a:cs typeface="Arial Narrow"/>
              </a:rPr>
              <a:t>with </a:t>
            </a:r>
            <a:r>
              <a:rPr sz="1500" dirty="0">
                <a:solidFill>
                  <a:srgbClr val="52555A"/>
                </a:solidFill>
                <a:latin typeface="Arial Narrow"/>
                <a:cs typeface="Arial Narrow"/>
              </a:rPr>
              <a:t>an integrated </a:t>
            </a:r>
            <a:r>
              <a:rPr sz="1500" spc="-6" dirty="0">
                <a:solidFill>
                  <a:srgbClr val="52555A"/>
                </a:solidFill>
                <a:latin typeface="Arial Narrow"/>
                <a:cs typeface="Arial Narrow"/>
              </a:rPr>
              <a:t>offering, </a:t>
            </a:r>
            <a:r>
              <a:rPr sz="1500" spc="6" dirty="0">
                <a:solidFill>
                  <a:srgbClr val="52555A"/>
                </a:solidFill>
                <a:latin typeface="Arial Narrow"/>
                <a:cs typeface="Arial Narrow"/>
              </a:rPr>
              <a:t>and  needed </a:t>
            </a:r>
            <a:r>
              <a:rPr sz="1500" dirty="0">
                <a:solidFill>
                  <a:srgbClr val="52555A"/>
                </a:solidFill>
                <a:latin typeface="Arial Narrow"/>
                <a:cs typeface="Arial Narrow"/>
              </a:rPr>
              <a:t>a technology platform that  would </a:t>
            </a:r>
            <a:r>
              <a:rPr sz="1500" spc="-6" dirty="0">
                <a:solidFill>
                  <a:srgbClr val="52555A"/>
                </a:solidFill>
                <a:latin typeface="Arial Narrow"/>
                <a:cs typeface="Arial Narrow"/>
              </a:rPr>
              <a:t>scale </a:t>
            </a:r>
            <a:r>
              <a:rPr sz="1500" dirty="0">
                <a:solidFill>
                  <a:srgbClr val="52555A"/>
                </a:solidFill>
                <a:latin typeface="Arial Narrow"/>
                <a:cs typeface="Arial Narrow"/>
              </a:rPr>
              <a:t>as their business</a:t>
            </a:r>
            <a:r>
              <a:rPr sz="1500" spc="-154" dirty="0">
                <a:solidFill>
                  <a:srgbClr val="52555A"/>
                </a:solidFill>
                <a:latin typeface="Arial Narrow"/>
                <a:cs typeface="Arial Narrow"/>
              </a:rPr>
              <a:t> </a:t>
            </a:r>
            <a:r>
              <a:rPr sz="1500" spc="6" dirty="0">
                <a:solidFill>
                  <a:srgbClr val="52555A"/>
                </a:solidFill>
                <a:latin typeface="Arial Narrow"/>
                <a:cs typeface="Arial Narrow"/>
              </a:rPr>
              <a:t>grew  </a:t>
            </a:r>
            <a:r>
              <a:rPr sz="1500" dirty="0">
                <a:solidFill>
                  <a:srgbClr val="52555A"/>
                </a:solidFill>
                <a:latin typeface="Arial Narrow"/>
                <a:cs typeface="Arial Narrow"/>
              </a:rPr>
              <a:t>over</a:t>
            </a:r>
            <a:r>
              <a:rPr sz="1500" spc="-105" dirty="0">
                <a:solidFill>
                  <a:srgbClr val="52555A"/>
                </a:solidFill>
                <a:latin typeface="Arial Narrow"/>
                <a:cs typeface="Arial Narrow"/>
              </a:rPr>
              <a:t> </a:t>
            </a:r>
            <a:r>
              <a:rPr sz="1500" dirty="0">
                <a:solidFill>
                  <a:srgbClr val="52555A"/>
                </a:solidFill>
                <a:latin typeface="Arial Narrow"/>
                <a:cs typeface="Arial Narrow"/>
              </a:rPr>
              <a:t>time.</a:t>
            </a:r>
            <a:endParaRPr sz="1500">
              <a:latin typeface="Arial Narrow"/>
              <a:cs typeface="Arial Narrow"/>
            </a:endParaRPr>
          </a:p>
        </p:txBody>
      </p:sp>
      <p:sp>
        <p:nvSpPr>
          <p:cNvPr id="16" name="object 16"/>
          <p:cNvSpPr/>
          <p:nvPr/>
        </p:nvSpPr>
        <p:spPr>
          <a:xfrm>
            <a:off x="0" y="6515109"/>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681274"/>
            <a:ext cx="9356780" cy="832279"/>
          </a:xfrm>
          <a:prstGeom prst="rect">
            <a:avLst/>
          </a:prstGeom>
        </p:spPr>
        <p:txBody>
          <a:bodyPr vert="horz" wrap="square" lIns="0" tIns="0" rIns="0" bIns="0" rtlCol="0">
            <a:spAutoFit/>
          </a:bodyPr>
          <a:lstStyle/>
          <a:p>
            <a:pPr marL="13999" marR="5600">
              <a:lnSpc>
                <a:spcPct val="103899"/>
              </a:lnSpc>
            </a:pPr>
            <a:r>
              <a:rPr sz="1300" i="1" spc="-17" dirty="0">
                <a:solidFill>
                  <a:srgbClr val="52555A"/>
                </a:solidFill>
                <a:latin typeface="Arial"/>
                <a:cs typeface="Arial"/>
              </a:rPr>
              <a:t>"Using </a:t>
            </a:r>
            <a:r>
              <a:rPr sz="1300" b="1" i="1" spc="-17" dirty="0">
                <a:solidFill>
                  <a:srgbClr val="52555A"/>
                </a:solidFill>
                <a:latin typeface="Arial"/>
                <a:cs typeface="Arial"/>
              </a:rPr>
              <a:t>ThingWorx enabled </a:t>
            </a:r>
            <a:r>
              <a:rPr sz="1300" b="1" i="1" spc="-11" dirty="0">
                <a:solidFill>
                  <a:srgbClr val="52555A"/>
                </a:solidFill>
                <a:latin typeface="Arial"/>
                <a:cs typeface="Arial"/>
              </a:rPr>
              <a:t>us </a:t>
            </a:r>
            <a:r>
              <a:rPr sz="1300" b="1" i="1" spc="-6" dirty="0">
                <a:solidFill>
                  <a:srgbClr val="52555A"/>
                </a:solidFill>
                <a:latin typeface="Arial"/>
                <a:cs typeface="Arial"/>
              </a:rPr>
              <a:t>to </a:t>
            </a:r>
            <a:r>
              <a:rPr sz="1300" b="1" i="1" spc="-17" dirty="0">
                <a:solidFill>
                  <a:srgbClr val="52555A"/>
                </a:solidFill>
                <a:latin typeface="Arial"/>
                <a:cs typeface="Arial"/>
              </a:rPr>
              <a:t>get </a:t>
            </a:r>
            <a:r>
              <a:rPr sz="1300" b="1" i="1" spc="-6" dirty="0">
                <a:solidFill>
                  <a:srgbClr val="52555A"/>
                </a:solidFill>
                <a:latin typeface="Arial"/>
                <a:cs typeface="Arial"/>
              </a:rPr>
              <a:t>to </a:t>
            </a:r>
            <a:r>
              <a:rPr sz="1300" b="1" i="1" spc="-17" dirty="0">
                <a:solidFill>
                  <a:srgbClr val="52555A"/>
                </a:solidFill>
                <a:latin typeface="Arial"/>
                <a:cs typeface="Arial"/>
              </a:rPr>
              <a:t>market at least </a:t>
            </a:r>
            <a:r>
              <a:rPr sz="1300" b="1" i="1" spc="-11" dirty="0">
                <a:solidFill>
                  <a:srgbClr val="52555A"/>
                </a:solidFill>
                <a:latin typeface="Arial"/>
                <a:cs typeface="Arial"/>
              </a:rPr>
              <a:t>a </a:t>
            </a:r>
            <a:r>
              <a:rPr sz="1300" b="1" i="1" spc="-22" dirty="0">
                <a:solidFill>
                  <a:srgbClr val="52555A"/>
                </a:solidFill>
                <a:latin typeface="Arial"/>
                <a:cs typeface="Arial"/>
              </a:rPr>
              <a:t>year </a:t>
            </a:r>
            <a:r>
              <a:rPr sz="1300" b="1" i="1" spc="-17" dirty="0">
                <a:solidFill>
                  <a:srgbClr val="52555A"/>
                </a:solidFill>
                <a:latin typeface="Arial"/>
                <a:cs typeface="Arial"/>
              </a:rPr>
              <a:t>faster </a:t>
            </a:r>
            <a:r>
              <a:rPr sz="1300" i="1" spc="-17" dirty="0">
                <a:solidFill>
                  <a:srgbClr val="52555A"/>
                </a:solidFill>
                <a:latin typeface="Arial"/>
                <a:cs typeface="Arial"/>
              </a:rPr>
              <a:t>than otherwise </a:t>
            </a:r>
            <a:r>
              <a:rPr sz="1300" i="1" spc="-28" dirty="0">
                <a:solidFill>
                  <a:srgbClr val="52555A"/>
                </a:solidFill>
                <a:latin typeface="Arial"/>
                <a:cs typeface="Arial"/>
              </a:rPr>
              <a:t>possible </a:t>
            </a:r>
            <a:r>
              <a:rPr sz="1300" i="1" spc="-22" dirty="0">
                <a:solidFill>
                  <a:srgbClr val="52555A"/>
                </a:solidFill>
                <a:latin typeface="Arial"/>
                <a:cs typeface="Arial"/>
              </a:rPr>
              <a:t>and with functionality </a:t>
            </a:r>
            <a:r>
              <a:rPr sz="1300" i="1" spc="-17" dirty="0">
                <a:solidFill>
                  <a:srgbClr val="52555A"/>
                </a:solidFill>
                <a:latin typeface="Arial"/>
                <a:cs typeface="Arial"/>
              </a:rPr>
              <a:t>that far  </a:t>
            </a:r>
            <a:r>
              <a:rPr sz="1300" i="1" spc="11" dirty="0">
                <a:solidFill>
                  <a:srgbClr val="52555A"/>
                </a:solidFill>
                <a:latin typeface="Arial"/>
                <a:cs typeface="Arial"/>
              </a:rPr>
              <a:t>exceeded what </a:t>
            </a:r>
            <a:r>
              <a:rPr sz="1300" i="1" dirty="0">
                <a:solidFill>
                  <a:srgbClr val="52555A"/>
                </a:solidFill>
                <a:latin typeface="Arial"/>
                <a:cs typeface="Arial"/>
              </a:rPr>
              <a:t>would </a:t>
            </a:r>
            <a:r>
              <a:rPr sz="1300" i="1" spc="17" dirty="0">
                <a:solidFill>
                  <a:srgbClr val="52555A"/>
                </a:solidFill>
                <a:latin typeface="Arial"/>
                <a:cs typeface="Arial"/>
              </a:rPr>
              <a:t>have </a:t>
            </a:r>
            <a:r>
              <a:rPr sz="1300" i="1" spc="6" dirty="0">
                <a:solidFill>
                  <a:srgbClr val="52555A"/>
                </a:solidFill>
                <a:latin typeface="Arial"/>
                <a:cs typeface="Arial"/>
              </a:rPr>
              <a:t>been </a:t>
            </a:r>
            <a:r>
              <a:rPr sz="1300" i="1" dirty="0">
                <a:solidFill>
                  <a:srgbClr val="52555A"/>
                </a:solidFill>
                <a:latin typeface="Arial"/>
                <a:cs typeface="Arial"/>
              </a:rPr>
              <a:t>possible </a:t>
            </a:r>
            <a:r>
              <a:rPr sz="1300" i="1" spc="6" dirty="0">
                <a:solidFill>
                  <a:srgbClr val="52555A"/>
                </a:solidFill>
                <a:latin typeface="Arial"/>
                <a:cs typeface="Arial"/>
              </a:rPr>
              <a:t>otherwise. </a:t>
            </a:r>
            <a:r>
              <a:rPr sz="1300" i="1" spc="17" dirty="0">
                <a:solidFill>
                  <a:srgbClr val="52555A"/>
                </a:solidFill>
                <a:latin typeface="Arial"/>
                <a:cs typeface="Arial"/>
              </a:rPr>
              <a:t>Because </a:t>
            </a:r>
            <a:r>
              <a:rPr sz="1300" i="1" spc="22" dirty="0">
                <a:solidFill>
                  <a:srgbClr val="52555A"/>
                </a:solidFill>
                <a:latin typeface="Arial"/>
                <a:cs typeface="Arial"/>
              </a:rPr>
              <a:t>we </a:t>
            </a:r>
            <a:r>
              <a:rPr sz="1300" i="1" spc="17" dirty="0">
                <a:solidFill>
                  <a:srgbClr val="52555A"/>
                </a:solidFill>
                <a:latin typeface="Arial"/>
                <a:cs typeface="Arial"/>
              </a:rPr>
              <a:t>choose </a:t>
            </a:r>
            <a:r>
              <a:rPr sz="1300" i="1" spc="11" dirty="0">
                <a:solidFill>
                  <a:srgbClr val="52555A"/>
                </a:solidFill>
                <a:latin typeface="Arial"/>
                <a:cs typeface="Arial"/>
              </a:rPr>
              <a:t>ThingWorx </a:t>
            </a:r>
            <a:r>
              <a:rPr sz="1300" i="1" spc="22" dirty="0">
                <a:solidFill>
                  <a:srgbClr val="52555A"/>
                </a:solidFill>
                <a:latin typeface="Arial"/>
                <a:cs typeface="Arial"/>
              </a:rPr>
              <a:t>we </a:t>
            </a:r>
            <a:r>
              <a:rPr sz="1300" i="1" spc="17" dirty="0">
                <a:solidFill>
                  <a:srgbClr val="52555A"/>
                </a:solidFill>
                <a:latin typeface="Arial"/>
                <a:cs typeface="Arial"/>
              </a:rPr>
              <a:t>were </a:t>
            </a:r>
            <a:r>
              <a:rPr sz="1300" i="1" spc="-6" dirty="0">
                <a:solidFill>
                  <a:srgbClr val="52555A"/>
                </a:solidFill>
                <a:latin typeface="Arial"/>
                <a:cs typeface="Arial"/>
              </a:rPr>
              <a:t>able </a:t>
            </a:r>
            <a:r>
              <a:rPr sz="1300" i="1" spc="11" dirty="0">
                <a:solidFill>
                  <a:srgbClr val="52555A"/>
                </a:solidFill>
                <a:latin typeface="Arial"/>
                <a:cs typeface="Arial"/>
              </a:rPr>
              <a:t>to focus on </a:t>
            </a:r>
            <a:r>
              <a:rPr sz="1300" i="1" dirty="0">
                <a:solidFill>
                  <a:srgbClr val="52555A"/>
                </a:solidFill>
                <a:latin typeface="Arial"/>
                <a:cs typeface="Arial"/>
              </a:rPr>
              <a:t>developing  functionality  </a:t>
            </a:r>
            <a:r>
              <a:rPr sz="1300" i="1" spc="6" dirty="0">
                <a:solidFill>
                  <a:srgbClr val="52555A"/>
                </a:solidFill>
                <a:latin typeface="Arial"/>
                <a:cs typeface="Arial"/>
              </a:rPr>
              <a:t>that provided </a:t>
            </a:r>
            <a:r>
              <a:rPr sz="1300" i="1" dirty="0">
                <a:solidFill>
                  <a:srgbClr val="52555A"/>
                </a:solidFill>
                <a:latin typeface="Arial"/>
                <a:cs typeface="Arial"/>
              </a:rPr>
              <a:t>significant  </a:t>
            </a:r>
            <a:r>
              <a:rPr sz="1300" i="1" spc="11" dirty="0">
                <a:solidFill>
                  <a:srgbClr val="52555A"/>
                </a:solidFill>
                <a:latin typeface="Arial"/>
                <a:cs typeface="Arial"/>
              </a:rPr>
              <a:t>advantages, </a:t>
            </a:r>
            <a:r>
              <a:rPr sz="1300" i="1" dirty="0">
                <a:solidFill>
                  <a:srgbClr val="52555A"/>
                </a:solidFill>
                <a:latin typeface="Arial"/>
                <a:cs typeface="Arial"/>
              </a:rPr>
              <a:t>essentially  </a:t>
            </a:r>
            <a:r>
              <a:rPr sz="1300" i="1" spc="-6" dirty="0">
                <a:solidFill>
                  <a:srgbClr val="52555A"/>
                </a:solidFill>
                <a:latin typeface="Arial"/>
                <a:cs typeface="Arial"/>
              </a:rPr>
              <a:t>redefining  </a:t>
            </a:r>
            <a:r>
              <a:rPr sz="1300" i="1" spc="11" dirty="0">
                <a:solidFill>
                  <a:srgbClr val="52555A"/>
                </a:solidFill>
                <a:latin typeface="Arial"/>
                <a:cs typeface="Arial"/>
              </a:rPr>
              <a:t>the </a:t>
            </a:r>
            <a:r>
              <a:rPr sz="1300" i="1" spc="-6" dirty="0">
                <a:solidFill>
                  <a:srgbClr val="52555A"/>
                </a:solidFill>
                <a:latin typeface="Arial"/>
                <a:cs typeface="Arial"/>
              </a:rPr>
              <a:t>market.” </a:t>
            </a:r>
            <a:r>
              <a:rPr sz="1300" b="1" i="1" spc="11" dirty="0">
                <a:solidFill>
                  <a:srgbClr val="52555A"/>
                </a:solidFill>
                <a:latin typeface="Arial"/>
                <a:cs typeface="Arial"/>
              </a:rPr>
              <a:t>- </a:t>
            </a:r>
            <a:r>
              <a:rPr sz="1300" b="1" i="1" spc="17" dirty="0">
                <a:solidFill>
                  <a:srgbClr val="52555A"/>
                </a:solidFill>
                <a:latin typeface="Arial"/>
                <a:cs typeface="Arial"/>
              </a:rPr>
              <a:t>Lance </a:t>
            </a:r>
            <a:r>
              <a:rPr sz="1300" b="1" i="1" spc="11" dirty="0">
                <a:solidFill>
                  <a:srgbClr val="52555A"/>
                </a:solidFill>
                <a:latin typeface="Arial"/>
                <a:cs typeface="Arial"/>
              </a:rPr>
              <a:t>Donny, </a:t>
            </a:r>
            <a:r>
              <a:rPr sz="1300" b="1" i="1" spc="28" dirty="0">
                <a:solidFill>
                  <a:srgbClr val="52555A"/>
                </a:solidFill>
                <a:latin typeface="Arial"/>
                <a:cs typeface="Arial"/>
              </a:rPr>
              <a:t>CEO, </a:t>
            </a:r>
            <a:r>
              <a:rPr sz="1300" b="1" i="1" spc="22" dirty="0">
                <a:solidFill>
                  <a:srgbClr val="52555A"/>
                </a:solidFill>
                <a:latin typeface="Arial"/>
                <a:cs typeface="Arial"/>
              </a:rPr>
              <a:t>OnFarm</a:t>
            </a:r>
            <a:r>
              <a:rPr sz="1300" b="1" i="1" spc="298" dirty="0">
                <a:solidFill>
                  <a:srgbClr val="52555A"/>
                </a:solidFill>
                <a:latin typeface="Arial"/>
                <a:cs typeface="Arial"/>
              </a:rPr>
              <a:t> </a:t>
            </a:r>
            <a:r>
              <a:rPr sz="1300" b="1" i="1" spc="11" dirty="0">
                <a:solidFill>
                  <a:srgbClr val="52555A"/>
                </a:solidFill>
                <a:latin typeface="Arial"/>
                <a:cs typeface="Arial"/>
              </a:rPr>
              <a:t>Systems</a:t>
            </a:r>
            <a:endParaRPr sz="1300">
              <a:latin typeface="Arial"/>
              <a:cs typeface="Arial"/>
            </a:endParaRPr>
          </a:p>
        </p:txBody>
      </p:sp>
      <p:sp>
        <p:nvSpPr>
          <p:cNvPr id="18" name="object 18"/>
          <p:cNvSpPr/>
          <p:nvPr/>
        </p:nvSpPr>
        <p:spPr>
          <a:xfrm>
            <a:off x="583542" y="1327493"/>
            <a:ext cx="2701327" cy="648242"/>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111</a:t>
            </a:fld>
            <a:endParaRPr lang="en-GB" dirty="0"/>
          </a:p>
        </p:txBody>
      </p:sp>
    </p:spTree>
    <p:extLst>
      <p:ext uri="{BB962C8B-B14F-4D97-AF65-F5344CB8AC3E}">
        <p14:creationId xmlns:p14="http://schemas.microsoft.com/office/powerpoint/2010/main" val="32087442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spc="11" dirty="0"/>
              <a:t>Smart</a:t>
            </a:r>
            <a:r>
              <a:rPr spc="-303" dirty="0"/>
              <a:t> </a:t>
            </a:r>
            <a:r>
              <a:rPr dirty="0"/>
              <a:t>Agriculture</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914"/>
            <a:ext cx="3385410" cy="2450595"/>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spc="-11" dirty="0">
                <a:solidFill>
                  <a:srgbClr val="52555A"/>
                </a:solidFill>
                <a:latin typeface="Arial Narrow"/>
                <a:cs typeface="Arial Narrow"/>
              </a:rPr>
              <a:t>Verif-Eye™ </a:t>
            </a:r>
            <a:r>
              <a:rPr sz="1500" dirty="0">
                <a:solidFill>
                  <a:srgbClr val="52555A"/>
                </a:solidFill>
                <a:latin typeface="Arial Narrow"/>
                <a:cs typeface="Arial Narrow"/>
              </a:rPr>
              <a:t>- </a:t>
            </a:r>
            <a:r>
              <a:rPr sz="1500" spc="6" dirty="0">
                <a:solidFill>
                  <a:srgbClr val="52555A"/>
                </a:solidFill>
                <a:latin typeface="Arial Narrow"/>
                <a:cs typeface="Arial Narrow"/>
              </a:rPr>
              <a:t>The </a:t>
            </a:r>
            <a:r>
              <a:rPr sz="1500" dirty="0">
                <a:solidFill>
                  <a:srgbClr val="52555A"/>
                </a:solidFill>
                <a:latin typeface="Arial Narrow"/>
                <a:cs typeface="Arial Narrow"/>
              </a:rPr>
              <a:t>first cloud-based</a:t>
            </a:r>
            <a:r>
              <a:rPr sz="1500" spc="-126" dirty="0">
                <a:solidFill>
                  <a:srgbClr val="52555A"/>
                </a:solidFill>
                <a:latin typeface="Arial Narrow"/>
                <a:cs typeface="Arial Narrow"/>
              </a:rPr>
              <a:t> </a:t>
            </a:r>
            <a:r>
              <a:rPr sz="1500" dirty="0">
                <a:solidFill>
                  <a:srgbClr val="52555A"/>
                </a:solidFill>
                <a:latin typeface="Arial Narrow"/>
                <a:cs typeface="Arial Narrow"/>
              </a:rPr>
              <a:t>solution</a:t>
            </a:r>
            <a:endParaRPr sz="1500">
              <a:latin typeface="Arial Narrow"/>
              <a:cs typeface="Arial Narrow"/>
            </a:endParaRPr>
          </a:p>
          <a:p>
            <a:pPr marL="265985">
              <a:lnSpc>
                <a:spcPct val="100000"/>
              </a:lnSpc>
              <a:spcBef>
                <a:spcPts val="17"/>
              </a:spcBef>
            </a:pPr>
            <a:r>
              <a:rPr sz="1500" dirty="0">
                <a:solidFill>
                  <a:srgbClr val="52555A"/>
                </a:solidFill>
                <a:latin typeface="Arial Narrow"/>
                <a:cs typeface="Arial Narrow"/>
              </a:rPr>
              <a:t>for </a:t>
            </a:r>
            <a:r>
              <a:rPr sz="1500" spc="6" dirty="0">
                <a:solidFill>
                  <a:srgbClr val="52555A"/>
                </a:solidFill>
                <a:latin typeface="Arial Narrow"/>
                <a:cs typeface="Arial Narrow"/>
              </a:rPr>
              <a:t>remote </a:t>
            </a:r>
            <a:r>
              <a:rPr sz="1500" dirty="0">
                <a:solidFill>
                  <a:srgbClr val="52555A"/>
                </a:solidFill>
                <a:latin typeface="Arial Narrow"/>
                <a:cs typeface="Arial Narrow"/>
              </a:rPr>
              <a:t>farming </a:t>
            </a:r>
            <a:r>
              <a:rPr sz="1500" spc="6" dirty="0">
                <a:solidFill>
                  <a:srgbClr val="52555A"/>
                </a:solidFill>
                <a:latin typeface="Arial Narrow"/>
                <a:cs typeface="Arial Narrow"/>
              </a:rPr>
              <a:t>command and</a:t>
            </a:r>
            <a:r>
              <a:rPr sz="1500" spc="-220" dirty="0">
                <a:solidFill>
                  <a:srgbClr val="52555A"/>
                </a:solidFill>
                <a:latin typeface="Arial Narrow"/>
                <a:cs typeface="Arial Narrow"/>
              </a:rPr>
              <a:t> </a:t>
            </a:r>
            <a:r>
              <a:rPr sz="1500" spc="6" dirty="0">
                <a:solidFill>
                  <a:srgbClr val="52555A"/>
                </a:solidFill>
                <a:latin typeface="Arial Narrow"/>
                <a:cs typeface="Arial Narrow"/>
              </a:rPr>
              <a:t>control.</a:t>
            </a:r>
            <a:endParaRPr sz="1500">
              <a:latin typeface="Arial Narrow"/>
              <a:cs typeface="Arial Narrow"/>
            </a:endParaRPr>
          </a:p>
          <a:p>
            <a:pPr marL="265985" marR="5600" indent="-251986">
              <a:lnSpc>
                <a:spcPct val="100200"/>
              </a:lnSpc>
              <a:spcBef>
                <a:spcPts val="645"/>
              </a:spcBef>
              <a:buFont typeface="Arial"/>
              <a:buChar char="•"/>
              <a:tabLst>
                <a:tab pos="265985" algn="l"/>
              </a:tabLst>
            </a:pPr>
            <a:r>
              <a:rPr sz="1500" dirty="0">
                <a:solidFill>
                  <a:srgbClr val="4B4D4F"/>
                </a:solidFill>
                <a:latin typeface="Arial Narrow"/>
                <a:cs typeface="Arial Narrow"/>
              </a:rPr>
              <a:t>Dirt Road </a:t>
            </a:r>
            <a:r>
              <a:rPr sz="1500" spc="-6" dirty="0">
                <a:solidFill>
                  <a:srgbClr val="4B4D4F"/>
                </a:solidFill>
                <a:latin typeface="Arial Narrow"/>
                <a:cs typeface="Arial Narrow"/>
              </a:rPr>
              <a:t>Data’s </a:t>
            </a:r>
            <a:r>
              <a:rPr sz="1500" spc="-11" dirty="0">
                <a:solidFill>
                  <a:srgbClr val="4B4D4F"/>
                </a:solidFill>
                <a:latin typeface="Arial Narrow"/>
                <a:cs typeface="Arial Narrow"/>
              </a:rPr>
              <a:t>Verif-Eye </a:t>
            </a:r>
            <a:r>
              <a:rPr sz="1500" spc="6" dirty="0">
                <a:solidFill>
                  <a:srgbClr val="4B4D4F"/>
                </a:solidFill>
                <a:latin typeface="Arial Narrow"/>
                <a:cs typeface="Arial Narrow"/>
              </a:rPr>
              <a:t>product </a:t>
            </a:r>
            <a:r>
              <a:rPr sz="1500" spc="-6" dirty="0">
                <a:solidFill>
                  <a:srgbClr val="4B4D4F"/>
                </a:solidFill>
                <a:latin typeface="Arial Narrow"/>
                <a:cs typeface="Arial Narrow"/>
              </a:rPr>
              <a:t>line  </a:t>
            </a:r>
            <a:r>
              <a:rPr sz="1500" dirty="0">
                <a:solidFill>
                  <a:srgbClr val="4B4D4F"/>
                </a:solidFill>
                <a:latin typeface="Arial Narrow"/>
                <a:cs typeface="Arial Narrow"/>
              </a:rPr>
              <a:t>utilizes the ThingWorx technology platform  to power </a:t>
            </a:r>
            <a:r>
              <a:rPr sz="1500" spc="-6" dirty="0">
                <a:solidFill>
                  <a:srgbClr val="4B4D4F"/>
                </a:solidFill>
                <a:latin typeface="Arial Narrow"/>
                <a:cs typeface="Arial Narrow"/>
              </a:rPr>
              <a:t>its </a:t>
            </a:r>
            <a:r>
              <a:rPr sz="1500" spc="6" dirty="0">
                <a:solidFill>
                  <a:srgbClr val="4B4D4F"/>
                </a:solidFill>
                <a:latin typeface="Arial Narrow"/>
                <a:cs typeface="Arial Narrow"/>
              </a:rPr>
              <a:t>cloud-based </a:t>
            </a:r>
            <a:r>
              <a:rPr sz="1500" dirty="0">
                <a:solidFill>
                  <a:srgbClr val="4B4D4F"/>
                </a:solidFill>
                <a:latin typeface="Arial Narrow"/>
                <a:cs typeface="Arial Narrow"/>
              </a:rPr>
              <a:t>solution for </a:t>
            </a:r>
            <a:r>
              <a:rPr sz="1500" spc="6" dirty="0">
                <a:solidFill>
                  <a:srgbClr val="4B4D4F"/>
                </a:solidFill>
                <a:latin typeface="Arial Narrow"/>
                <a:cs typeface="Arial Narrow"/>
              </a:rPr>
              <a:t>smart  </a:t>
            </a:r>
            <a:r>
              <a:rPr sz="1500" dirty="0">
                <a:solidFill>
                  <a:srgbClr val="4B4D4F"/>
                </a:solidFill>
                <a:latin typeface="Arial Narrow"/>
                <a:cs typeface="Arial Narrow"/>
              </a:rPr>
              <a:t>poultry farming, providing </a:t>
            </a:r>
            <a:r>
              <a:rPr sz="1500" spc="6" dirty="0">
                <a:solidFill>
                  <a:srgbClr val="4B4D4F"/>
                </a:solidFill>
                <a:latin typeface="Arial Narrow"/>
                <a:cs typeface="Arial Narrow"/>
              </a:rPr>
              <a:t>an </a:t>
            </a:r>
            <a:r>
              <a:rPr sz="1500" spc="11" dirty="0">
                <a:solidFill>
                  <a:srgbClr val="4B4D4F"/>
                </a:solidFill>
                <a:latin typeface="Arial Narrow"/>
                <a:cs typeface="Arial Narrow"/>
              </a:rPr>
              <a:t>end-to-end  </a:t>
            </a:r>
            <a:r>
              <a:rPr sz="1500" dirty="0">
                <a:solidFill>
                  <a:srgbClr val="4B4D4F"/>
                </a:solidFill>
                <a:latin typeface="Arial Narrow"/>
                <a:cs typeface="Arial Narrow"/>
              </a:rPr>
              <a:t>application to wirelessly </a:t>
            </a:r>
            <a:r>
              <a:rPr sz="1500" spc="-6" dirty="0">
                <a:solidFill>
                  <a:srgbClr val="4B4D4F"/>
                </a:solidFill>
                <a:latin typeface="Arial Narrow"/>
                <a:cs typeface="Arial Narrow"/>
              </a:rPr>
              <a:t>collect, </a:t>
            </a:r>
            <a:r>
              <a:rPr sz="1500" dirty="0">
                <a:solidFill>
                  <a:srgbClr val="4B4D4F"/>
                </a:solidFill>
                <a:latin typeface="Arial Narrow"/>
                <a:cs typeface="Arial Narrow"/>
              </a:rPr>
              <a:t>store, </a:t>
            </a:r>
            <a:r>
              <a:rPr sz="1500" spc="6" dirty="0">
                <a:solidFill>
                  <a:srgbClr val="4B4D4F"/>
                </a:solidFill>
                <a:latin typeface="Arial Narrow"/>
                <a:cs typeface="Arial Narrow"/>
              </a:rPr>
              <a:t>and  </a:t>
            </a:r>
            <a:r>
              <a:rPr sz="1500" spc="-6" dirty="0">
                <a:solidFill>
                  <a:srgbClr val="4B4D4F"/>
                </a:solidFill>
                <a:latin typeface="Arial Narrow"/>
                <a:cs typeface="Arial Narrow"/>
              </a:rPr>
              <a:t>visualize critical </a:t>
            </a:r>
            <a:r>
              <a:rPr sz="1500" dirty="0">
                <a:solidFill>
                  <a:srgbClr val="4B4D4F"/>
                </a:solidFill>
                <a:latin typeface="Arial Narrow"/>
                <a:cs typeface="Arial Narrow"/>
              </a:rPr>
              <a:t>poultry </a:t>
            </a:r>
            <a:r>
              <a:rPr sz="1500" spc="6" dirty="0">
                <a:solidFill>
                  <a:srgbClr val="4B4D4F"/>
                </a:solidFill>
                <a:latin typeface="Arial Narrow"/>
                <a:cs typeface="Arial Narrow"/>
              </a:rPr>
              <a:t>operational </a:t>
            </a:r>
            <a:r>
              <a:rPr sz="1500" dirty="0">
                <a:solidFill>
                  <a:srgbClr val="4B4D4F"/>
                </a:solidFill>
                <a:latin typeface="Arial Narrow"/>
                <a:cs typeface="Arial Narrow"/>
              </a:rPr>
              <a:t>data,  </a:t>
            </a:r>
            <a:r>
              <a:rPr sz="1500" spc="-6" dirty="0">
                <a:solidFill>
                  <a:srgbClr val="4B4D4F"/>
                </a:solidFill>
                <a:latin typeface="Arial Narrow"/>
                <a:cs typeface="Arial Narrow"/>
              </a:rPr>
              <a:t>including </a:t>
            </a:r>
            <a:r>
              <a:rPr sz="1500" dirty="0">
                <a:solidFill>
                  <a:srgbClr val="4B4D4F"/>
                </a:solidFill>
                <a:latin typeface="Arial Narrow"/>
                <a:cs typeface="Arial Narrow"/>
              </a:rPr>
              <a:t>bird counts, </a:t>
            </a:r>
            <a:r>
              <a:rPr sz="1500" spc="6" dirty="0">
                <a:solidFill>
                  <a:srgbClr val="4B4D4F"/>
                </a:solidFill>
                <a:latin typeface="Arial Narrow"/>
                <a:cs typeface="Arial Narrow"/>
              </a:rPr>
              <a:t>egg </a:t>
            </a:r>
            <a:r>
              <a:rPr sz="1500" dirty="0">
                <a:solidFill>
                  <a:srgbClr val="4B4D4F"/>
                </a:solidFill>
                <a:latin typeface="Arial Narrow"/>
                <a:cs typeface="Arial Narrow"/>
              </a:rPr>
              <a:t>metrics, </a:t>
            </a:r>
            <a:r>
              <a:rPr sz="1500" spc="6" dirty="0">
                <a:solidFill>
                  <a:srgbClr val="4B4D4F"/>
                </a:solidFill>
                <a:latin typeface="Arial Narrow"/>
                <a:cs typeface="Arial Narrow"/>
              </a:rPr>
              <a:t>and</a:t>
            </a:r>
            <a:r>
              <a:rPr sz="1500" spc="-165" dirty="0">
                <a:solidFill>
                  <a:srgbClr val="4B4D4F"/>
                </a:solidFill>
                <a:latin typeface="Arial Narrow"/>
                <a:cs typeface="Arial Narrow"/>
              </a:rPr>
              <a:t> </a:t>
            </a:r>
            <a:r>
              <a:rPr sz="1500" dirty="0">
                <a:solidFill>
                  <a:srgbClr val="4B4D4F"/>
                </a:solidFill>
                <a:latin typeface="Arial Narrow"/>
                <a:cs typeface="Arial Narrow"/>
              </a:rPr>
              <a:t>feed  usage</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9" y="2909914"/>
            <a:ext cx="2603461" cy="952659"/>
          </a:xfrm>
          <a:prstGeom prst="rect">
            <a:avLst/>
          </a:prstGeom>
        </p:spPr>
        <p:txBody>
          <a:bodyPr vert="horz" wrap="square" lIns="0" tIns="0" rIns="0" bIns="0" rtlCol="0">
            <a:spAutoFit/>
          </a:bodyPr>
          <a:lstStyle/>
          <a:p>
            <a:pPr marL="265985" marR="5600" indent="-251986">
              <a:lnSpc>
                <a:spcPct val="100000"/>
              </a:lnSpc>
              <a:buFont typeface="Arial"/>
              <a:buChar char="•"/>
              <a:tabLst>
                <a:tab pos="265985" algn="l"/>
              </a:tabLst>
            </a:pPr>
            <a:r>
              <a:rPr sz="1500" dirty="0">
                <a:solidFill>
                  <a:srgbClr val="4B4D4F"/>
                </a:solidFill>
                <a:latin typeface="Arial Narrow"/>
                <a:cs typeface="Arial Narrow"/>
              </a:rPr>
              <a:t>Enables </a:t>
            </a:r>
            <a:r>
              <a:rPr sz="1500" spc="6" dirty="0">
                <a:solidFill>
                  <a:srgbClr val="4B4D4F"/>
                </a:solidFill>
                <a:latin typeface="Arial Narrow"/>
                <a:cs typeface="Arial Narrow"/>
              </a:rPr>
              <a:t>farmers </a:t>
            </a:r>
            <a:r>
              <a:rPr sz="1500" dirty="0">
                <a:solidFill>
                  <a:srgbClr val="4B4D4F"/>
                </a:solidFill>
                <a:latin typeface="Arial Narrow"/>
                <a:cs typeface="Arial Narrow"/>
              </a:rPr>
              <a:t>to analyze</a:t>
            </a:r>
            <a:r>
              <a:rPr sz="1500" spc="-182" dirty="0">
                <a:solidFill>
                  <a:srgbClr val="4B4D4F"/>
                </a:solidFill>
                <a:latin typeface="Arial Narrow"/>
                <a:cs typeface="Arial Narrow"/>
              </a:rPr>
              <a:t> </a:t>
            </a:r>
            <a:r>
              <a:rPr sz="1500" spc="6" dirty="0">
                <a:solidFill>
                  <a:srgbClr val="4B4D4F"/>
                </a:solidFill>
                <a:latin typeface="Arial Narrow"/>
                <a:cs typeface="Arial Narrow"/>
              </a:rPr>
              <a:t>real-  </a:t>
            </a:r>
            <a:r>
              <a:rPr sz="1500" dirty="0">
                <a:solidFill>
                  <a:srgbClr val="4B4D4F"/>
                </a:solidFill>
                <a:latin typeface="Arial Narrow"/>
                <a:cs typeface="Arial Narrow"/>
              </a:rPr>
              <a:t>time metrics, helping </a:t>
            </a:r>
            <a:r>
              <a:rPr sz="1500" spc="6" dirty="0">
                <a:solidFill>
                  <a:srgbClr val="4B4D4F"/>
                </a:solidFill>
                <a:latin typeface="Arial Narrow"/>
                <a:cs typeface="Arial Narrow"/>
              </a:rPr>
              <a:t>them </a:t>
            </a:r>
            <a:r>
              <a:rPr sz="1500" dirty="0">
                <a:solidFill>
                  <a:srgbClr val="4B4D4F"/>
                </a:solidFill>
                <a:latin typeface="Arial Narrow"/>
                <a:cs typeface="Arial Narrow"/>
              </a:rPr>
              <a:t>drive  </a:t>
            </a:r>
            <a:r>
              <a:rPr sz="1500" spc="6" dirty="0">
                <a:solidFill>
                  <a:srgbClr val="4B4D4F"/>
                </a:solidFill>
                <a:latin typeface="Arial Narrow"/>
                <a:cs typeface="Arial Narrow"/>
              </a:rPr>
              <a:t>smarter </a:t>
            </a:r>
            <a:r>
              <a:rPr sz="1500" dirty="0">
                <a:solidFill>
                  <a:srgbClr val="4B4D4F"/>
                </a:solidFill>
                <a:latin typeface="Arial Narrow"/>
                <a:cs typeface="Arial Narrow"/>
              </a:rPr>
              <a:t>decisions </a:t>
            </a:r>
            <a:r>
              <a:rPr sz="1500" spc="-6" dirty="0">
                <a:solidFill>
                  <a:srgbClr val="4B4D4F"/>
                </a:solidFill>
                <a:latin typeface="Arial Narrow"/>
                <a:cs typeface="Arial Narrow"/>
              </a:rPr>
              <a:t>in </a:t>
            </a:r>
            <a:r>
              <a:rPr sz="1500" spc="6" dirty="0">
                <a:solidFill>
                  <a:srgbClr val="4B4D4F"/>
                </a:solidFill>
                <a:latin typeface="Arial Narrow"/>
                <a:cs typeface="Arial Narrow"/>
              </a:rPr>
              <a:t>farm  management and</a:t>
            </a:r>
            <a:r>
              <a:rPr sz="1500" spc="-149" dirty="0">
                <a:solidFill>
                  <a:srgbClr val="4B4D4F"/>
                </a:solidFill>
                <a:latin typeface="Arial Narrow"/>
                <a:cs typeface="Arial Narrow"/>
              </a:rPr>
              <a:t> </a:t>
            </a:r>
            <a:r>
              <a:rPr sz="1500" dirty="0">
                <a:solidFill>
                  <a:srgbClr val="4B4D4F"/>
                </a:solidFill>
                <a:latin typeface="Arial Narrow"/>
                <a:cs typeface="Arial Narrow"/>
              </a:rPr>
              <a:t>production.</a:t>
            </a:r>
            <a:endParaRPr sz="1500">
              <a:latin typeface="Arial Narrow"/>
              <a:cs typeface="Arial Narrow"/>
            </a:endParaRPr>
          </a:p>
        </p:txBody>
      </p:sp>
      <p:sp>
        <p:nvSpPr>
          <p:cNvPr id="8" name="object 8"/>
          <p:cNvSpPr/>
          <p:nvPr/>
        </p:nvSpPr>
        <p:spPr>
          <a:xfrm>
            <a:off x="7032775" y="2305982"/>
            <a:ext cx="23801" cy="3736438"/>
          </a:xfrm>
          <a:custGeom>
            <a:avLst/>
            <a:gdLst/>
            <a:ahLst/>
            <a:cxnLst/>
            <a:rect l="l" t="t" r="r" b="b"/>
            <a:pathLst>
              <a:path w="21589" h="3389629">
                <a:moveTo>
                  <a:pt x="21462" y="0"/>
                </a:moveTo>
                <a:lnTo>
                  <a:pt x="0" y="3389629"/>
                </a:lnTo>
              </a:path>
            </a:pathLst>
          </a:custGeom>
          <a:ln w="9525">
            <a:solidFill>
              <a:srgbClr val="C7C8C6"/>
            </a:solidFill>
          </a:ln>
        </p:spPr>
        <p:txBody>
          <a:bodyPr wrap="square" lIns="0" tIns="0" rIns="0" bIns="0" rtlCol="0"/>
          <a:lstStyle/>
          <a:p>
            <a:endParaRPr/>
          </a:p>
        </p:txBody>
      </p:sp>
      <p:sp>
        <p:nvSpPr>
          <p:cNvPr id="9" name="object 9"/>
          <p:cNvSpPr/>
          <p:nvPr/>
        </p:nvSpPr>
        <p:spPr>
          <a:xfrm>
            <a:off x="3263323" y="2305981"/>
            <a:ext cx="13301" cy="3746239"/>
          </a:xfrm>
          <a:custGeom>
            <a:avLst/>
            <a:gdLst/>
            <a:ahLst/>
            <a:cxnLst/>
            <a:rect l="l" t="t" r="r" b="b"/>
            <a:pathLst>
              <a:path w="12064" h="3398520">
                <a:moveTo>
                  <a:pt x="11683" y="0"/>
                </a:moveTo>
                <a:lnTo>
                  <a:pt x="0" y="3398392"/>
                </a:lnTo>
              </a:path>
            </a:pathLst>
          </a:custGeom>
          <a:ln w="9525">
            <a:solidFill>
              <a:srgbClr val="C7C8C6"/>
            </a:solidFill>
          </a:ln>
        </p:spPr>
        <p:txBody>
          <a:bodyPr wrap="square" lIns="0" tIns="0" rIns="0" bIns="0" rtlCol="0"/>
          <a:lstStyle/>
          <a:p>
            <a:endParaRPr/>
          </a:p>
        </p:txBody>
      </p:sp>
      <p:sp>
        <p:nvSpPr>
          <p:cNvPr id="10" name="object 10"/>
          <p:cNvSpPr/>
          <p:nvPr/>
        </p:nvSpPr>
        <p:spPr>
          <a:xfrm>
            <a:off x="0" y="2287361"/>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4840800"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Dirt Road Data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6" dirty="0">
                <a:solidFill>
                  <a:srgbClr val="52555A"/>
                </a:solidFill>
                <a:latin typeface="Arial Narrow"/>
                <a:cs typeface="Arial Narrow"/>
              </a:rPr>
              <a:t>highly specialized supplier of distributed  </a:t>
            </a:r>
            <a:r>
              <a:rPr sz="1700" spc="11" dirty="0">
                <a:solidFill>
                  <a:srgbClr val="52555A"/>
                </a:solidFill>
                <a:latin typeface="Arial Narrow"/>
                <a:cs typeface="Arial Narrow"/>
              </a:rPr>
              <a:t>automation systems for the </a:t>
            </a:r>
            <a:r>
              <a:rPr sz="1700" spc="-6" dirty="0">
                <a:solidFill>
                  <a:srgbClr val="52555A"/>
                </a:solidFill>
                <a:latin typeface="Arial Narrow"/>
                <a:cs typeface="Arial Narrow"/>
              </a:rPr>
              <a:t>energy, </a:t>
            </a:r>
            <a:r>
              <a:rPr sz="1700" spc="6" dirty="0">
                <a:solidFill>
                  <a:srgbClr val="52555A"/>
                </a:solidFill>
                <a:latin typeface="Arial Narrow"/>
                <a:cs typeface="Arial Narrow"/>
              </a:rPr>
              <a:t>agriculture, </a:t>
            </a:r>
            <a:r>
              <a:rPr sz="1700" spc="11" dirty="0">
                <a:solidFill>
                  <a:srgbClr val="52555A"/>
                </a:solidFill>
                <a:latin typeface="Arial Narrow"/>
                <a:cs typeface="Arial Narrow"/>
              </a:rPr>
              <a:t>and water  management</a:t>
            </a:r>
            <a:r>
              <a:rPr sz="1700" spc="28" dirty="0">
                <a:solidFill>
                  <a:srgbClr val="52555A"/>
                </a:solidFill>
                <a:latin typeface="Arial Narrow"/>
                <a:cs typeface="Arial Narrow"/>
              </a:rPr>
              <a:t> </a:t>
            </a:r>
            <a:r>
              <a:rPr sz="1700" spc="6" dirty="0">
                <a:solidFill>
                  <a:srgbClr val="52555A"/>
                </a:solidFill>
                <a:latin typeface="Arial Narrow"/>
                <a:cs typeface="Arial Narrow"/>
              </a:rPr>
              <a:t>markets.</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09914"/>
            <a:ext cx="2798774" cy="3004971"/>
          </a:xfrm>
          <a:prstGeom prst="rect">
            <a:avLst/>
          </a:prstGeom>
        </p:spPr>
        <p:txBody>
          <a:bodyPr vert="horz" wrap="square" lIns="0" tIns="0" rIns="0" bIns="0" rtlCol="0">
            <a:spAutoFit/>
          </a:bodyPr>
          <a:lstStyle/>
          <a:p>
            <a:pPr marL="331081" marR="88195" indent="-317082">
              <a:lnSpc>
                <a:spcPct val="100000"/>
              </a:lnSpc>
              <a:buFont typeface="Arial"/>
              <a:buChar char="•"/>
              <a:tabLst>
                <a:tab pos="331781" algn="l"/>
              </a:tabLst>
            </a:pPr>
            <a:r>
              <a:rPr sz="1500" dirty="0">
                <a:solidFill>
                  <a:srgbClr val="52555A"/>
                </a:solidFill>
                <a:latin typeface="Arial Narrow"/>
                <a:cs typeface="Arial Narrow"/>
              </a:rPr>
              <a:t>Smart flock </a:t>
            </a:r>
            <a:r>
              <a:rPr sz="1500" spc="6" dirty="0">
                <a:solidFill>
                  <a:srgbClr val="52555A"/>
                </a:solidFill>
                <a:latin typeface="Arial Narrow"/>
                <a:cs typeface="Arial Narrow"/>
              </a:rPr>
              <a:t>management,  </a:t>
            </a:r>
            <a:r>
              <a:rPr sz="1500" dirty="0">
                <a:solidFill>
                  <a:srgbClr val="52555A"/>
                </a:solidFill>
                <a:latin typeface="Arial Narrow"/>
                <a:cs typeface="Arial Narrow"/>
              </a:rPr>
              <a:t>production, </a:t>
            </a:r>
            <a:r>
              <a:rPr sz="1500" spc="6" dirty="0">
                <a:solidFill>
                  <a:srgbClr val="52555A"/>
                </a:solidFill>
                <a:latin typeface="Arial Narrow"/>
                <a:cs typeface="Arial Narrow"/>
              </a:rPr>
              <a:t>and </a:t>
            </a:r>
            <a:r>
              <a:rPr sz="1500" dirty="0">
                <a:solidFill>
                  <a:srgbClr val="52555A"/>
                </a:solidFill>
                <a:latin typeface="Arial Narrow"/>
                <a:cs typeface="Arial Narrow"/>
              </a:rPr>
              <a:t>financial results  </a:t>
            </a:r>
            <a:r>
              <a:rPr sz="1500" spc="6" dirty="0">
                <a:solidFill>
                  <a:srgbClr val="52555A"/>
                </a:solidFill>
                <a:latin typeface="Arial Narrow"/>
                <a:cs typeface="Arial Narrow"/>
              </a:rPr>
              <a:t>are </a:t>
            </a:r>
            <a:r>
              <a:rPr sz="1500" spc="-6" dirty="0">
                <a:solidFill>
                  <a:srgbClr val="52555A"/>
                </a:solidFill>
                <a:latin typeface="Arial Narrow"/>
                <a:cs typeface="Arial Narrow"/>
              </a:rPr>
              <a:t>critical </a:t>
            </a:r>
            <a:r>
              <a:rPr sz="1500" dirty="0">
                <a:solidFill>
                  <a:srgbClr val="52555A"/>
                </a:solidFill>
                <a:latin typeface="Arial Narrow"/>
                <a:cs typeface="Arial Narrow"/>
              </a:rPr>
              <a:t>aspects of the</a:t>
            </a:r>
            <a:r>
              <a:rPr sz="1500" spc="-121" dirty="0">
                <a:solidFill>
                  <a:srgbClr val="52555A"/>
                </a:solidFill>
                <a:latin typeface="Arial Narrow"/>
                <a:cs typeface="Arial Narrow"/>
              </a:rPr>
              <a:t> </a:t>
            </a:r>
            <a:r>
              <a:rPr sz="1500" spc="6" dirty="0">
                <a:solidFill>
                  <a:srgbClr val="52555A"/>
                </a:solidFill>
                <a:latin typeface="Arial Narrow"/>
                <a:cs typeface="Arial Narrow"/>
              </a:rPr>
              <a:t>farming  </a:t>
            </a:r>
            <a:r>
              <a:rPr sz="1500" spc="-11" dirty="0">
                <a:solidFill>
                  <a:srgbClr val="52555A"/>
                </a:solidFill>
                <a:latin typeface="Arial Narrow"/>
                <a:cs typeface="Arial Narrow"/>
              </a:rPr>
              <a:t>industry.</a:t>
            </a:r>
            <a:endParaRPr sz="1500">
              <a:latin typeface="Arial Narrow"/>
              <a:cs typeface="Arial Narrow"/>
            </a:endParaRPr>
          </a:p>
          <a:p>
            <a:pPr marL="331081" marR="259685" indent="-317082">
              <a:lnSpc>
                <a:spcPct val="100099"/>
              </a:lnSpc>
              <a:spcBef>
                <a:spcPts val="645"/>
              </a:spcBef>
              <a:buFont typeface="Arial"/>
              <a:buChar char="•"/>
              <a:tabLst>
                <a:tab pos="331781" algn="l"/>
              </a:tabLst>
            </a:pPr>
            <a:r>
              <a:rPr sz="1500" spc="-11" dirty="0">
                <a:solidFill>
                  <a:srgbClr val="52555A"/>
                </a:solidFill>
                <a:latin typeface="Arial Narrow"/>
                <a:cs typeface="Arial Narrow"/>
              </a:rPr>
              <a:t>Previously, </a:t>
            </a:r>
            <a:r>
              <a:rPr sz="1500" dirty="0">
                <a:solidFill>
                  <a:srgbClr val="52555A"/>
                </a:solidFill>
                <a:latin typeface="Arial Narrow"/>
                <a:cs typeface="Arial Narrow"/>
              </a:rPr>
              <a:t>capturing key  </a:t>
            </a:r>
            <a:r>
              <a:rPr sz="1500" spc="6" dirty="0">
                <a:solidFill>
                  <a:srgbClr val="52555A"/>
                </a:solidFill>
                <a:latin typeface="Arial Narrow"/>
                <a:cs typeface="Arial Narrow"/>
              </a:rPr>
              <a:t>operational </a:t>
            </a:r>
            <a:r>
              <a:rPr sz="1500" dirty="0">
                <a:solidFill>
                  <a:srgbClr val="52555A"/>
                </a:solidFill>
                <a:latin typeface="Arial Narrow"/>
                <a:cs typeface="Arial Narrow"/>
              </a:rPr>
              <a:t>farming </a:t>
            </a:r>
            <a:r>
              <a:rPr sz="1500" spc="6" dirty="0">
                <a:solidFill>
                  <a:srgbClr val="52555A"/>
                </a:solidFill>
                <a:latin typeface="Arial Narrow"/>
                <a:cs typeface="Arial Narrow"/>
              </a:rPr>
              <a:t>data </a:t>
            </a:r>
            <a:r>
              <a:rPr sz="1500" dirty="0">
                <a:solidFill>
                  <a:srgbClr val="52555A"/>
                </a:solidFill>
                <a:latin typeface="Arial Narrow"/>
                <a:cs typeface="Arial Narrow"/>
              </a:rPr>
              <a:t>was</a:t>
            </a:r>
            <a:r>
              <a:rPr sz="1500" spc="-243" dirty="0">
                <a:solidFill>
                  <a:srgbClr val="52555A"/>
                </a:solidFill>
                <a:latin typeface="Arial Narrow"/>
                <a:cs typeface="Arial Narrow"/>
              </a:rPr>
              <a:t> </a:t>
            </a:r>
            <a:r>
              <a:rPr sz="1500" dirty="0">
                <a:solidFill>
                  <a:srgbClr val="52555A"/>
                </a:solidFill>
                <a:latin typeface="Arial Narrow"/>
                <a:cs typeface="Arial Narrow"/>
              </a:rPr>
              <a:t>a  </a:t>
            </a:r>
            <a:r>
              <a:rPr sz="1500" spc="6" dirty="0">
                <a:solidFill>
                  <a:srgbClr val="52555A"/>
                </a:solidFill>
                <a:latin typeface="Arial Narrow"/>
                <a:cs typeface="Arial Narrow"/>
              </a:rPr>
              <a:t>manual and </a:t>
            </a:r>
            <a:r>
              <a:rPr sz="1500" dirty="0">
                <a:solidFill>
                  <a:srgbClr val="52555A"/>
                </a:solidFill>
                <a:latin typeface="Arial Narrow"/>
                <a:cs typeface="Arial Narrow"/>
              </a:rPr>
              <a:t>time-consuming  process.</a:t>
            </a:r>
            <a:endParaRPr sz="1500">
              <a:latin typeface="Arial Narrow"/>
              <a:cs typeface="Arial Narrow"/>
            </a:endParaRPr>
          </a:p>
          <a:p>
            <a:pPr marL="331081" marR="5600" indent="-317082">
              <a:lnSpc>
                <a:spcPct val="100099"/>
              </a:lnSpc>
              <a:spcBef>
                <a:spcPts val="689"/>
              </a:spcBef>
              <a:buFont typeface="Arial"/>
              <a:buChar char="•"/>
              <a:tabLst>
                <a:tab pos="331781" algn="l"/>
              </a:tabLst>
            </a:pPr>
            <a:r>
              <a:rPr sz="1500" dirty="0">
                <a:solidFill>
                  <a:srgbClr val="52555A"/>
                </a:solidFill>
                <a:latin typeface="Arial Narrow"/>
                <a:cs typeface="Arial Narrow"/>
              </a:rPr>
              <a:t>This resulted </a:t>
            </a:r>
            <a:r>
              <a:rPr sz="1500" spc="-6" dirty="0">
                <a:solidFill>
                  <a:srgbClr val="52555A"/>
                </a:solidFill>
                <a:latin typeface="Arial Narrow"/>
                <a:cs typeface="Arial Narrow"/>
              </a:rPr>
              <a:t>in lack </a:t>
            </a:r>
            <a:r>
              <a:rPr sz="1500" dirty="0">
                <a:solidFill>
                  <a:srgbClr val="52555A"/>
                </a:solidFill>
                <a:latin typeface="Arial Narrow"/>
                <a:cs typeface="Arial Narrow"/>
              </a:rPr>
              <a:t>of</a:t>
            </a:r>
            <a:r>
              <a:rPr sz="1500" spc="-105" dirty="0">
                <a:solidFill>
                  <a:srgbClr val="52555A"/>
                </a:solidFill>
                <a:latin typeface="Arial Narrow"/>
                <a:cs typeface="Arial Narrow"/>
              </a:rPr>
              <a:t> </a:t>
            </a:r>
            <a:r>
              <a:rPr sz="1500" spc="6" dirty="0">
                <a:solidFill>
                  <a:srgbClr val="52555A"/>
                </a:solidFill>
                <a:latin typeface="Arial Narrow"/>
                <a:cs typeface="Arial Narrow"/>
              </a:rPr>
              <a:t>operational  </a:t>
            </a:r>
            <a:r>
              <a:rPr sz="1500" dirty="0">
                <a:solidFill>
                  <a:srgbClr val="52555A"/>
                </a:solidFill>
                <a:latin typeface="Arial Narrow"/>
                <a:cs typeface="Arial Narrow"/>
              </a:rPr>
              <a:t>insight, </a:t>
            </a:r>
            <a:r>
              <a:rPr sz="1500" spc="6" dirty="0">
                <a:solidFill>
                  <a:srgbClr val="52555A"/>
                </a:solidFill>
                <a:latin typeface="Arial Narrow"/>
                <a:cs typeface="Arial Narrow"/>
              </a:rPr>
              <a:t>poor performance, </a:t>
            </a:r>
            <a:r>
              <a:rPr sz="1500" spc="-6" dirty="0">
                <a:solidFill>
                  <a:srgbClr val="52555A"/>
                </a:solidFill>
                <a:latin typeface="Arial Narrow"/>
                <a:cs typeface="Arial Narrow"/>
              </a:rPr>
              <a:t>lower  </a:t>
            </a:r>
            <a:r>
              <a:rPr sz="1500" dirty="0">
                <a:solidFill>
                  <a:srgbClr val="52555A"/>
                </a:solidFill>
                <a:latin typeface="Arial Narrow"/>
                <a:cs typeface="Arial Narrow"/>
              </a:rPr>
              <a:t>financial results, </a:t>
            </a:r>
            <a:r>
              <a:rPr sz="1500" spc="6" dirty="0">
                <a:solidFill>
                  <a:srgbClr val="52555A"/>
                </a:solidFill>
                <a:latin typeface="Arial Narrow"/>
                <a:cs typeface="Arial Narrow"/>
              </a:rPr>
              <a:t>and </a:t>
            </a:r>
            <a:r>
              <a:rPr sz="1500" spc="-6" dirty="0">
                <a:solidFill>
                  <a:srgbClr val="52555A"/>
                </a:solidFill>
                <a:latin typeface="Arial Narrow"/>
                <a:cs typeface="Arial Narrow"/>
              </a:rPr>
              <a:t>inefficient  </a:t>
            </a:r>
            <a:r>
              <a:rPr sz="1500" spc="6" dirty="0">
                <a:solidFill>
                  <a:srgbClr val="52555A"/>
                </a:solidFill>
                <a:latin typeface="Arial Narrow"/>
                <a:cs typeface="Arial Narrow"/>
              </a:rPr>
              <a:t>farm</a:t>
            </a:r>
            <a:r>
              <a:rPr sz="1500" spc="-116" dirty="0">
                <a:solidFill>
                  <a:srgbClr val="52555A"/>
                </a:solidFill>
                <a:latin typeface="Arial Narrow"/>
                <a:cs typeface="Arial Narrow"/>
              </a:rPr>
              <a:t> </a:t>
            </a:r>
            <a:r>
              <a:rPr sz="1500" spc="6" dirty="0">
                <a:solidFill>
                  <a:srgbClr val="52555A"/>
                </a:solidFill>
                <a:latin typeface="Arial Narrow"/>
                <a:cs typeface="Arial Narrow"/>
              </a:rPr>
              <a:t>management.</a:t>
            </a:r>
            <a:endParaRPr sz="1500">
              <a:latin typeface="Arial Narrow"/>
              <a:cs typeface="Arial Narrow"/>
            </a:endParaRPr>
          </a:p>
        </p:txBody>
      </p:sp>
      <p:sp>
        <p:nvSpPr>
          <p:cNvPr id="16" name="object 16"/>
          <p:cNvSpPr/>
          <p:nvPr/>
        </p:nvSpPr>
        <p:spPr>
          <a:xfrm>
            <a:off x="0" y="6052079"/>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128497"/>
            <a:ext cx="9229372" cy="1250342"/>
          </a:xfrm>
          <a:prstGeom prst="rect">
            <a:avLst/>
          </a:prstGeom>
        </p:spPr>
        <p:txBody>
          <a:bodyPr vert="horz" wrap="square" lIns="0" tIns="0" rIns="0" bIns="0" rtlCol="0">
            <a:spAutoFit/>
          </a:bodyPr>
          <a:lstStyle/>
          <a:p>
            <a:pPr marL="13999" marR="5600">
              <a:lnSpc>
                <a:spcPct val="125299"/>
              </a:lnSpc>
            </a:pPr>
            <a:r>
              <a:rPr sz="1300" i="1" spc="28" dirty="0">
                <a:solidFill>
                  <a:srgbClr val="52555A"/>
                </a:solidFill>
                <a:latin typeface="Arial"/>
                <a:cs typeface="Arial"/>
              </a:rPr>
              <a:t>"We </a:t>
            </a:r>
            <a:r>
              <a:rPr sz="1300" i="1" spc="11" dirty="0">
                <a:solidFill>
                  <a:srgbClr val="52555A"/>
                </a:solidFill>
                <a:latin typeface="Arial"/>
                <a:cs typeface="Arial"/>
              </a:rPr>
              <a:t>are </a:t>
            </a:r>
            <a:r>
              <a:rPr sz="1300" i="1" dirty="0">
                <a:solidFill>
                  <a:srgbClr val="52555A"/>
                </a:solidFill>
                <a:latin typeface="Arial"/>
                <a:cs typeface="Arial"/>
              </a:rPr>
              <a:t>pleased </a:t>
            </a:r>
            <a:r>
              <a:rPr sz="1300" i="1" spc="11" dirty="0">
                <a:solidFill>
                  <a:srgbClr val="52555A"/>
                </a:solidFill>
                <a:latin typeface="Arial"/>
                <a:cs typeface="Arial"/>
              </a:rPr>
              <a:t>to be </a:t>
            </a:r>
            <a:r>
              <a:rPr sz="1300" i="1" spc="6" dirty="0">
                <a:solidFill>
                  <a:srgbClr val="52555A"/>
                </a:solidFill>
                <a:latin typeface="Arial"/>
                <a:cs typeface="Arial"/>
              </a:rPr>
              <a:t>working </a:t>
            </a:r>
            <a:r>
              <a:rPr sz="1300" i="1" dirty="0">
                <a:solidFill>
                  <a:srgbClr val="52555A"/>
                </a:solidFill>
                <a:latin typeface="Arial"/>
                <a:cs typeface="Arial"/>
              </a:rPr>
              <a:t>with </a:t>
            </a:r>
            <a:r>
              <a:rPr sz="1300" i="1" spc="11" dirty="0">
                <a:solidFill>
                  <a:srgbClr val="52555A"/>
                </a:solidFill>
                <a:latin typeface="Arial"/>
                <a:cs typeface="Arial"/>
              </a:rPr>
              <a:t>ThingWorx to </a:t>
            </a:r>
            <a:r>
              <a:rPr sz="1300" i="1" spc="-6" dirty="0">
                <a:solidFill>
                  <a:srgbClr val="52555A"/>
                </a:solidFill>
                <a:latin typeface="Arial"/>
                <a:cs typeface="Arial"/>
              </a:rPr>
              <a:t>deliver </a:t>
            </a:r>
            <a:r>
              <a:rPr sz="1300" i="1" spc="11" dirty="0">
                <a:solidFill>
                  <a:srgbClr val="52555A"/>
                </a:solidFill>
                <a:latin typeface="Arial"/>
                <a:cs typeface="Arial"/>
              </a:rPr>
              <a:t>the </a:t>
            </a:r>
            <a:r>
              <a:rPr sz="1300" i="1" dirty="0">
                <a:solidFill>
                  <a:srgbClr val="52555A"/>
                </a:solidFill>
                <a:latin typeface="Arial"/>
                <a:cs typeface="Arial"/>
              </a:rPr>
              <a:t>first-of-its-kind </a:t>
            </a:r>
            <a:r>
              <a:rPr sz="1300" i="1" spc="-6" dirty="0">
                <a:solidFill>
                  <a:srgbClr val="52555A"/>
                </a:solidFill>
                <a:latin typeface="Arial"/>
                <a:cs typeface="Arial"/>
              </a:rPr>
              <a:t>application </a:t>
            </a:r>
            <a:r>
              <a:rPr sz="1300" i="1" spc="6" dirty="0">
                <a:solidFill>
                  <a:srgbClr val="52555A"/>
                </a:solidFill>
                <a:latin typeface="Arial"/>
                <a:cs typeface="Arial"/>
              </a:rPr>
              <a:t>for </a:t>
            </a:r>
            <a:r>
              <a:rPr sz="1300" i="1" spc="11" dirty="0">
                <a:solidFill>
                  <a:srgbClr val="52555A"/>
                </a:solidFill>
                <a:latin typeface="Arial"/>
                <a:cs typeface="Arial"/>
              </a:rPr>
              <a:t>smart </a:t>
            </a:r>
            <a:r>
              <a:rPr sz="1300" i="1" dirty="0">
                <a:solidFill>
                  <a:srgbClr val="52555A"/>
                </a:solidFill>
                <a:latin typeface="Arial"/>
                <a:cs typeface="Arial"/>
              </a:rPr>
              <a:t>agriculture," </a:t>
            </a:r>
            <a:r>
              <a:rPr sz="1300" i="1" spc="11" dirty="0">
                <a:solidFill>
                  <a:srgbClr val="52555A"/>
                </a:solidFill>
                <a:latin typeface="Arial"/>
                <a:cs typeface="Arial"/>
              </a:rPr>
              <a:t>stated </a:t>
            </a:r>
            <a:r>
              <a:rPr sz="1300" i="1" dirty="0">
                <a:solidFill>
                  <a:srgbClr val="52555A"/>
                </a:solidFill>
                <a:latin typeface="Arial"/>
                <a:cs typeface="Arial"/>
              </a:rPr>
              <a:t>Daniel  </a:t>
            </a:r>
            <a:r>
              <a:rPr sz="1300" i="1" spc="22" dirty="0">
                <a:solidFill>
                  <a:srgbClr val="52555A"/>
                </a:solidFill>
                <a:latin typeface="Arial"/>
                <a:cs typeface="Arial"/>
              </a:rPr>
              <a:t>Goss, </a:t>
            </a:r>
            <a:r>
              <a:rPr sz="1300" i="1" spc="6" dirty="0">
                <a:solidFill>
                  <a:srgbClr val="52555A"/>
                </a:solidFill>
                <a:latin typeface="Arial"/>
                <a:cs typeface="Arial"/>
              </a:rPr>
              <a:t>President of </a:t>
            </a:r>
            <a:r>
              <a:rPr sz="1300" i="1" dirty="0">
                <a:solidFill>
                  <a:srgbClr val="52555A"/>
                </a:solidFill>
                <a:latin typeface="Arial"/>
                <a:cs typeface="Arial"/>
              </a:rPr>
              <a:t>Dirt </a:t>
            </a:r>
            <a:r>
              <a:rPr sz="1300" i="1" spc="17" dirty="0">
                <a:solidFill>
                  <a:srgbClr val="52555A"/>
                </a:solidFill>
                <a:latin typeface="Arial"/>
                <a:cs typeface="Arial"/>
              </a:rPr>
              <a:t>Road </a:t>
            </a:r>
            <a:r>
              <a:rPr sz="1300" i="1" spc="11" dirty="0">
                <a:solidFill>
                  <a:srgbClr val="52555A"/>
                </a:solidFill>
                <a:latin typeface="Arial"/>
                <a:cs typeface="Arial"/>
              </a:rPr>
              <a:t>Data. </a:t>
            </a:r>
            <a:r>
              <a:rPr sz="1300" i="1" spc="6" dirty="0">
                <a:solidFill>
                  <a:srgbClr val="52555A"/>
                </a:solidFill>
                <a:latin typeface="Arial"/>
                <a:cs typeface="Arial"/>
              </a:rPr>
              <a:t>"Poultry </a:t>
            </a:r>
            <a:r>
              <a:rPr sz="1300" i="1" spc="11" dirty="0">
                <a:solidFill>
                  <a:srgbClr val="52555A"/>
                </a:solidFill>
                <a:latin typeface="Arial"/>
                <a:cs typeface="Arial"/>
              </a:rPr>
              <a:t>farmers are concerned </a:t>
            </a:r>
            <a:r>
              <a:rPr sz="1300" i="1" spc="6" dirty="0">
                <a:solidFill>
                  <a:srgbClr val="52555A"/>
                </a:solidFill>
                <a:latin typeface="Arial"/>
                <a:cs typeface="Arial"/>
              </a:rPr>
              <a:t>about protecting </a:t>
            </a:r>
            <a:r>
              <a:rPr sz="1300" i="1" spc="-6" dirty="0">
                <a:solidFill>
                  <a:srgbClr val="52555A"/>
                </a:solidFill>
                <a:latin typeface="Arial"/>
                <a:cs typeface="Arial"/>
              </a:rPr>
              <a:t>their </a:t>
            </a:r>
            <a:r>
              <a:rPr sz="1300" i="1" dirty="0">
                <a:solidFill>
                  <a:srgbClr val="52555A"/>
                </a:solidFill>
                <a:latin typeface="Arial"/>
                <a:cs typeface="Arial"/>
              </a:rPr>
              <a:t>flock </a:t>
            </a:r>
            <a:r>
              <a:rPr sz="1300" i="1" spc="11" dirty="0">
                <a:solidFill>
                  <a:srgbClr val="52555A"/>
                </a:solidFill>
                <a:latin typeface="Arial"/>
                <a:cs typeface="Arial"/>
              </a:rPr>
              <a:t>and </a:t>
            </a:r>
            <a:r>
              <a:rPr sz="1300" i="1" dirty="0">
                <a:solidFill>
                  <a:srgbClr val="52555A"/>
                </a:solidFill>
                <a:latin typeface="Arial"/>
                <a:cs typeface="Arial"/>
              </a:rPr>
              <a:t>managing </a:t>
            </a:r>
            <a:r>
              <a:rPr sz="1300" i="1" spc="-6" dirty="0">
                <a:solidFill>
                  <a:srgbClr val="52555A"/>
                </a:solidFill>
                <a:latin typeface="Arial"/>
                <a:cs typeface="Arial"/>
              </a:rPr>
              <a:t>their  </a:t>
            </a:r>
            <a:r>
              <a:rPr sz="1300" i="1" spc="11" dirty="0">
                <a:solidFill>
                  <a:srgbClr val="52555A"/>
                </a:solidFill>
                <a:latin typeface="Arial"/>
                <a:cs typeface="Arial"/>
              </a:rPr>
              <a:t>performance. </a:t>
            </a:r>
            <a:r>
              <a:rPr sz="1300" i="1" spc="17" dirty="0">
                <a:solidFill>
                  <a:srgbClr val="52555A"/>
                </a:solidFill>
                <a:latin typeface="Arial"/>
                <a:cs typeface="Arial"/>
              </a:rPr>
              <a:t>Our </a:t>
            </a:r>
            <a:r>
              <a:rPr sz="1300" i="1" spc="-6" dirty="0">
                <a:solidFill>
                  <a:srgbClr val="52555A"/>
                </a:solidFill>
                <a:latin typeface="Arial"/>
                <a:cs typeface="Arial"/>
              </a:rPr>
              <a:t>solution, </a:t>
            </a:r>
            <a:r>
              <a:rPr sz="1300" i="1" spc="11" dirty="0">
                <a:solidFill>
                  <a:srgbClr val="52555A"/>
                </a:solidFill>
                <a:latin typeface="Arial"/>
                <a:cs typeface="Arial"/>
              </a:rPr>
              <a:t>powered by ThingWorx, </a:t>
            </a:r>
            <a:r>
              <a:rPr sz="1300" i="1" spc="6" dirty="0">
                <a:solidFill>
                  <a:srgbClr val="52555A"/>
                </a:solidFill>
                <a:latin typeface="Arial"/>
                <a:cs typeface="Arial"/>
              </a:rPr>
              <a:t>provides </a:t>
            </a:r>
            <a:r>
              <a:rPr sz="1300" i="1" spc="11" dirty="0">
                <a:solidFill>
                  <a:srgbClr val="52555A"/>
                </a:solidFill>
                <a:latin typeface="Arial"/>
                <a:cs typeface="Arial"/>
              </a:rPr>
              <a:t>these farmers </a:t>
            </a:r>
            <a:r>
              <a:rPr sz="1300" i="1" dirty="0">
                <a:solidFill>
                  <a:srgbClr val="52555A"/>
                </a:solidFill>
                <a:latin typeface="Arial"/>
                <a:cs typeface="Arial"/>
              </a:rPr>
              <a:t>with </a:t>
            </a:r>
            <a:r>
              <a:rPr sz="1300" i="1" spc="22" dirty="0">
                <a:solidFill>
                  <a:srgbClr val="52555A"/>
                </a:solidFill>
                <a:latin typeface="Arial"/>
                <a:cs typeface="Arial"/>
              </a:rPr>
              <a:t>a </a:t>
            </a:r>
            <a:r>
              <a:rPr sz="1300" i="1" spc="11" dirty="0">
                <a:solidFill>
                  <a:srgbClr val="52555A"/>
                </a:solidFill>
                <a:latin typeface="Arial"/>
                <a:cs typeface="Arial"/>
              </a:rPr>
              <a:t>comprehensive </a:t>
            </a:r>
            <a:r>
              <a:rPr sz="1300" i="1" spc="-11" dirty="0">
                <a:solidFill>
                  <a:srgbClr val="52555A"/>
                </a:solidFill>
                <a:latin typeface="Arial"/>
                <a:cs typeface="Arial"/>
              </a:rPr>
              <a:t>online </a:t>
            </a:r>
            <a:r>
              <a:rPr sz="1300" i="1" spc="11" dirty="0">
                <a:solidFill>
                  <a:srgbClr val="52555A"/>
                </a:solidFill>
                <a:latin typeface="Arial"/>
                <a:cs typeface="Arial"/>
              </a:rPr>
              <a:t>dashboard </a:t>
            </a:r>
            <a:r>
              <a:rPr sz="1300" i="1" spc="6" dirty="0">
                <a:solidFill>
                  <a:srgbClr val="52555A"/>
                </a:solidFill>
                <a:latin typeface="Arial"/>
                <a:cs typeface="Arial"/>
              </a:rPr>
              <a:t>of </a:t>
            </a:r>
            <a:r>
              <a:rPr sz="1300" i="1" spc="-6" dirty="0">
                <a:solidFill>
                  <a:srgbClr val="52555A"/>
                </a:solidFill>
                <a:latin typeface="Arial"/>
                <a:cs typeface="Arial"/>
              </a:rPr>
              <a:t>their  </a:t>
            </a:r>
            <a:r>
              <a:rPr sz="1300" i="1" spc="11" dirty="0">
                <a:solidFill>
                  <a:srgbClr val="52555A"/>
                </a:solidFill>
                <a:latin typeface="Arial"/>
                <a:cs typeface="Arial"/>
              </a:rPr>
              <a:t>farms, </a:t>
            </a:r>
            <a:r>
              <a:rPr sz="1300" i="1" spc="-6" dirty="0">
                <a:solidFill>
                  <a:srgbClr val="52555A"/>
                </a:solidFill>
                <a:latin typeface="Arial"/>
                <a:cs typeface="Arial"/>
              </a:rPr>
              <a:t>giving </a:t>
            </a:r>
            <a:r>
              <a:rPr sz="1300" i="1" spc="11" dirty="0">
                <a:solidFill>
                  <a:srgbClr val="52555A"/>
                </a:solidFill>
                <a:latin typeface="Arial"/>
                <a:cs typeface="Arial"/>
              </a:rPr>
              <a:t>them the </a:t>
            </a:r>
            <a:r>
              <a:rPr sz="1300" i="1" spc="-17" dirty="0">
                <a:solidFill>
                  <a:srgbClr val="52555A"/>
                </a:solidFill>
                <a:latin typeface="Arial"/>
                <a:cs typeface="Arial"/>
              </a:rPr>
              <a:t>ability </a:t>
            </a:r>
            <a:r>
              <a:rPr sz="1300" i="1" spc="11" dirty="0">
                <a:solidFill>
                  <a:srgbClr val="52555A"/>
                </a:solidFill>
                <a:latin typeface="Arial"/>
                <a:cs typeface="Arial"/>
              </a:rPr>
              <a:t>to </a:t>
            </a:r>
            <a:r>
              <a:rPr sz="1300" i="1" spc="6" dirty="0">
                <a:solidFill>
                  <a:srgbClr val="52555A"/>
                </a:solidFill>
                <a:latin typeface="Arial"/>
                <a:cs typeface="Arial"/>
              </a:rPr>
              <a:t>analyze data </a:t>
            </a:r>
            <a:r>
              <a:rPr sz="1300" i="1" spc="11" dirty="0">
                <a:solidFill>
                  <a:srgbClr val="52555A"/>
                </a:solidFill>
                <a:latin typeface="Arial"/>
                <a:cs typeface="Arial"/>
              </a:rPr>
              <a:t>and </a:t>
            </a:r>
            <a:r>
              <a:rPr sz="1300" i="1" spc="17" dirty="0">
                <a:solidFill>
                  <a:srgbClr val="52555A"/>
                </a:solidFill>
                <a:latin typeface="Arial"/>
                <a:cs typeface="Arial"/>
              </a:rPr>
              <a:t>key </a:t>
            </a:r>
            <a:r>
              <a:rPr sz="1300" i="1" spc="11" dirty="0">
                <a:solidFill>
                  <a:srgbClr val="52555A"/>
                </a:solidFill>
                <a:latin typeface="Arial"/>
                <a:cs typeface="Arial"/>
              </a:rPr>
              <a:t>performance </a:t>
            </a:r>
            <a:r>
              <a:rPr sz="1300" i="1" dirty="0">
                <a:solidFill>
                  <a:srgbClr val="52555A"/>
                </a:solidFill>
                <a:latin typeface="Arial"/>
                <a:cs typeface="Arial"/>
              </a:rPr>
              <a:t>indicators </a:t>
            </a:r>
            <a:r>
              <a:rPr sz="1300" i="1" spc="17" dirty="0">
                <a:solidFill>
                  <a:srgbClr val="52555A"/>
                </a:solidFill>
                <a:latin typeface="Arial"/>
                <a:cs typeface="Arial"/>
              </a:rPr>
              <a:t>from </a:t>
            </a:r>
            <a:r>
              <a:rPr sz="1300" i="1" dirty="0">
                <a:solidFill>
                  <a:srgbClr val="52555A"/>
                </a:solidFill>
                <a:latin typeface="Arial"/>
                <a:cs typeface="Arial"/>
              </a:rPr>
              <a:t>flock </a:t>
            </a:r>
            <a:r>
              <a:rPr sz="1300" i="1" spc="11" dirty="0">
                <a:solidFill>
                  <a:srgbClr val="52555A"/>
                </a:solidFill>
                <a:latin typeface="Arial"/>
                <a:cs typeface="Arial"/>
              </a:rPr>
              <a:t>to </a:t>
            </a:r>
            <a:r>
              <a:rPr sz="1300" i="1" spc="6" dirty="0">
                <a:solidFill>
                  <a:srgbClr val="52555A"/>
                </a:solidFill>
                <a:latin typeface="Arial"/>
                <a:cs typeface="Arial"/>
              </a:rPr>
              <a:t>flock, </a:t>
            </a:r>
            <a:r>
              <a:rPr sz="1300" i="1" spc="11" dirty="0">
                <a:solidFill>
                  <a:srgbClr val="52555A"/>
                </a:solidFill>
                <a:latin typeface="Arial"/>
                <a:cs typeface="Arial"/>
              </a:rPr>
              <a:t>and </a:t>
            </a:r>
            <a:r>
              <a:rPr sz="1300" i="1" spc="-6" dirty="0">
                <a:solidFill>
                  <a:srgbClr val="52555A"/>
                </a:solidFill>
                <a:latin typeface="Arial"/>
                <a:cs typeface="Arial"/>
              </a:rPr>
              <a:t>allowing </a:t>
            </a:r>
            <a:r>
              <a:rPr sz="1300" i="1" spc="11" dirty="0">
                <a:solidFill>
                  <a:srgbClr val="52555A"/>
                </a:solidFill>
                <a:latin typeface="Arial"/>
                <a:cs typeface="Arial"/>
              </a:rPr>
              <a:t>them to </a:t>
            </a:r>
            <a:r>
              <a:rPr sz="1300" i="1" spc="-33" dirty="0">
                <a:solidFill>
                  <a:srgbClr val="52555A"/>
                </a:solidFill>
                <a:latin typeface="Arial"/>
                <a:cs typeface="Arial"/>
              </a:rPr>
              <a:t>readily  </a:t>
            </a:r>
            <a:r>
              <a:rPr sz="1300" i="1" spc="11" dirty="0">
                <a:solidFill>
                  <a:srgbClr val="52555A"/>
                </a:solidFill>
                <a:latin typeface="Arial"/>
                <a:cs typeface="Arial"/>
              </a:rPr>
              <a:t>spot trends and </a:t>
            </a:r>
            <a:r>
              <a:rPr sz="1300" i="1" spc="17" dirty="0">
                <a:solidFill>
                  <a:srgbClr val="52555A"/>
                </a:solidFill>
                <a:latin typeface="Arial"/>
                <a:cs typeface="Arial"/>
              </a:rPr>
              <a:t>act </a:t>
            </a:r>
            <a:r>
              <a:rPr sz="1300" i="1" spc="11" dirty="0">
                <a:solidFill>
                  <a:srgbClr val="52555A"/>
                </a:solidFill>
                <a:latin typeface="Arial"/>
                <a:cs typeface="Arial"/>
              </a:rPr>
              <a:t>on the </a:t>
            </a:r>
            <a:r>
              <a:rPr sz="1300" i="1" dirty="0">
                <a:solidFill>
                  <a:srgbClr val="52555A"/>
                </a:solidFill>
                <a:latin typeface="Arial"/>
                <a:cs typeface="Arial"/>
              </a:rPr>
              <a:t>information  </a:t>
            </a:r>
            <a:r>
              <a:rPr sz="1300" i="1" spc="11" dirty="0">
                <a:solidFill>
                  <a:srgbClr val="52555A"/>
                </a:solidFill>
                <a:latin typeface="Arial"/>
                <a:cs typeface="Arial"/>
              </a:rPr>
              <a:t>to </a:t>
            </a:r>
            <a:r>
              <a:rPr sz="1300" i="1" spc="6" dirty="0">
                <a:solidFill>
                  <a:srgbClr val="52555A"/>
                </a:solidFill>
                <a:latin typeface="Arial"/>
                <a:cs typeface="Arial"/>
              </a:rPr>
              <a:t>increase </a:t>
            </a:r>
            <a:r>
              <a:rPr sz="1300" i="1" spc="-6" dirty="0">
                <a:solidFill>
                  <a:srgbClr val="52555A"/>
                </a:solidFill>
                <a:latin typeface="Arial"/>
                <a:cs typeface="Arial"/>
              </a:rPr>
              <a:t>their </a:t>
            </a:r>
            <a:r>
              <a:rPr sz="1300" i="1" spc="6" dirty="0">
                <a:solidFill>
                  <a:srgbClr val="52555A"/>
                </a:solidFill>
                <a:latin typeface="Arial"/>
                <a:cs typeface="Arial"/>
              </a:rPr>
              <a:t>feed </a:t>
            </a:r>
            <a:r>
              <a:rPr sz="1300" i="1" spc="11" dirty="0">
                <a:solidFill>
                  <a:srgbClr val="52555A"/>
                </a:solidFill>
                <a:latin typeface="Arial"/>
                <a:cs typeface="Arial"/>
              </a:rPr>
              <a:t>conversion rates, and  </a:t>
            </a:r>
            <a:r>
              <a:rPr sz="1300" i="1" spc="50" dirty="0">
                <a:solidFill>
                  <a:srgbClr val="52555A"/>
                </a:solidFill>
                <a:latin typeface="Arial"/>
                <a:cs typeface="Arial"/>
              </a:rPr>
              <a:t> </a:t>
            </a:r>
            <a:r>
              <a:rPr sz="1300" i="1" dirty="0">
                <a:solidFill>
                  <a:srgbClr val="52555A"/>
                </a:solidFill>
                <a:latin typeface="Arial"/>
                <a:cs typeface="Arial"/>
              </a:rPr>
              <a:t>productivity."</a:t>
            </a:r>
            <a:endParaRPr sz="1300">
              <a:latin typeface="Arial"/>
              <a:cs typeface="Arial"/>
            </a:endParaRPr>
          </a:p>
        </p:txBody>
      </p:sp>
      <p:sp>
        <p:nvSpPr>
          <p:cNvPr id="18" name="object 18"/>
          <p:cNvSpPr/>
          <p:nvPr/>
        </p:nvSpPr>
        <p:spPr>
          <a:xfrm>
            <a:off x="290980" y="1305990"/>
            <a:ext cx="3101472" cy="715662"/>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112</a:t>
            </a:fld>
            <a:endParaRPr lang="en-GB" dirty="0"/>
          </a:p>
        </p:txBody>
      </p:sp>
    </p:spTree>
    <p:extLst>
      <p:ext uri="{BB962C8B-B14F-4D97-AF65-F5344CB8AC3E}">
        <p14:creationId xmlns:p14="http://schemas.microsoft.com/office/powerpoint/2010/main" val="3309117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Water</a:t>
            </a:r>
            <a:r>
              <a:rPr spc="-215" dirty="0"/>
              <a:t> </a:t>
            </a:r>
            <a:r>
              <a:rPr dirty="0"/>
              <a:t>Monitoring</a:t>
            </a:r>
          </a:p>
        </p:txBody>
      </p:sp>
      <p:sp>
        <p:nvSpPr>
          <p:cNvPr id="4" name="object 4"/>
          <p:cNvSpPr txBox="1"/>
          <p:nvPr/>
        </p:nvSpPr>
        <p:spPr>
          <a:xfrm>
            <a:off x="3448694" y="2641547"/>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86217"/>
            <a:ext cx="3433713" cy="1506335"/>
          </a:xfrm>
          <a:prstGeom prst="rect">
            <a:avLst/>
          </a:prstGeom>
        </p:spPr>
        <p:txBody>
          <a:bodyPr vert="horz" wrap="square" lIns="0" tIns="0" rIns="0" bIns="0" rtlCol="0">
            <a:spAutoFit/>
          </a:bodyPr>
          <a:lstStyle/>
          <a:p>
            <a:pPr marL="265985" marR="8400" indent="-251986" algn="just">
              <a:lnSpc>
                <a:spcPct val="99700"/>
              </a:lnSpc>
              <a:buFont typeface="Arial"/>
              <a:buChar char="•"/>
              <a:tabLst>
                <a:tab pos="265985" algn="l"/>
              </a:tabLst>
            </a:pPr>
            <a:r>
              <a:rPr sz="1500" dirty="0">
                <a:solidFill>
                  <a:srgbClr val="52555A"/>
                </a:solidFill>
                <a:latin typeface="Arial Narrow"/>
                <a:cs typeface="Arial Narrow"/>
              </a:rPr>
              <a:t>Cloud-based </a:t>
            </a:r>
            <a:r>
              <a:rPr sz="1500" spc="-6" dirty="0">
                <a:solidFill>
                  <a:srgbClr val="52555A"/>
                </a:solidFill>
                <a:latin typeface="Arial Narrow"/>
                <a:cs typeface="Arial Narrow"/>
              </a:rPr>
              <a:t>WaterWorX™ </a:t>
            </a:r>
            <a:r>
              <a:rPr sz="1500" dirty="0">
                <a:solidFill>
                  <a:srgbClr val="52555A"/>
                </a:solidFill>
                <a:latin typeface="Arial Narrow"/>
                <a:cs typeface="Arial Narrow"/>
              </a:rPr>
              <a:t>software, a</a:t>
            </a:r>
            <a:r>
              <a:rPr sz="1500" spc="-99" dirty="0">
                <a:solidFill>
                  <a:srgbClr val="52555A"/>
                </a:solidFill>
                <a:latin typeface="Arial Narrow"/>
                <a:cs typeface="Arial Narrow"/>
              </a:rPr>
              <a:t> </a:t>
            </a:r>
            <a:r>
              <a:rPr sz="1500" spc="6" dirty="0">
                <a:solidFill>
                  <a:srgbClr val="52555A"/>
                </a:solidFill>
                <a:latin typeface="Arial Narrow"/>
                <a:cs typeface="Arial Narrow"/>
              </a:rPr>
              <a:t>real-  </a:t>
            </a:r>
            <a:r>
              <a:rPr sz="1500" dirty="0">
                <a:solidFill>
                  <a:srgbClr val="52555A"/>
                </a:solidFill>
                <a:latin typeface="Arial Narrow"/>
                <a:cs typeface="Arial Narrow"/>
              </a:rPr>
              <a:t>time solution that integrates </a:t>
            </a:r>
            <a:r>
              <a:rPr sz="1500" spc="6" dirty="0">
                <a:solidFill>
                  <a:srgbClr val="52555A"/>
                </a:solidFill>
                <a:latin typeface="Arial Narrow"/>
                <a:cs typeface="Arial Narrow"/>
              </a:rPr>
              <a:t>operational and  </a:t>
            </a:r>
            <a:r>
              <a:rPr sz="1500" dirty="0">
                <a:solidFill>
                  <a:srgbClr val="52555A"/>
                </a:solidFill>
                <a:latin typeface="Arial Narrow"/>
                <a:cs typeface="Arial Narrow"/>
              </a:rPr>
              <a:t>fixed asset</a:t>
            </a:r>
            <a:r>
              <a:rPr sz="1500" spc="-116"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265985" marR="5600" indent="-251986">
              <a:lnSpc>
                <a:spcPct val="99700"/>
              </a:lnSpc>
              <a:spcBef>
                <a:spcPts val="694"/>
              </a:spcBef>
              <a:buFont typeface="Arial"/>
              <a:buChar char="•"/>
              <a:tabLst>
                <a:tab pos="265985" algn="l"/>
              </a:tabLst>
            </a:pPr>
            <a:r>
              <a:rPr sz="1500" spc="-6" dirty="0">
                <a:solidFill>
                  <a:srgbClr val="52555A"/>
                </a:solidFill>
                <a:latin typeface="Arial Narrow"/>
                <a:cs typeface="Arial Narrow"/>
              </a:rPr>
              <a:t>WaterWorx </a:t>
            </a:r>
            <a:r>
              <a:rPr sz="1500" dirty="0">
                <a:solidFill>
                  <a:srgbClr val="52555A"/>
                </a:solidFill>
                <a:latin typeface="Arial Narrow"/>
                <a:cs typeface="Arial Narrow"/>
              </a:rPr>
              <a:t>includes an SMS </a:t>
            </a:r>
            <a:r>
              <a:rPr sz="1500" spc="6" dirty="0">
                <a:solidFill>
                  <a:srgbClr val="52555A"/>
                </a:solidFill>
                <a:latin typeface="Arial Narrow"/>
                <a:cs typeface="Arial Narrow"/>
              </a:rPr>
              <a:t>and </a:t>
            </a:r>
            <a:r>
              <a:rPr sz="1500" spc="-6" dirty="0">
                <a:solidFill>
                  <a:srgbClr val="52555A"/>
                </a:solidFill>
                <a:latin typeface="Arial Narrow"/>
                <a:cs typeface="Arial Narrow"/>
              </a:rPr>
              <a:t>voice  </a:t>
            </a:r>
            <a:r>
              <a:rPr sz="1500" dirty="0">
                <a:solidFill>
                  <a:srgbClr val="52555A"/>
                </a:solidFill>
                <a:latin typeface="Arial Narrow"/>
                <a:cs typeface="Arial Narrow"/>
              </a:rPr>
              <a:t>alarm </a:t>
            </a:r>
            <a:r>
              <a:rPr sz="1500" spc="-6" dirty="0">
                <a:solidFill>
                  <a:srgbClr val="52555A"/>
                </a:solidFill>
                <a:latin typeface="Arial Narrow"/>
                <a:cs typeface="Arial Narrow"/>
              </a:rPr>
              <a:t>facility </a:t>
            </a:r>
            <a:r>
              <a:rPr sz="1500" dirty="0">
                <a:solidFill>
                  <a:srgbClr val="52555A"/>
                </a:solidFill>
                <a:latin typeface="Arial Narrow"/>
                <a:cs typeface="Arial Narrow"/>
              </a:rPr>
              <a:t>for </a:t>
            </a:r>
            <a:r>
              <a:rPr sz="1500" spc="6" dirty="0">
                <a:solidFill>
                  <a:srgbClr val="52555A"/>
                </a:solidFill>
                <a:latin typeface="Arial Narrow"/>
                <a:cs typeface="Arial Narrow"/>
              </a:rPr>
              <a:t>out-of-hours </a:t>
            </a:r>
            <a:r>
              <a:rPr sz="1500" dirty="0">
                <a:solidFill>
                  <a:srgbClr val="52555A"/>
                </a:solidFill>
                <a:latin typeface="Arial Narrow"/>
                <a:cs typeface="Arial Narrow"/>
              </a:rPr>
              <a:t>alerts, creating  a virtual control</a:t>
            </a:r>
            <a:r>
              <a:rPr sz="1500" spc="-88" dirty="0">
                <a:solidFill>
                  <a:srgbClr val="52555A"/>
                </a:solidFill>
                <a:latin typeface="Arial Narrow"/>
                <a:cs typeface="Arial Narrow"/>
              </a:rPr>
              <a:t> </a:t>
            </a:r>
            <a:r>
              <a:rPr sz="1500" spc="-11" dirty="0">
                <a:solidFill>
                  <a:srgbClr val="52555A"/>
                </a:solidFill>
                <a:latin typeface="Arial Narrow"/>
                <a:cs typeface="Arial Narrow"/>
              </a:rPr>
              <a:t>center.</a:t>
            </a:r>
            <a:endParaRPr sz="1500">
              <a:latin typeface="Arial Narrow"/>
              <a:cs typeface="Arial Narrow"/>
            </a:endParaRPr>
          </a:p>
        </p:txBody>
      </p:sp>
      <p:sp>
        <p:nvSpPr>
          <p:cNvPr id="6" name="object 6"/>
          <p:cNvSpPr txBox="1"/>
          <p:nvPr/>
        </p:nvSpPr>
        <p:spPr>
          <a:xfrm>
            <a:off x="7230889" y="2647287"/>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96150"/>
            <a:ext cx="2543958" cy="2147508"/>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Faster time to</a:t>
            </a:r>
            <a:r>
              <a:rPr sz="1500" spc="-105" dirty="0">
                <a:solidFill>
                  <a:srgbClr val="4B4D4F"/>
                </a:solidFill>
                <a:latin typeface="Arial Narrow"/>
                <a:cs typeface="Arial Narrow"/>
              </a:rPr>
              <a:t> </a:t>
            </a:r>
            <a:r>
              <a:rPr sz="1500" spc="6" dirty="0">
                <a:solidFill>
                  <a:srgbClr val="4B4D4F"/>
                </a:solidFill>
                <a:latin typeface="Arial Narrow"/>
                <a:cs typeface="Arial Narrow"/>
              </a:rPr>
              <a:t>market</a:t>
            </a:r>
            <a:endParaRPr sz="1500">
              <a:latin typeface="Arial Narrow"/>
              <a:cs typeface="Arial Narrow"/>
            </a:endParaRPr>
          </a:p>
          <a:p>
            <a:pPr marL="265985" indent="-251986">
              <a:lnSpc>
                <a:spcPct val="100000"/>
              </a:lnSpc>
              <a:spcBef>
                <a:spcPts val="645"/>
              </a:spcBef>
              <a:buFont typeface="Arial"/>
              <a:buChar char="•"/>
              <a:tabLst>
                <a:tab pos="265985" algn="l"/>
              </a:tabLst>
            </a:pPr>
            <a:r>
              <a:rPr sz="1500" dirty="0">
                <a:solidFill>
                  <a:srgbClr val="4B4D4F"/>
                </a:solidFill>
                <a:latin typeface="Arial Narrow"/>
                <a:cs typeface="Arial Narrow"/>
              </a:rPr>
              <a:t>Reduced development costs</a:t>
            </a:r>
            <a:r>
              <a:rPr sz="1500" spc="-165" dirty="0">
                <a:solidFill>
                  <a:srgbClr val="4B4D4F"/>
                </a:solidFill>
                <a:latin typeface="Arial Narrow"/>
                <a:cs typeface="Arial Narrow"/>
              </a:rPr>
              <a:t> </a:t>
            </a:r>
            <a:r>
              <a:rPr sz="1500" dirty="0">
                <a:solidFill>
                  <a:srgbClr val="4B4D4F"/>
                </a:solidFill>
                <a:latin typeface="Arial Narrow"/>
                <a:cs typeface="Arial Narrow"/>
              </a:rPr>
              <a:t>for</a:t>
            </a:r>
            <a:endParaRPr sz="1500">
              <a:latin typeface="Arial Narrow"/>
              <a:cs typeface="Arial Narrow"/>
            </a:endParaRPr>
          </a:p>
          <a:p>
            <a:pPr marL="100094" algn="ctr">
              <a:lnSpc>
                <a:spcPct val="100000"/>
              </a:lnSpc>
              <a:spcBef>
                <a:spcPts val="17"/>
              </a:spcBef>
            </a:pPr>
            <a:r>
              <a:rPr sz="1500" dirty="0">
                <a:solidFill>
                  <a:srgbClr val="4B4D4F"/>
                </a:solidFill>
                <a:latin typeface="Arial Narrow"/>
                <a:cs typeface="Arial Narrow"/>
              </a:rPr>
              <a:t>software </a:t>
            </a:r>
            <a:r>
              <a:rPr sz="1500" spc="6" dirty="0">
                <a:solidFill>
                  <a:srgbClr val="4B4D4F"/>
                </a:solidFill>
                <a:latin typeface="Arial Narrow"/>
                <a:cs typeface="Arial Narrow"/>
              </a:rPr>
              <a:t>company</a:t>
            </a:r>
            <a:r>
              <a:rPr sz="1500" spc="-171" dirty="0">
                <a:solidFill>
                  <a:srgbClr val="4B4D4F"/>
                </a:solidFill>
                <a:latin typeface="Arial Narrow"/>
                <a:cs typeface="Arial Narrow"/>
              </a:rPr>
              <a:t> </a:t>
            </a:r>
            <a:r>
              <a:rPr sz="1500" dirty="0">
                <a:solidFill>
                  <a:srgbClr val="4B4D4F"/>
                </a:solidFill>
                <a:latin typeface="Arial Narrow"/>
                <a:cs typeface="Arial Narrow"/>
              </a:rPr>
              <a:t>Aquamatix</a:t>
            </a:r>
            <a:endParaRPr sz="1500">
              <a:latin typeface="Arial Narrow"/>
              <a:cs typeface="Arial Narrow"/>
            </a:endParaRPr>
          </a:p>
          <a:p>
            <a:pPr marL="265985" indent="-251986">
              <a:lnSpc>
                <a:spcPct val="100000"/>
              </a:lnSpc>
              <a:spcBef>
                <a:spcPts val="645"/>
              </a:spcBef>
              <a:buFont typeface="Arial"/>
              <a:buChar char="•"/>
              <a:tabLst>
                <a:tab pos="265985" algn="l"/>
              </a:tabLst>
            </a:pPr>
            <a:r>
              <a:rPr sz="1500" dirty="0">
                <a:solidFill>
                  <a:srgbClr val="4B4D4F"/>
                </a:solidFill>
                <a:latin typeface="Arial Narrow"/>
                <a:cs typeface="Arial Narrow"/>
              </a:rPr>
              <a:t>Lower technology</a:t>
            </a:r>
            <a:r>
              <a:rPr sz="1500" spc="-132" dirty="0">
                <a:solidFill>
                  <a:srgbClr val="4B4D4F"/>
                </a:solidFill>
                <a:latin typeface="Arial Narrow"/>
                <a:cs typeface="Arial Narrow"/>
              </a:rPr>
              <a:t> </a:t>
            </a:r>
            <a:r>
              <a:rPr sz="1500" dirty="0">
                <a:solidFill>
                  <a:srgbClr val="4B4D4F"/>
                </a:solidFill>
                <a:latin typeface="Arial Narrow"/>
                <a:cs typeface="Arial Narrow"/>
              </a:rPr>
              <a:t>investment</a:t>
            </a:r>
            <a:endParaRPr sz="1500">
              <a:latin typeface="Arial Narrow"/>
              <a:cs typeface="Arial Narrow"/>
            </a:endParaRPr>
          </a:p>
          <a:p>
            <a:pPr marL="265985" marR="104994" indent="-251986">
              <a:lnSpc>
                <a:spcPct val="100099"/>
              </a:lnSpc>
              <a:spcBef>
                <a:spcPts val="689"/>
              </a:spcBef>
              <a:buFont typeface="Arial"/>
              <a:buChar char="•"/>
              <a:tabLst>
                <a:tab pos="265985" algn="l"/>
              </a:tabLst>
            </a:pPr>
            <a:r>
              <a:rPr sz="1500" dirty="0">
                <a:solidFill>
                  <a:srgbClr val="4B4D4F"/>
                </a:solidFill>
                <a:latin typeface="Arial Narrow"/>
                <a:cs typeface="Arial Narrow"/>
              </a:rPr>
              <a:t>Continuous, incremental</a:t>
            </a:r>
            <a:r>
              <a:rPr sz="1500" spc="-176" dirty="0">
                <a:solidFill>
                  <a:srgbClr val="4B4D4F"/>
                </a:solidFill>
                <a:latin typeface="Arial Narrow"/>
                <a:cs typeface="Arial Narrow"/>
              </a:rPr>
              <a:t> </a:t>
            </a:r>
            <a:r>
              <a:rPr sz="1500" dirty="0">
                <a:solidFill>
                  <a:srgbClr val="4B4D4F"/>
                </a:solidFill>
                <a:latin typeface="Arial Narrow"/>
                <a:cs typeface="Arial Narrow"/>
              </a:rPr>
              <a:t>value  </a:t>
            </a:r>
            <a:r>
              <a:rPr sz="1500" spc="6" dirty="0">
                <a:solidFill>
                  <a:srgbClr val="4B4D4F"/>
                </a:solidFill>
                <a:latin typeface="Arial Narrow"/>
                <a:cs typeface="Arial Narrow"/>
              </a:rPr>
              <a:t>through new </a:t>
            </a:r>
            <a:r>
              <a:rPr sz="1500" dirty="0">
                <a:solidFill>
                  <a:srgbClr val="4B4D4F"/>
                </a:solidFill>
                <a:latin typeface="Arial Narrow"/>
                <a:cs typeface="Arial Narrow"/>
              </a:rPr>
              <a:t>applications for  Aquamatix customers </a:t>
            </a:r>
            <a:r>
              <a:rPr sz="1500" spc="-6" dirty="0">
                <a:solidFill>
                  <a:srgbClr val="4B4D4F"/>
                </a:solidFill>
                <a:latin typeface="Arial Narrow"/>
                <a:cs typeface="Arial Narrow"/>
              </a:rPr>
              <a:t>which  </a:t>
            </a:r>
            <a:r>
              <a:rPr sz="1500" dirty="0">
                <a:solidFill>
                  <a:srgbClr val="4B4D4F"/>
                </a:solidFill>
                <a:latin typeface="Arial Narrow"/>
                <a:cs typeface="Arial Narrow"/>
              </a:rPr>
              <a:t>include</a:t>
            </a:r>
            <a:r>
              <a:rPr sz="1500" spc="-132" dirty="0">
                <a:solidFill>
                  <a:srgbClr val="4B4D4F"/>
                </a:solidFill>
                <a:latin typeface="Arial Narrow"/>
                <a:cs typeface="Arial Narrow"/>
              </a:rPr>
              <a:t> </a:t>
            </a:r>
            <a:r>
              <a:rPr sz="1500" spc="-17" dirty="0">
                <a:solidFill>
                  <a:srgbClr val="4B4D4F"/>
                </a:solidFill>
                <a:latin typeface="Arial Narrow"/>
                <a:cs typeface="Arial Narrow"/>
              </a:rPr>
              <a:t>Veolia</a:t>
            </a:r>
            <a:endParaRPr sz="1500">
              <a:latin typeface="Arial Narrow"/>
              <a:cs typeface="Arial Narrow"/>
            </a:endParaRPr>
          </a:p>
        </p:txBody>
      </p:sp>
      <p:sp>
        <p:nvSpPr>
          <p:cNvPr id="8" name="object 8"/>
          <p:cNvSpPr/>
          <p:nvPr/>
        </p:nvSpPr>
        <p:spPr>
          <a:xfrm>
            <a:off x="7043556" y="2455215"/>
            <a:ext cx="13301" cy="3920531"/>
          </a:xfrm>
          <a:custGeom>
            <a:avLst/>
            <a:gdLst/>
            <a:ahLst/>
            <a:cxnLst/>
            <a:rect l="l" t="t" r="r" b="b"/>
            <a:pathLst>
              <a:path w="12064" h="3556635">
                <a:moveTo>
                  <a:pt x="11684" y="0"/>
                </a:moveTo>
                <a:lnTo>
                  <a:pt x="0" y="3556050"/>
                </a:lnTo>
              </a:path>
            </a:pathLst>
          </a:custGeom>
          <a:ln w="9525">
            <a:solidFill>
              <a:srgbClr val="C7C8C6"/>
            </a:solidFill>
          </a:ln>
        </p:spPr>
        <p:txBody>
          <a:bodyPr wrap="square" lIns="0" tIns="0" rIns="0" bIns="0" rtlCol="0"/>
          <a:lstStyle/>
          <a:p>
            <a:endParaRPr/>
          </a:p>
        </p:txBody>
      </p:sp>
      <p:sp>
        <p:nvSpPr>
          <p:cNvPr id="9" name="object 9"/>
          <p:cNvSpPr/>
          <p:nvPr/>
        </p:nvSpPr>
        <p:spPr>
          <a:xfrm>
            <a:off x="3263323" y="2455354"/>
            <a:ext cx="13301" cy="3919831"/>
          </a:xfrm>
          <a:custGeom>
            <a:avLst/>
            <a:gdLst/>
            <a:ahLst/>
            <a:cxnLst/>
            <a:rect l="l" t="t" r="r" b="b"/>
            <a:pathLst>
              <a:path w="12064" h="3556000">
                <a:moveTo>
                  <a:pt x="11683" y="0"/>
                </a:moveTo>
                <a:lnTo>
                  <a:pt x="0" y="3555923"/>
                </a:lnTo>
              </a:path>
            </a:pathLst>
          </a:custGeom>
          <a:ln w="9525">
            <a:solidFill>
              <a:srgbClr val="C7C8C6"/>
            </a:solidFill>
          </a:ln>
        </p:spPr>
        <p:txBody>
          <a:bodyPr wrap="square" lIns="0" tIns="0" rIns="0" bIns="0" rtlCol="0"/>
          <a:lstStyle/>
          <a:p>
            <a:endParaRPr/>
          </a:p>
        </p:txBody>
      </p:sp>
      <p:sp>
        <p:nvSpPr>
          <p:cNvPr id="10" name="object 10"/>
          <p:cNvSpPr/>
          <p:nvPr/>
        </p:nvSpPr>
        <p:spPr>
          <a:xfrm>
            <a:off x="0" y="2448774"/>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5255926"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Aquamatix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11" dirty="0">
                <a:solidFill>
                  <a:srgbClr val="52555A"/>
                </a:solidFill>
                <a:latin typeface="Arial Narrow"/>
                <a:cs typeface="Arial Narrow"/>
              </a:rPr>
              <a:t>software </a:t>
            </a:r>
            <a:r>
              <a:rPr sz="1700" spc="17" dirty="0">
                <a:solidFill>
                  <a:srgbClr val="52555A"/>
                </a:solidFill>
                <a:latin typeface="Arial Narrow"/>
                <a:cs typeface="Arial Narrow"/>
              </a:rPr>
              <a:t>and </a:t>
            </a:r>
            <a:r>
              <a:rPr sz="1700" spc="11" dirty="0">
                <a:solidFill>
                  <a:srgbClr val="52555A"/>
                </a:solidFill>
                <a:latin typeface="Arial Narrow"/>
                <a:cs typeface="Arial Narrow"/>
              </a:rPr>
              <a:t>services company </a:t>
            </a:r>
            <a:r>
              <a:rPr sz="1700" spc="6" dirty="0">
                <a:solidFill>
                  <a:srgbClr val="52555A"/>
                </a:solidFill>
                <a:latin typeface="Arial Narrow"/>
                <a:cs typeface="Arial Narrow"/>
              </a:rPr>
              <a:t>providing  specialist integration </a:t>
            </a:r>
            <a:r>
              <a:rPr sz="1700" spc="11" dirty="0">
                <a:solidFill>
                  <a:srgbClr val="52555A"/>
                </a:solidFill>
                <a:latin typeface="Arial Narrow"/>
                <a:cs typeface="Arial Narrow"/>
              </a:rPr>
              <a:t>of real-time systems and data </a:t>
            </a:r>
            <a:r>
              <a:rPr sz="1700" spc="6" dirty="0">
                <a:solidFill>
                  <a:srgbClr val="52555A"/>
                </a:solidFill>
                <a:latin typeface="Arial Narrow"/>
                <a:cs typeface="Arial Narrow"/>
              </a:rPr>
              <a:t>for </a:t>
            </a:r>
            <a:r>
              <a:rPr sz="1700" spc="11" dirty="0">
                <a:solidFill>
                  <a:srgbClr val="52555A"/>
                </a:solidFill>
                <a:latin typeface="Arial Narrow"/>
                <a:cs typeface="Arial Narrow"/>
              </a:rPr>
              <a:t>water and  </a:t>
            </a:r>
            <a:r>
              <a:rPr sz="1700" spc="6" dirty="0">
                <a:solidFill>
                  <a:srgbClr val="52555A"/>
                </a:solidFill>
                <a:latin typeface="Arial Narrow"/>
                <a:cs typeface="Arial Narrow"/>
              </a:rPr>
              <a:t>wastewater operations </a:t>
            </a:r>
            <a:r>
              <a:rPr sz="1700" spc="11" dirty="0">
                <a:solidFill>
                  <a:srgbClr val="52555A"/>
                </a:solidFill>
                <a:latin typeface="Arial Narrow"/>
                <a:cs typeface="Arial Narrow"/>
              </a:rPr>
              <a:t>and </a:t>
            </a:r>
            <a:r>
              <a:rPr sz="1700" spc="6" dirty="0">
                <a:solidFill>
                  <a:srgbClr val="52555A"/>
                </a:solidFill>
                <a:latin typeface="Arial Narrow"/>
                <a:cs typeface="Arial Narrow"/>
              </a:rPr>
              <a:t>asset</a:t>
            </a:r>
            <a:r>
              <a:rPr sz="1700" spc="204" dirty="0">
                <a:solidFill>
                  <a:srgbClr val="52555A"/>
                </a:solidFill>
                <a:latin typeface="Arial Narrow"/>
                <a:cs typeface="Arial Narrow"/>
              </a:rPr>
              <a:t> </a:t>
            </a:r>
            <a:r>
              <a:rPr sz="1700" spc="11" dirty="0">
                <a:solidFill>
                  <a:srgbClr val="52555A"/>
                </a:solidFill>
                <a:latin typeface="Arial Narrow"/>
                <a:cs typeface="Arial Narrow"/>
              </a:rPr>
              <a:t>management.</a:t>
            </a:r>
            <a:endParaRPr sz="1700">
              <a:latin typeface="Arial Narrow"/>
              <a:cs typeface="Arial Narrow"/>
            </a:endParaRPr>
          </a:p>
        </p:txBody>
      </p:sp>
      <p:sp>
        <p:nvSpPr>
          <p:cNvPr id="14" name="object 14"/>
          <p:cNvSpPr txBox="1"/>
          <p:nvPr/>
        </p:nvSpPr>
        <p:spPr>
          <a:xfrm>
            <a:off x="240367" y="2641547"/>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2986217"/>
            <a:ext cx="2737170" cy="1269745"/>
          </a:xfrm>
          <a:prstGeom prst="rect">
            <a:avLst/>
          </a:prstGeom>
        </p:spPr>
        <p:txBody>
          <a:bodyPr vert="horz" wrap="square" lIns="0" tIns="0" rIns="0" bIns="0" rtlCol="0">
            <a:spAutoFit/>
          </a:bodyPr>
          <a:lstStyle/>
          <a:p>
            <a:pPr marL="331081" marR="207888" indent="-317082" algn="just">
              <a:lnSpc>
                <a:spcPct val="99700"/>
              </a:lnSpc>
              <a:buFont typeface="Arial"/>
              <a:buChar char="•"/>
              <a:tabLst>
                <a:tab pos="331781" algn="l"/>
              </a:tabLst>
            </a:pPr>
            <a:r>
              <a:rPr sz="1500" dirty="0">
                <a:solidFill>
                  <a:srgbClr val="52555A"/>
                </a:solidFill>
                <a:latin typeface="Arial Narrow"/>
                <a:cs typeface="Arial Narrow"/>
              </a:rPr>
              <a:t>Lack of monitoring </a:t>
            </a:r>
            <a:r>
              <a:rPr sz="1500" spc="6" dirty="0">
                <a:solidFill>
                  <a:srgbClr val="52555A"/>
                </a:solidFill>
                <a:latin typeface="Arial Narrow"/>
                <a:cs typeface="Arial Narrow"/>
              </a:rPr>
              <a:t>and </a:t>
            </a:r>
            <a:r>
              <a:rPr sz="1500" dirty="0">
                <a:solidFill>
                  <a:srgbClr val="52555A"/>
                </a:solidFill>
                <a:latin typeface="Arial Narrow"/>
                <a:cs typeface="Arial Narrow"/>
              </a:rPr>
              <a:t>control  system for domestic water</a:t>
            </a:r>
            <a:r>
              <a:rPr sz="1500" spc="-138" dirty="0">
                <a:solidFill>
                  <a:srgbClr val="52555A"/>
                </a:solidFill>
                <a:latin typeface="Arial Narrow"/>
                <a:cs typeface="Arial Narrow"/>
              </a:rPr>
              <a:t> </a:t>
            </a:r>
            <a:r>
              <a:rPr sz="1500" spc="6" dirty="0">
                <a:solidFill>
                  <a:srgbClr val="52555A"/>
                </a:solidFill>
                <a:latin typeface="Arial Narrow"/>
                <a:cs typeface="Arial Narrow"/>
              </a:rPr>
              <a:t>and  </a:t>
            </a:r>
            <a:r>
              <a:rPr sz="1500" dirty="0">
                <a:solidFill>
                  <a:srgbClr val="52555A"/>
                </a:solidFill>
                <a:latin typeface="Arial Narrow"/>
                <a:cs typeface="Arial Narrow"/>
              </a:rPr>
              <a:t>sewage service</a:t>
            </a:r>
            <a:r>
              <a:rPr sz="1500" spc="-126" dirty="0">
                <a:solidFill>
                  <a:srgbClr val="52555A"/>
                </a:solidFill>
                <a:latin typeface="Arial Narrow"/>
                <a:cs typeface="Arial Narrow"/>
              </a:rPr>
              <a:t> </a:t>
            </a:r>
            <a:r>
              <a:rPr sz="1500" spc="6" dirty="0">
                <a:solidFill>
                  <a:srgbClr val="52555A"/>
                </a:solidFill>
                <a:latin typeface="Arial Narrow"/>
                <a:cs typeface="Arial Narrow"/>
              </a:rPr>
              <a:t>providers.</a:t>
            </a:r>
            <a:endParaRPr sz="1500">
              <a:latin typeface="Arial Narrow"/>
              <a:cs typeface="Arial Narrow"/>
            </a:endParaRPr>
          </a:p>
          <a:p>
            <a:pPr marL="331081" indent="-317082">
              <a:lnSpc>
                <a:spcPts val="1841"/>
              </a:lnSpc>
              <a:spcBef>
                <a:spcPts val="683"/>
              </a:spcBef>
              <a:buFont typeface="Arial"/>
              <a:buChar char="•"/>
              <a:tabLst>
                <a:tab pos="331781" algn="l"/>
              </a:tabLst>
            </a:pPr>
            <a:r>
              <a:rPr sz="1500" dirty="0">
                <a:solidFill>
                  <a:srgbClr val="52555A"/>
                </a:solidFill>
                <a:latin typeface="Arial Narrow"/>
                <a:cs typeface="Arial Narrow"/>
              </a:rPr>
              <a:t>Limited alarming </a:t>
            </a:r>
            <a:r>
              <a:rPr sz="1500" spc="6" dirty="0">
                <a:solidFill>
                  <a:srgbClr val="52555A"/>
                </a:solidFill>
                <a:latin typeface="Arial Narrow"/>
                <a:cs typeface="Arial Narrow"/>
              </a:rPr>
              <a:t>and</a:t>
            </a:r>
            <a:r>
              <a:rPr sz="1500" spc="-165" dirty="0">
                <a:solidFill>
                  <a:srgbClr val="52555A"/>
                </a:solidFill>
                <a:latin typeface="Arial Narrow"/>
                <a:cs typeface="Arial Narrow"/>
              </a:rPr>
              <a:t> </a:t>
            </a:r>
            <a:r>
              <a:rPr sz="1500" dirty="0">
                <a:solidFill>
                  <a:srgbClr val="52555A"/>
                </a:solidFill>
                <a:latin typeface="Arial Narrow"/>
                <a:cs typeface="Arial Narrow"/>
              </a:rPr>
              <a:t>notifications</a:t>
            </a:r>
            <a:endParaRPr sz="1500">
              <a:latin typeface="Arial Narrow"/>
              <a:cs typeface="Arial Narrow"/>
            </a:endParaRPr>
          </a:p>
          <a:p>
            <a:pPr marL="331081">
              <a:lnSpc>
                <a:spcPts val="1841"/>
              </a:lnSpc>
            </a:pPr>
            <a:r>
              <a:rPr sz="1500" dirty="0">
                <a:solidFill>
                  <a:srgbClr val="52555A"/>
                </a:solidFill>
                <a:latin typeface="Arial Narrow"/>
                <a:cs typeface="Arial Narrow"/>
              </a:rPr>
              <a:t>of </a:t>
            </a:r>
            <a:r>
              <a:rPr sz="1500" spc="6" dirty="0">
                <a:solidFill>
                  <a:srgbClr val="52555A"/>
                </a:solidFill>
                <a:latin typeface="Arial Narrow"/>
                <a:cs typeface="Arial Narrow"/>
              </a:rPr>
              <a:t>real-time</a:t>
            </a:r>
            <a:r>
              <a:rPr sz="1500" spc="-143" dirty="0">
                <a:solidFill>
                  <a:srgbClr val="52555A"/>
                </a:solidFill>
                <a:latin typeface="Arial Narrow"/>
                <a:cs typeface="Arial Narrow"/>
              </a:rPr>
              <a:t> </a:t>
            </a:r>
            <a:r>
              <a:rPr sz="1500" dirty="0">
                <a:solidFill>
                  <a:srgbClr val="52555A"/>
                </a:solidFill>
                <a:latin typeface="Arial Narrow"/>
                <a:cs typeface="Arial Narrow"/>
              </a:rPr>
              <a:t>conditions.</a:t>
            </a:r>
            <a:endParaRPr sz="1500">
              <a:latin typeface="Arial Narrow"/>
              <a:cs typeface="Arial Narrow"/>
            </a:endParaRPr>
          </a:p>
        </p:txBody>
      </p:sp>
      <p:sp>
        <p:nvSpPr>
          <p:cNvPr id="16" name="object 16"/>
          <p:cNvSpPr/>
          <p:nvPr/>
        </p:nvSpPr>
        <p:spPr>
          <a:xfrm>
            <a:off x="0" y="6375115"/>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689136"/>
            <a:ext cx="8203109" cy="415782"/>
          </a:xfrm>
          <a:prstGeom prst="rect">
            <a:avLst/>
          </a:prstGeom>
        </p:spPr>
        <p:txBody>
          <a:bodyPr vert="horz" wrap="square" lIns="0" tIns="0" rIns="0" bIns="0" rtlCol="0">
            <a:spAutoFit/>
          </a:bodyPr>
          <a:lstStyle/>
          <a:p>
            <a:pPr marL="13999">
              <a:lnSpc>
                <a:spcPct val="100000"/>
              </a:lnSpc>
            </a:pPr>
            <a:r>
              <a:rPr sz="1300" i="1" spc="-11" dirty="0">
                <a:solidFill>
                  <a:srgbClr val="52555A"/>
                </a:solidFill>
                <a:latin typeface="Arial"/>
                <a:cs typeface="Arial"/>
              </a:rPr>
              <a:t>"WaterWorX, </a:t>
            </a:r>
            <a:r>
              <a:rPr sz="1300" i="1" spc="-17" dirty="0">
                <a:solidFill>
                  <a:srgbClr val="52555A"/>
                </a:solidFill>
                <a:latin typeface="Arial"/>
                <a:cs typeface="Arial"/>
              </a:rPr>
              <a:t>powered by ThingWorx,  </a:t>
            </a:r>
            <a:r>
              <a:rPr sz="1300" i="1" spc="-28" dirty="0">
                <a:solidFill>
                  <a:srgbClr val="52555A"/>
                </a:solidFill>
                <a:latin typeface="Arial"/>
                <a:cs typeface="Arial"/>
              </a:rPr>
              <a:t>delivers  </a:t>
            </a:r>
            <a:r>
              <a:rPr sz="1300" i="1" spc="-33" dirty="0">
                <a:solidFill>
                  <a:srgbClr val="52555A"/>
                </a:solidFill>
                <a:latin typeface="Arial"/>
                <a:cs typeface="Arial"/>
              </a:rPr>
              <a:t>real-time  </a:t>
            </a:r>
            <a:r>
              <a:rPr sz="1300" i="1" spc="-17" dirty="0">
                <a:solidFill>
                  <a:srgbClr val="52555A"/>
                </a:solidFill>
                <a:latin typeface="Arial"/>
                <a:cs typeface="Arial"/>
              </a:rPr>
              <a:t>performance </a:t>
            </a:r>
            <a:r>
              <a:rPr sz="1300" i="1" spc="-22" dirty="0">
                <a:solidFill>
                  <a:srgbClr val="52555A"/>
                </a:solidFill>
                <a:latin typeface="Arial"/>
                <a:cs typeface="Arial"/>
              </a:rPr>
              <a:t>and improves efficiency  </a:t>
            </a:r>
            <a:r>
              <a:rPr sz="1300" i="1" spc="-17" dirty="0">
                <a:solidFill>
                  <a:srgbClr val="52555A"/>
                </a:solidFill>
                <a:latin typeface="Arial"/>
                <a:cs typeface="Arial"/>
              </a:rPr>
              <a:t>of water</a:t>
            </a:r>
            <a:r>
              <a:rPr sz="1300" i="1" spc="248" dirty="0">
                <a:solidFill>
                  <a:srgbClr val="52555A"/>
                </a:solidFill>
                <a:latin typeface="Arial"/>
                <a:cs typeface="Arial"/>
              </a:rPr>
              <a:t> </a:t>
            </a:r>
            <a:r>
              <a:rPr sz="1300" i="1" spc="-17" dirty="0">
                <a:solidFill>
                  <a:srgbClr val="52555A"/>
                </a:solidFill>
                <a:latin typeface="Arial"/>
                <a:cs typeface="Arial"/>
              </a:rPr>
              <a:t>assets.”</a:t>
            </a:r>
            <a:endParaRPr sz="1300">
              <a:latin typeface="Arial"/>
              <a:cs typeface="Arial"/>
            </a:endParaRPr>
          </a:p>
          <a:p>
            <a:pPr marL="13999">
              <a:lnSpc>
                <a:spcPct val="100000"/>
              </a:lnSpc>
              <a:spcBef>
                <a:spcPts val="55"/>
              </a:spcBef>
            </a:pPr>
            <a:r>
              <a:rPr sz="1300" b="1" i="1" spc="11" dirty="0">
                <a:solidFill>
                  <a:srgbClr val="52555A"/>
                </a:solidFill>
                <a:latin typeface="Arial"/>
                <a:cs typeface="Arial"/>
              </a:rPr>
              <a:t>- </a:t>
            </a:r>
            <a:r>
              <a:rPr sz="1300" b="1" i="1" spc="17" dirty="0">
                <a:solidFill>
                  <a:srgbClr val="52555A"/>
                </a:solidFill>
                <a:latin typeface="Arial"/>
                <a:cs typeface="Arial"/>
              </a:rPr>
              <a:t>Laurie </a:t>
            </a:r>
            <a:r>
              <a:rPr sz="1300" b="1" i="1" spc="11" dirty="0">
                <a:solidFill>
                  <a:srgbClr val="52555A"/>
                </a:solidFill>
                <a:latin typeface="Arial"/>
                <a:cs typeface="Arial"/>
              </a:rPr>
              <a:t>Reynolds, </a:t>
            </a:r>
            <a:r>
              <a:rPr sz="1300" b="1" i="1" spc="22" dirty="0">
                <a:solidFill>
                  <a:srgbClr val="52555A"/>
                </a:solidFill>
                <a:latin typeface="Arial"/>
                <a:cs typeface="Arial"/>
              </a:rPr>
              <a:t>Managing </a:t>
            </a:r>
            <a:r>
              <a:rPr sz="1300" b="1" i="1" spc="6" dirty="0">
                <a:solidFill>
                  <a:srgbClr val="52555A"/>
                </a:solidFill>
                <a:latin typeface="Arial"/>
                <a:cs typeface="Arial"/>
              </a:rPr>
              <a:t>Director,</a:t>
            </a:r>
            <a:r>
              <a:rPr sz="1300" b="1" i="1" spc="265" dirty="0">
                <a:solidFill>
                  <a:srgbClr val="52555A"/>
                </a:solidFill>
                <a:latin typeface="Arial"/>
                <a:cs typeface="Arial"/>
              </a:rPr>
              <a:t> </a:t>
            </a:r>
            <a:r>
              <a:rPr sz="1300" b="1" i="1" spc="17" dirty="0">
                <a:solidFill>
                  <a:srgbClr val="52555A"/>
                </a:solidFill>
                <a:latin typeface="Arial"/>
                <a:cs typeface="Arial"/>
              </a:rPr>
              <a:t>Aquamatix</a:t>
            </a:r>
            <a:endParaRPr sz="1300">
              <a:latin typeface="Arial"/>
              <a:cs typeface="Arial"/>
            </a:endParaRPr>
          </a:p>
        </p:txBody>
      </p:sp>
      <p:sp>
        <p:nvSpPr>
          <p:cNvPr id="18" name="object 18"/>
          <p:cNvSpPr/>
          <p:nvPr/>
        </p:nvSpPr>
        <p:spPr>
          <a:xfrm>
            <a:off x="364023" y="1240627"/>
            <a:ext cx="2954183" cy="937960"/>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113</a:t>
            </a:fld>
            <a:endParaRPr lang="en-GB" dirty="0"/>
          </a:p>
        </p:txBody>
      </p:sp>
    </p:spTree>
    <p:extLst>
      <p:ext uri="{BB962C8B-B14F-4D97-AF65-F5344CB8AC3E}">
        <p14:creationId xmlns:p14="http://schemas.microsoft.com/office/powerpoint/2010/main" val="21444835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Structural</a:t>
            </a:r>
            <a:r>
              <a:rPr spc="-138" dirty="0"/>
              <a:t> </a:t>
            </a:r>
            <a:r>
              <a:rPr dirty="0"/>
              <a:t>Monitoring</a:t>
            </a:r>
          </a:p>
        </p:txBody>
      </p:sp>
      <p:sp>
        <p:nvSpPr>
          <p:cNvPr id="4" name="object 4"/>
          <p:cNvSpPr txBox="1"/>
          <p:nvPr/>
        </p:nvSpPr>
        <p:spPr>
          <a:xfrm>
            <a:off x="3448694" y="2565950"/>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2909679"/>
            <a:ext cx="3309105" cy="3071468"/>
          </a:xfrm>
          <a:prstGeom prst="rect">
            <a:avLst/>
          </a:prstGeom>
        </p:spPr>
        <p:txBody>
          <a:bodyPr vert="horz" wrap="square" lIns="0" tIns="0" rIns="0" bIns="0" rtlCol="0">
            <a:spAutoFit/>
          </a:bodyPr>
          <a:lstStyle/>
          <a:p>
            <a:pPr marL="265985" marR="131593" indent="-251986">
              <a:lnSpc>
                <a:spcPct val="100000"/>
              </a:lnSpc>
              <a:buFont typeface="Arial"/>
              <a:buChar char="•"/>
              <a:tabLst>
                <a:tab pos="265985" algn="l"/>
              </a:tabLst>
            </a:pPr>
            <a:r>
              <a:rPr sz="1500" dirty="0">
                <a:solidFill>
                  <a:srgbClr val="52555A"/>
                </a:solidFill>
                <a:latin typeface="Arial Narrow"/>
                <a:cs typeface="Arial Narrow"/>
              </a:rPr>
              <a:t>Smart Structures SmartPile® Embedded  Data Collector (EDC) technology uses  software to process data </a:t>
            </a:r>
            <a:r>
              <a:rPr sz="1500" spc="6" dirty="0">
                <a:solidFill>
                  <a:srgbClr val="52555A"/>
                </a:solidFill>
                <a:latin typeface="Arial Narrow"/>
                <a:cs typeface="Arial Narrow"/>
              </a:rPr>
              <a:t>from </a:t>
            </a:r>
            <a:r>
              <a:rPr sz="1500" dirty="0">
                <a:solidFill>
                  <a:srgbClr val="52555A"/>
                </a:solidFill>
                <a:latin typeface="Arial Narrow"/>
                <a:cs typeface="Arial Narrow"/>
              </a:rPr>
              <a:t>wireless  </a:t>
            </a:r>
            <a:r>
              <a:rPr sz="1500" spc="6" dirty="0">
                <a:solidFill>
                  <a:srgbClr val="52555A"/>
                </a:solidFill>
                <a:latin typeface="Arial Narrow"/>
                <a:cs typeface="Arial Narrow"/>
              </a:rPr>
              <a:t>embedded </a:t>
            </a:r>
            <a:r>
              <a:rPr sz="1500" dirty="0">
                <a:solidFill>
                  <a:srgbClr val="52555A"/>
                </a:solidFill>
                <a:latin typeface="Arial Narrow"/>
                <a:cs typeface="Arial Narrow"/>
              </a:rPr>
              <a:t>sensors </a:t>
            </a:r>
            <a:r>
              <a:rPr sz="1500" spc="6" dirty="0">
                <a:solidFill>
                  <a:srgbClr val="52555A"/>
                </a:solidFill>
                <a:latin typeface="Arial Narrow"/>
                <a:cs typeface="Arial Narrow"/>
              </a:rPr>
              <a:t>embedded</a:t>
            </a:r>
            <a:r>
              <a:rPr sz="1500" spc="-248" dirty="0">
                <a:solidFill>
                  <a:srgbClr val="52555A"/>
                </a:solidFill>
                <a:latin typeface="Arial Narrow"/>
                <a:cs typeface="Arial Narrow"/>
              </a:rPr>
              <a:t> </a:t>
            </a:r>
            <a:r>
              <a:rPr sz="1500" spc="-6" dirty="0">
                <a:solidFill>
                  <a:srgbClr val="52555A"/>
                </a:solidFill>
                <a:latin typeface="Arial Narrow"/>
                <a:cs typeface="Arial Narrow"/>
              </a:rPr>
              <a:t>within</a:t>
            </a:r>
            <a:endParaRPr sz="1500">
              <a:latin typeface="Arial Narrow"/>
              <a:cs typeface="Arial Narrow"/>
            </a:endParaRPr>
          </a:p>
          <a:p>
            <a:pPr marL="265985" marR="5600">
              <a:lnSpc>
                <a:spcPct val="100000"/>
              </a:lnSpc>
              <a:spcBef>
                <a:spcPts val="17"/>
              </a:spcBef>
            </a:pPr>
            <a:r>
              <a:rPr sz="1500" dirty="0">
                <a:solidFill>
                  <a:srgbClr val="52555A"/>
                </a:solidFill>
                <a:latin typeface="Arial Narrow"/>
                <a:cs typeface="Arial Narrow"/>
              </a:rPr>
              <a:t>concrete piles used </a:t>
            </a:r>
            <a:r>
              <a:rPr sz="1500" spc="-6" dirty="0">
                <a:solidFill>
                  <a:srgbClr val="52555A"/>
                </a:solidFill>
                <a:latin typeface="Arial Narrow"/>
                <a:cs typeface="Arial Narrow"/>
              </a:rPr>
              <a:t>in </a:t>
            </a:r>
            <a:r>
              <a:rPr sz="1500" dirty="0">
                <a:solidFill>
                  <a:srgbClr val="52555A"/>
                </a:solidFill>
                <a:latin typeface="Arial Narrow"/>
                <a:cs typeface="Arial Narrow"/>
              </a:rPr>
              <a:t>foundations. </a:t>
            </a:r>
            <a:r>
              <a:rPr sz="1500" spc="6" dirty="0">
                <a:solidFill>
                  <a:srgbClr val="52555A"/>
                </a:solidFill>
                <a:latin typeface="Arial Narrow"/>
                <a:cs typeface="Arial Narrow"/>
              </a:rPr>
              <a:t>The  </a:t>
            </a:r>
            <a:r>
              <a:rPr sz="1500" dirty="0">
                <a:solidFill>
                  <a:srgbClr val="52555A"/>
                </a:solidFill>
                <a:latin typeface="Arial Narrow"/>
                <a:cs typeface="Arial Narrow"/>
              </a:rPr>
              <a:t>ThingWorx platform provides the </a:t>
            </a:r>
            <a:r>
              <a:rPr sz="1500" spc="-6" dirty="0">
                <a:solidFill>
                  <a:srgbClr val="52555A"/>
                </a:solidFill>
                <a:latin typeface="Arial Narrow"/>
                <a:cs typeface="Arial Narrow"/>
              </a:rPr>
              <a:t>critical  </a:t>
            </a:r>
            <a:r>
              <a:rPr sz="1500" dirty="0">
                <a:solidFill>
                  <a:srgbClr val="52555A"/>
                </a:solidFill>
                <a:latin typeface="Arial Narrow"/>
                <a:cs typeface="Arial Narrow"/>
              </a:rPr>
              <a:t>software </a:t>
            </a:r>
            <a:r>
              <a:rPr sz="1500" spc="6" dirty="0">
                <a:solidFill>
                  <a:srgbClr val="52555A"/>
                </a:solidFill>
                <a:latin typeface="Arial Narrow"/>
                <a:cs typeface="Arial Narrow"/>
              </a:rPr>
              <a:t>and </a:t>
            </a:r>
            <a:r>
              <a:rPr sz="1500" spc="-6" dirty="0">
                <a:solidFill>
                  <a:srgbClr val="52555A"/>
                </a:solidFill>
                <a:latin typeface="Arial Narrow"/>
                <a:cs typeface="Arial Narrow"/>
              </a:rPr>
              <a:t>AlwaysOn </a:t>
            </a:r>
            <a:r>
              <a:rPr sz="1500" dirty="0">
                <a:solidFill>
                  <a:srgbClr val="52555A"/>
                </a:solidFill>
                <a:latin typeface="Arial Narrow"/>
                <a:cs typeface="Arial Narrow"/>
              </a:rPr>
              <a:t>communications  infrastructure for the SmartPile system,  </a:t>
            </a:r>
            <a:r>
              <a:rPr sz="1500" spc="-6" dirty="0">
                <a:solidFill>
                  <a:srgbClr val="52555A"/>
                </a:solidFill>
                <a:latin typeface="Arial Narrow"/>
                <a:cs typeface="Arial Narrow"/>
              </a:rPr>
              <a:t>allowing </a:t>
            </a:r>
            <a:r>
              <a:rPr sz="1500" dirty="0">
                <a:solidFill>
                  <a:srgbClr val="52555A"/>
                </a:solidFill>
                <a:latin typeface="Arial Narrow"/>
                <a:cs typeface="Arial Narrow"/>
              </a:rPr>
              <a:t>Smart Structures to securely  connect </a:t>
            </a:r>
            <a:r>
              <a:rPr sz="1500" spc="-6" dirty="0">
                <a:solidFill>
                  <a:srgbClr val="52555A"/>
                </a:solidFill>
                <a:latin typeface="Arial Narrow"/>
                <a:cs typeface="Arial Narrow"/>
              </a:rPr>
              <a:t>its </a:t>
            </a:r>
            <a:r>
              <a:rPr sz="1500" spc="6" dirty="0">
                <a:solidFill>
                  <a:srgbClr val="52555A"/>
                </a:solidFill>
                <a:latin typeface="Arial Narrow"/>
                <a:cs typeface="Arial Narrow"/>
              </a:rPr>
              <a:t>remote </a:t>
            </a:r>
            <a:r>
              <a:rPr sz="1500" dirty="0">
                <a:solidFill>
                  <a:srgbClr val="52555A"/>
                </a:solidFill>
                <a:latin typeface="Arial Narrow"/>
                <a:cs typeface="Arial Narrow"/>
              </a:rPr>
              <a:t>workstations to a  centralized, </a:t>
            </a:r>
            <a:r>
              <a:rPr sz="1500" spc="6" dirty="0">
                <a:solidFill>
                  <a:srgbClr val="52555A"/>
                </a:solidFill>
                <a:latin typeface="Arial Narrow"/>
                <a:cs typeface="Arial Narrow"/>
              </a:rPr>
              <a:t>cloud-based </a:t>
            </a:r>
            <a:r>
              <a:rPr sz="1500" dirty="0">
                <a:solidFill>
                  <a:srgbClr val="52555A"/>
                </a:solidFill>
                <a:latin typeface="Arial Narrow"/>
                <a:cs typeface="Arial Narrow"/>
              </a:rPr>
              <a:t>information  database </a:t>
            </a:r>
            <a:r>
              <a:rPr sz="1500" spc="6" dirty="0">
                <a:solidFill>
                  <a:srgbClr val="52555A"/>
                </a:solidFill>
                <a:latin typeface="Arial Narrow"/>
                <a:cs typeface="Arial Narrow"/>
              </a:rPr>
              <a:t>and Internet portal </a:t>
            </a:r>
            <a:r>
              <a:rPr sz="1500" dirty="0">
                <a:solidFill>
                  <a:srgbClr val="52555A"/>
                </a:solidFill>
                <a:latin typeface="Arial Narrow"/>
                <a:cs typeface="Arial Narrow"/>
              </a:rPr>
              <a:t>where</a:t>
            </a:r>
            <a:r>
              <a:rPr sz="1500" spc="-243" dirty="0">
                <a:solidFill>
                  <a:srgbClr val="52555A"/>
                </a:solidFill>
                <a:latin typeface="Arial Narrow"/>
                <a:cs typeface="Arial Narrow"/>
              </a:rPr>
              <a:t> </a:t>
            </a:r>
            <a:r>
              <a:rPr sz="1500" dirty="0">
                <a:solidFill>
                  <a:srgbClr val="52555A"/>
                </a:solidFill>
                <a:latin typeface="Arial Narrow"/>
                <a:cs typeface="Arial Narrow"/>
              </a:rPr>
              <a:t>sensor  </a:t>
            </a:r>
            <a:r>
              <a:rPr sz="1500" spc="6" dirty="0">
                <a:solidFill>
                  <a:srgbClr val="52555A"/>
                </a:solidFill>
                <a:latin typeface="Arial Narrow"/>
                <a:cs typeface="Arial Narrow"/>
              </a:rPr>
              <a:t>data </a:t>
            </a:r>
            <a:r>
              <a:rPr sz="1500" spc="-6" dirty="0">
                <a:solidFill>
                  <a:srgbClr val="52555A"/>
                </a:solidFill>
                <a:latin typeface="Arial Narrow"/>
                <a:cs typeface="Arial Narrow"/>
              </a:rPr>
              <a:t>is</a:t>
            </a:r>
            <a:r>
              <a:rPr sz="1500" spc="-138" dirty="0">
                <a:solidFill>
                  <a:srgbClr val="52555A"/>
                </a:solidFill>
                <a:latin typeface="Arial Narrow"/>
                <a:cs typeface="Arial Narrow"/>
              </a:rPr>
              <a:t> </a:t>
            </a:r>
            <a:r>
              <a:rPr sz="1500" spc="6" dirty="0">
                <a:solidFill>
                  <a:srgbClr val="52555A"/>
                </a:solidFill>
                <a:latin typeface="Arial Narrow"/>
                <a:cs typeface="Arial Narrow"/>
              </a:rPr>
              <a:t>stored.</a:t>
            </a:r>
            <a:endParaRPr sz="1500">
              <a:latin typeface="Arial Narrow"/>
              <a:cs typeface="Arial Narrow"/>
            </a:endParaRPr>
          </a:p>
        </p:txBody>
      </p:sp>
      <p:sp>
        <p:nvSpPr>
          <p:cNvPr id="6" name="object 6"/>
          <p:cNvSpPr txBox="1"/>
          <p:nvPr/>
        </p:nvSpPr>
        <p:spPr>
          <a:xfrm>
            <a:off x="7230889" y="2560909"/>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8" y="2910620"/>
            <a:ext cx="2592961" cy="2298700"/>
          </a:xfrm>
          <a:prstGeom prst="rect">
            <a:avLst/>
          </a:prstGeom>
        </p:spPr>
        <p:txBody>
          <a:bodyPr vert="horz" wrap="square" lIns="0" tIns="0" rIns="0" bIns="0" rtlCol="0">
            <a:spAutoFit/>
          </a:bodyPr>
          <a:lstStyle/>
          <a:p>
            <a:pPr marL="265985" marR="5600" indent="-251986" algn="just">
              <a:lnSpc>
                <a:spcPct val="99700"/>
              </a:lnSpc>
              <a:buFont typeface="Arial"/>
              <a:buChar char="•"/>
              <a:tabLst>
                <a:tab pos="265985" algn="l"/>
              </a:tabLst>
            </a:pPr>
            <a:r>
              <a:rPr sz="1500" dirty="0">
                <a:solidFill>
                  <a:srgbClr val="4B4D4F"/>
                </a:solidFill>
                <a:latin typeface="Arial Narrow"/>
                <a:cs typeface="Arial Narrow"/>
              </a:rPr>
              <a:t>Faster Time-to-Market for</a:t>
            </a:r>
            <a:r>
              <a:rPr sz="1500" spc="-132" dirty="0">
                <a:solidFill>
                  <a:srgbClr val="4B4D4F"/>
                </a:solidFill>
                <a:latin typeface="Arial Narrow"/>
                <a:cs typeface="Arial Narrow"/>
              </a:rPr>
              <a:t> </a:t>
            </a:r>
            <a:r>
              <a:rPr sz="1500" dirty="0">
                <a:solidFill>
                  <a:srgbClr val="4B4D4F"/>
                </a:solidFill>
                <a:latin typeface="Arial Narrow"/>
                <a:cs typeface="Arial Narrow"/>
              </a:rPr>
              <a:t>cloud-  based information </a:t>
            </a:r>
            <a:r>
              <a:rPr sz="1500" spc="6" dirty="0">
                <a:solidFill>
                  <a:srgbClr val="4B4D4F"/>
                </a:solidFill>
                <a:latin typeface="Arial Narrow"/>
                <a:cs typeface="Arial Narrow"/>
              </a:rPr>
              <a:t>database</a:t>
            </a:r>
            <a:r>
              <a:rPr sz="1500" spc="-209" dirty="0">
                <a:solidFill>
                  <a:srgbClr val="4B4D4F"/>
                </a:solidFill>
                <a:latin typeface="Arial Narrow"/>
                <a:cs typeface="Arial Narrow"/>
              </a:rPr>
              <a:t> </a:t>
            </a:r>
            <a:r>
              <a:rPr sz="1500" spc="6" dirty="0">
                <a:solidFill>
                  <a:srgbClr val="4B4D4F"/>
                </a:solidFill>
                <a:latin typeface="Arial Narrow"/>
                <a:cs typeface="Arial Narrow"/>
              </a:rPr>
              <a:t>and  Internet</a:t>
            </a:r>
            <a:r>
              <a:rPr sz="1500" spc="-143" dirty="0">
                <a:solidFill>
                  <a:srgbClr val="4B4D4F"/>
                </a:solidFill>
                <a:latin typeface="Arial Narrow"/>
                <a:cs typeface="Arial Narrow"/>
              </a:rPr>
              <a:t> </a:t>
            </a:r>
            <a:r>
              <a:rPr sz="1500" spc="6" dirty="0">
                <a:solidFill>
                  <a:srgbClr val="4B4D4F"/>
                </a:solidFill>
                <a:latin typeface="Arial Narrow"/>
                <a:cs typeface="Arial Narrow"/>
              </a:rPr>
              <a:t>portal</a:t>
            </a:r>
            <a:endParaRPr sz="1500">
              <a:latin typeface="Arial Narrow"/>
              <a:cs typeface="Arial Narrow"/>
            </a:endParaRPr>
          </a:p>
          <a:p>
            <a:pPr marL="265985" indent="-251986">
              <a:lnSpc>
                <a:spcPct val="100000"/>
              </a:lnSpc>
              <a:spcBef>
                <a:spcPts val="689"/>
              </a:spcBef>
              <a:buFont typeface="Arial"/>
              <a:buChar char="•"/>
              <a:tabLst>
                <a:tab pos="265985" algn="l"/>
              </a:tabLst>
            </a:pPr>
            <a:r>
              <a:rPr sz="1500" dirty="0">
                <a:solidFill>
                  <a:srgbClr val="4B4D4F"/>
                </a:solidFill>
                <a:latin typeface="Arial Narrow"/>
                <a:cs typeface="Arial Narrow"/>
              </a:rPr>
              <a:t>Rapid</a:t>
            </a:r>
            <a:r>
              <a:rPr sz="1500" spc="-94" dirty="0">
                <a:solidFill>
                  <a:srgbClr val="4B4D4F"/>
                </a:solidFill>
                <a:latin typeface="Arial Narrow"/>
                <a:cs typeface="Arial Narrow"/>
              </a:rPr>
              <a:t> </a:t>
            </a:r>
            <a:r>
              <a:rPr sz="1500" spc="-6" dirty="0">
                <a:solidFill>
                  <a:srgbClr val="4B4D4F"/>
                </a:solidFill>
                <a:latin typeface="Arial Narrow"/>
                <a:cs typeface="Arial Narrow"/>
              </a:rPr>
              <a:t>scaling</a:t>
            </a:r>
            <a:endParaRPr sz="1500">
              <a:latin typeface="Arial Narrow"/>
              <a:cs typeface="Arial Narrow"/>
            </a:endParaRPr>
          </a:p>
          <a:p>
            <a:pPr marL="265985" marR="305183" indent="-251986">
              <a:lnSpc>
                <a:spcPct val="100299"/>
              </a:lnSpc>
              <a:spcBef>
                <a:spcPts val="639"/>
              </a:spcBef>
              <a:buFont typeface="Arial"/>
              <a:buChar char="•"/>
              <a:tabLst>
                <a:tab pos="265985" algn="l"/>
              </a:tabLst>
            </a:pPr>
            <a:r>
              <a:rPr sz="1500" spc="-6" dirty="0">
                <a:solidFill>
                  <a:srgbClr val="4B4D4F"/>
                </a:solidFill>
                <a:latin typeface="Arial Narrow"/>
                <a:cs typeface="Arial Narrow"/>
              </a:rPr>
              <a:t>Allows </a:t>
            </a:r>
            <a:r>
              <a:rPr sz="1500" dirty="0">
                <a:solidFill>
                  <a:srgbClr val="4B4D4F"/>
                </a:solidFill>
                <a:latin typeface="Arial Narrow"/>
                <a:cs typeface="Arial Narrow"/>
              </a:rPr>
              <a:t>their customers to</a:t>
            </a:r>
            <a:r>
              <a:rPr sz="1500" spc="-116" dirty="0">
                <a:solidFill>
                  <a:srgbClr val="4B4D4F"/>
                </a:solidFill>
                <a:latin typeface="Arial Narrow"/>
                <a:cs typeface="Arial Narrow"/>
              </a:rPr>
              <a:t> </a:t>
            </a:r>
            <a:r>
              <a:rPr sz="1500" dirty="0">
                <a:solidFill>
                  <a:srgbClr val="4B4D4F"/>
                </a:solidFill>
                <a:latin typeface="Arial Narrow"/>
                <a:cs typeface="Arial Narrow"/>
              </a:rPr>
              <a:t>be  </a:t>
            </a:r>
            <a:r>
              <a:rPr sz="1500" spc="6" dirty="0">
                <a:solidFill>
                  <a:srgbClr val="4B4D4F"/>
                </a:solidFill>
                <a:latin typeface="Arial Narrow"/>
                <a:cs typeface="Arial Narrow"/>
              </a:rPr>
              <a:t>better prepared </a:t>
            </a:r>
            <a:r>
              <a:rPr sz="1500" dirty="0">
                <a:solidFill>
                  <a:srgbClr val="4B4D4F"/>
                </a:solidFill>
                <a:latin typeface="Arial Narrow"/>
                <a:cs typeface="Arial Narrow"/>
              </a:rPr>
              <a:t>to </a:t>
            </a:r>
            <a:r>
              <a:rPr sz="1500" spc="6" dirty="0">
                <a:solidFill>
                  <a:srgbClr val="4B4D4F"/>
                </a:solidFill>
                <a:latin typeface="Arial Narrow"/>
                <a:cs typeface="Arial Narrow"/>
              </a:rPr>
              <a:t>react</a:t>
            </a:r>
            <a:r>
              <a:rPr sz="1500" spc="-198" dirty="0">
                <a:solidFill>
                  <a:srgbClr val="4B4D4F"/>
                </a:solidFill>
                <a:latin typeface="Arial Narrow"/>
                <a:cs typeface="Arial Narrow"/>
              </a:rPr>
              <a:t> </a:t>
            </a:r>
            <a:r>
              <a:rPr sz="1500" spc="6" dirty="0">
                <a:solidFill>
                  <a:srgbClr val="4B4D4F"/>
                </a:solidFill>
                <a:latin typeface="Arial Narrow"/>
                <a:cs typeface="Arial Narrow"/>
              </a:rPr>
              <a:t>and  respond </a:t>
            </a:r>
            <a:r>
              <a:rPr sz="1500" dirty="0">
                <a:solidFill>
                  <a:srgbClr val="4B4D4F"/>
                </a:solidFill>
                <a:latin typeface="Arial Narrow"/>
                <a:cs typeface="Arial Narrow"/>
              </a:rPr>
              <a:t>to deficiencies </a:t>
            </a:r>
            <a:r>
              <a:rPr sz="1500" spc="-6" dirty="0">
                <a:solidFill>
                  <a:srgbClr val="4B4D4F"/>
                </a:solidFill>
                <a:latin typeface="Arial Narrow"/>
                <a:cs typeface="Arial Narrow"/>
              </a:rPr>
              <a:t>in  </a:t>
            </a:r>
            <a:r>
              <a:rPr sz="1500" dirty="0">
                <a:solidFill>
                  <a:srgbClr val="4B4D4F"/>
                </a:solidFill>
                <a:latin typeface="Arial Narrow"/>
                <a:cs typeface="Arial Narrow"/>
              </a:rPr>
              <a:t>strength </a:t>
            </a:r>
            <a:r>
              <a:rPr sz="1500" spc="6" dirty="0">
                <a:solidFill>
                  <a:srgbClr val="4B4D4F"/>
                </a:solidFill>
                <a:latin typeface="Arial Narrow"/>
                <a:cs typeface="Arial Narrow"/>
              </a:rPr>
              <a:t>and </a:t>
            </a:r>
            <a:r>
              <a:rPr sz="1500" dirty="0">
                <a:solidFill>
                  <a:srgbClr val="4B4D4F"/>
                </a:solidFill>
                <a:latin typeface="Arial Narrow"/>
                <a:cs typeface="Arial Narrow"/>
              </a:rPr>
              <a:t>integrity </a:t>
            </a:r>
            <a:r>
              <a:rPr sz="1500" spc="-6" dirty="0">
                <a:solidFill>
                  <a:srgbClr val="4B4D4F"/>
                </a:solidFill>
                <a:latin typeface="Arial Narrow"/>
                <a:cs typeface="Arial Narrow"/>
              </a:rPr>
              <a:t>while  </a:t>
            </a:r>
            <a:r>
              <a:rPr sz="1500" dirty="0">
                <a:solidFill>
                  <a:srgbClr val="4B4D4F"/>
                </a:solidFill>
                <a:latin typeface="Arial Narrow"/>
                <a:cs typeface="Arial Narrow"/>
              </a:rPr>
              <a:t>minimizing costs </a:t>
            </a:r>
            <a:r>
              <a:rPr sz="1500" spc="6" dirty="0">
                <a:solidFill>
                  <a:srgbClr val="4B4D4F"/>
                </a:solidFill>
                <a:latin typeface="Arial Narrow"/>
                <a:cs typeface="Arial Narrow"/>
              </a:rPr>
              <a:t>and</a:t>
            </a:r>
            <a:r>
              <a:rPr sz="1500" spc="-182" dirty="0">
                <a:solidFill>
                  <a:srgbClr val="4B4D4F"/>
                </a:solidFill>
                <a:latin typeface="Arial Narrow"/>
                <a:cs typeface="Arial Narrow"/>
              </a:rPr>
              <a:t> </a:t>
            </a:r>
            <a:r>
              <a:rPr sz="1500" spc="-6" dirty="0">
                <a:solidFill>
                  <a:srgbClr val="4B4D4F"/>
                </a:solidFill>
                <a:latin typeface="Arial Narrow"/>
                <a:cs typeface="Arial Narrow"/>
              </a:rPr>
              <a:t>risk.</a:t>
            </a:r>
            <a:endParaRPr sz="1500">
              <a:latin typeface="Arial Narrow"/>
              <a:cs typeface="Arial Narrow"/>
            </a:endParaRPr>
          </a:p>
        </p:txBody>
      </p:sp>
      <p:sp>
        <p:nvSpPr>
          <p:cNvPr id="8" name="object 8"/>
          <p:cNvSpPr/>
          <p:nvPr/>
        </p:nvSpPr>
        <p:spPr>
          <a:xfrm>
            <a:off x="7032775" y="2455215"/>
            <a:ext cx="23801" cy="3695141"/>
          </a:xfrm>
          <a:custGeom>
            <a:avLst/>
            <a:gdLst/>
            <a:ahLst/>
            <a:cxnLst/>
            <a:rect l="l" t="t" r="r" b="b"/>
            <a:pathLst>
              <a:path w="21589" h="3352165">
                <a:moveTo>
                  <a:pt x="21462" y="0"/>
                </a:moveTo>
                <a:lnTo>
                  <a:pt x="0" y="3352038"/>
                </a:lnTo>
              </a:path>
            </a:pathLst>
          </a:custGeom>
          <a:ln w="9525">
            <a:solidFill>
              <a:srgbClr val="C7C8C6"/>
            </a:solidFill>
          </a:ln>
        </p:spPr>
        <p:txBody>
          <a:bodyPr wrap="square" lIns="0" tIns="0" rIns="0" bIns="0" rtlCol="0"/>
          <a:lstStyle/>
          <a:p>
            <a:endParaRPr/>
          </a:p>
        </p:txBody>
      </p:sp>
      <p:sp>
        <p:nvSpPr>
          <p:cNvPr id="9" name="object 9"/>
          <p:cNvSpPr/>
          <p:nvPr/>
        </p:nvSpPr>
        <p:spPr>
          <a:xfrm>
            <a:off x="3263323" y="2455353"/>
            <a:ext cx="13301" cy="3704940"/>
          </a:xfrm>
          <a:custGeom>
            <a:avLst/>
            <a:gdLst/>
            <a:ahLst/>
            <a:cxnLst/>
            <a:rect l="l" t="t" r="r" b="b"/>
            <a:pathLst>
              <a:path w="12064" h="3361054">
                <a:moveTo>
                  <a:pt x="11683" y="0"/>
                </a:moveTo>
                <a:lnTo>
                  <a:pt x="0" y="3360547"/>
                </a:lnTo>
              </a:path>
            </a:pathLst>
          </a:custGeom>
          <a:ln w="9525">
            <a:solidFill>
              <a:srgbClr val="C7C8C6"/>
            </a:solidFill>
          </a:ln>
        </p:spPr>
        <p:txBody>
          <a:bodyPr wrap="square" lIns="0" tIns="0" rIns="0" bIns="0" rtlCol="0"/>
          <a:lstStyle/>
          <a:p>
            <a:endParaRPr/>
          </a:p>
        </p:txBody>
      </p:sp>
      <p:sp>
        <p:nvSpPr>
          <p:cNvPr id="10" name="object 10"/>
          <p:cNvSpPr/>
          <p:nvPr/>
        </p:nvSpPr>
        <p:spPr>
          <a:xfrm>
            <a:off x="0" y="2459554"/>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7" y="1135157"/>
            <a:ext cx="5443538" cy="1087753"/>
          </a:xfrm>
          <a:prstGeom prst="rect">
            <a:avLst/>
          </a:prstGeom>
        </p:spPr>
        <p:txBody>
          <a:bodyPr vert="horz" wrap="square" lIns="0" tIns="8400" rIns="0" bIns="0" rtlCol="0">
            <a:spAutoFit/>
          </a:bodyPr>
          <a:lstStyle/>
          <a:p>
            <a:pPr marL="13999">
              <a:lnSpc>
                <a:spcPct val="100000"/>
              </a:lnSpc>
              <a:spcBef>
                <a:spcPts val="66"/>
              </a:spcBef>
            </a:pPr>
            <a:r>
              <a:rPr sz="1700" spc="11" dirty="0">
                <a:solidFill>
                  <a:srgbClr val="52555A"/>
                </a:solidFill>
                <a:latin typeface="Arial Narrow"/>
                <a:cs typeface="Arial Narrow"/>
              </a:rPr>
              <a:t>Smart Structures </a:t>
            </a:r>
            <a:r>
              <a:rPr sz="1700" spc="6" dirty="0">
                <a:solidFill>
                  <a:srgbClr val="52555A"/>
                </a:solidFill>
                <a:latin typeface="Arial Narrow"/>
                <a:cs typeface="Arial Narrow"/>
              </a:rPr>
              <a:t>is </a:t>
            </a:r>
            <a:r>
              <a:rPr sz="1700" spc="17" dirty="0">
                <a:solidFill>
                  <a:srgbClr val="52555A"/>
                </a:solidFill>
                <a:latin typeface="Arial Narrow"/>
                <a:cs typeface="Arial Narrow"/>
              </a:rPr>
              <a:t>a </a:t>
            </a:r>
            <a:r>
              <a:rPr sz="1700" spc="11" dirty="0">
                <a:solidFill>
                  <a:srgbClr val="52555A"/>
                </a:solidFill>
                <a:latin typeface="Arial Narrow"/>
                <a:cs typeface="Arial Narrow"/>
              </a:rPr>
              <a:t>global </a:t>
            </a:r>
            <a:r>
              <a:rPr sz="1700" spc="6" dirty="0">
                <a:solidFill>
                  <a:srgbClr val="52555A"/>
                </a:solidFill>
                <a:latin typeface="Arial Narrow"/>
                <a:cs typeface="Arial Narrow"/>
              </a:rPr>
              <a:t>leader in </a:t>
            </a:r>
            <a:r>
              <a:rPr sz="1700" spc="11" dirty="0">
                <a:solidFill>
                  <a:srgbClr val="52555A"/>
                </a:solidFill>
                <a:latin typeface="Arial Narrow"/>
                <a:cs typeface="Arial Narrow"/>
              </a:rPr>
              <a:t>wireless </a:t>
            </a:r>
            <a:r>
              <a:rPr sz="1700" spc="6" dirty="0">
                <a:solidFill>
                  <a:srgbClr val="52555A"/>
                </a:solidFill>
                <a:latin typeface="Arial Narrow"/>
                <a:cs typeface="Arial Narrow"/>
              </a:rPr>
              <a:t>solutions </a:t>
            </a:r>
            <a:r>
              <a:rPr sz="1700" spc="11" dirty="0">
                <a:solidFill>
                  <a:srgbClr val="52555A"/>
                </a:solidFill>
                <a:latin typeface="Arial Narrow"/>
                <a:cs typeface="Arial Narrow"/>
              </a:rPr>
              <a:t>for</a:t>
            </a:r>
            <a:r>
              <a:rPr sz="1700" spc="270" dirty="0">
                <a:solidFill>
                  <a:srgbClr val="52555A"/>
                </a:solidFill>
                <a:latin typeface="Arial Narrow"/>
                <a:cs typeface="Arial Narrow"/>
              </a:rPr>
              <a:t> </a:t>
            </a:r>
            <a:r>
              <a:rPr sz="1700" spc="11" dirty="0">
                <a:solidFill>
                  <a:srgbClr val="52555A"/>
                </a:solidFill>
                <a:latin typeface="Arial Narrow"/>
                <a:cs typeface="Arial Narrow"/>
              </a:rPr>
              <a:t>smart</a:t>
            </a:r>
            <a:endParaRPr sz="1700">
              <a:latin typeface="Arial Narrow"/>
              <a:cs typeface="Arial Narrow"/>
            </a:endParaRPr>
          </a:p>
          <a:p>
            <a:pPr marL="13999" marR="5600">
              <a:lnSpc>
                <a:spcPct val="102600"/>
              </a:lnSpc>
              <a:spcBef>
                <a:spcPts val="39"/>
              </a:spcBef>
            </a:pPr>
            <a:r>
              <a:rPr sz="1700" spc="6" dirty="0">
                <a:solidFill>
                  <a:srgbClr val="52555A"/>
                </a:solidFill>
                <a:latin typeface="Arial Narrow"/>
                <a:cs typeface="Arial Narrow"/>
              </a:rPr>
              <a:t>infrastructure monitoring, delivering solutions </a:t>
            </a:r>
            <a:r>
              <a:rPr sz="1700" spc="11" dirty="0">
                <a:solidFill>
                  <a:srgbClr val="52555A"/>
                </a:solidFill>
                <a:latin typeface="Arial Narrow"/>
                <a:cs typeface="Arial Narrow"/>
              </a:rPr>
              <a:t>to </a:t>
            </a:r>
            <a:r>
              <a:rPr sz="1700" spc="6" dirty="0">
                <a:solidFill>
                  <a:srgbClr val="52555A"/>
                </a:solidFill>
                <a:latin typeface="Arial Narrow"/>
                <a:cs typeface="Arial Narrow"/>
              </a:rPr>
              <a:t>improve </a:t>
            </a:r>
            <a:r>
              <a:rPr sz="1700" spc="11" dirty="0">
                <a:solidFill>
                  <a:srgbClr val="52555A"/>
                </a:solidFill>
                <a:latin typeface="Arial Narrow"/>
                <a:cs typeface="Arial Narrow"/>
              </a:rPr>
              <a:t>the quality  of bridge </a:t>
            </a:r>
            <a:r>
              <a:rPr sz="1700" spc="6" dirty="0">
                <a:solidFill>
                  <a:srgbClr val="52555A"/>
                </a:solidFill>
                <a:latin typeface="Arial Narrow"/>
                <a:cs typeface="Arial Narrow"/>
              </a:rPr>
              <a:t>pilings, foundations, </a:t>
            </a:r>
            <a:r>
              <a:rPr sz="1700" spc="11" dirty="0">
                <a:solidFill>
                  <a:srgbClr val="52555A"/>
                </a:solidFill>
                <a:latin typeface="Arial Narrow"/>
                <a:cs typeface="Arial Narrow"/>
              </a:rPr>
              <a:t>and other concrete </a:t>
            </a:r>
            <a:r>
              <a:rPr sz="1700" spc="6" dirty="0">
                <a:solidFill>
                  <a:srgbClr val="52555A"/>
                </a:solidFill>
                <a:latin typeface="Arial Narrow"/>
                <a:cs typeface="Arial Narrow"/>
              </a:rPr>
              <a:t>structures, while  </a:t>
            </a:r>
            <a:r>
              <a:rPr sz="1700" spc="11" dirty="0">
                <a:solidFill>
                  <a:srgbClr val="52555A"/>
                </a:solidFill>
                <a:latin typeface="Arial Narrow"/>
                <a:cs typeface="Arial Narrow"/>
              </a:rPr>
              <a:t>reducing </a:t>
            </a:r>
            <a:r>
              <a:rPr sz="1700" spc="6" dirty="0">
                <a:solidFill>
                  <a:srgbClr val="52555A"/>
                </a:solidFill>
                <a:latin typeface="Arial Narrow"/>
                <a:cs typeface="Arial Narrow"/>
              </a:rPr>
              <a:t>construction </a:t>
            </a:r>
            <a:r>
              <a:rPr sz="1700" spc="11" dirty="0">
                <a:solidFill>
                  <a:srgbClr val="52555A"/>
                </a:solidFill>
                <a:latin typeface="Arial Narrow"/>
                <a:cs typeface="Arial Narrow"/>
              </a:rPr>
              <a:t>costs </a:t>
            </a:r>
            <a:r>
              <a:rPr sz="1700" spc="17" dirty="0">
                <a:solidFill>
                  <a:srgbClr val="52555A"/>
                </a:solidFill>
                <a:latin typeface="Arial Narrow"/>
                <a:cs typeface="Arial Narrow"/>
              </a:rPr>
              <a:t>and </a:t>
            </a:r>
            <a:r>
              <a:rPr sz="1700" spc="11" dirty="0">
                <a:solidFill>
                  <a:srgbClr val="52555A"/>
                </a:solidFill>
                <a:latin typeface="Arial Narrow"/>
                <a:cs typeface="Arial Narrow"/>
              </a:rPr>
              <a:t>improving</a:t>
            </a:r>
            <a:r>
              <a:rPr sz="1700" spc="171" dirty="0">
                <a:solidFill>
                  <a:srgbClr val="52555A"/>
                </a:solidFill>
                <a:latin typeface="Arial Narrow"/>
                <a:cs typeface="Arial Narrow"/>
              </a:rPr>
              <a:t> </a:t>
            </a:r>
            <a:r>
              <a:rPr sz="1700" spc="-6" dirty="0">
                <a:solidFill>
                  <a:srgbClr val="52555A"/>
                </a:solidFill>
                <a:latin typeface="Arial Narrow"/>
                <a:cs typeface="Arial Narrow"/>
              </a:rPr>
              <a:t>safety.</a:t>
            </a:r>
            <a:endParaRPr sz="1700">
              <a:latin typeface="Arial Narrow"/>
              <a:cs typeface="Arial Narrow"/>
            </a:endParaRPr>
          </a:p>
        </p:txBody>
      </p:sp>
      <p:sp>
        <p:nvSpPr>
          <p:cNvPr id="14" name="object 14"/>
          <p:cNvSpPr txBox="1"/>
          <p:nvPr/>
        </p:nvSpPr>
        <p:spPr>
          <a:xfrm>
            <a:off x="240367" y="2565950"/>
            <a:ext cx="2023825" cy="261610"/>
          </a:xfrm>
          <a:prstGeom prst="rect">
            <a:avLst/>
          </a:prstGeom>
        </p:spPr>
        <p:txBody>
          <a:bodyPr vert="horz" wrap="square" lIns="0" tIns="0" rIns="0" bIns="0" rtlCol="0">
            <a:spAutoFit/>
          </a:bodyPr>
          <a:lstStyle/>
          <a:p>
            <a:pPr marL="13999">
              <a:lnSpc>
                <a:spcPct val="100000"/>
              </a:lnSpc>
            </a:pPr>
            <a:r>
              <a:rPr sz="1700" b="1" spc="110" dirty="0">
                <a:solidFill>
                  <a:srgbClr val="226092"/>
                </a:solidFill>
                <a:latin typeface="Arial Narrow"/>
                <a:cs typeface="Arial Narrow"/>
              </a:rPr>
              <a:t>Business</a:t>
            </a:r>
            <a:r>
              <a:rPr sz="1700" b="1" spc="287" dirty="0">
                <a:solidFill>
                  <a:srgbClr val="226092"/>
                </a:solidFill>
                <a:latin typeface="Arial Narrow"/>
                <a:cs typeface="Arial Narrow"/>
              </a:rPr>
              <a:t> </a:t>
            </a:r>
            <a:r>
              <a:rPr sz="1700" b="1" spc="121"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7" y="2910150"/>
            <a:ext cx="2876478" cy="1420939"/>
          </a:xfrm>
          <a:prstGeom prst="rect">
            <a:avLst/>
          </a:prstGeom>
        </p:spPr>
        <p:txBody>
          <a:bodyPr vert="horz" wrap="square" lIns="0" tIns="0" rIns="0" bIns="0" rtlCol="0">
            <a:spAutoFit/>
          </a:bodyPr>
          <a:lstStyle/>
          <a:p>
            <a:pPr marL="331081" marR="5600" indent="-317082">
              <a:lnSpc>
                <a:spcPct val="99700"/>
              </a:lnSpc>
              <a:buFont typeface="Arial"/>
              <a:buChar char="•"/>
              <a:tabLst>
                <a:tab pos="331781" algn="l"/>
              </a:tabLst>
            </a:pPr>
            <a:r>
              <a:rPr sz="1500" spc="-6" dirty="0">
                <a:solidFill>
                  <a:srgbClr val="52555A"/>
                </a:solidFill>
                <a:latin typeface="Arial Narrow"/>
                <a:cs typeface="Arial Narrow"/>
              </a:rPr>
              <a:t>With </a:t>
            </a:r>
            <a:r>
              <a:rPr sz="1500" dirty="0">
                <a:solidFill>
                  <a:srgbClr val="52555A"/>
                </a:solidFill>
                <a:latin typeface="Arial Narrow"/>
                <a:cs typeface="Arial Narrow"/>
              </a:rPr>
              <a:t>their </a:t>
            </a:r>
            <a:r>
              <a:rPr sz="1500" spc="6" dirty="0">
                <a:solidFill>
                  <a:srgbClr val="52555A"/>
                </a:solidFill>
                <a:latin typeface="Arial Narrow"/>
                <a:cs typeface="Arial Narrow"/>
              </a:rPr>
              <a:t>current </a:t>
            </a:r>
            <a:r>
              <a:rPr sz="1500" spc="-6" dirty="0">
                <a:solidFill>
                  <a:srgbClr val="52555A"/>
                </a:solidFill>
                <a:latin typeface="Arial Narrow"/>
                <a:cs typeface="Arial Narrow"/>
              </a:rPr>
              <a:t>technology,  </a:t>
            </a:r>
            <a:r>
              <a:rPr sz="1500" dirty="0">
                <a:solidFill>
                  <a:srgbClr val="52555A"/>
                </a:solidFill>
                <a:latin typeface="Arial Narrow"/>
                <a:cs typeface="Arial Narrow"/>
              </a:rPr>
              <a:t>Smart Structures hit the wall </a:t>
            </a:r>
            <a:r>
              <a:rPr sz="1500" spc="6" dirty="0">
                <a:solidFill>
                  <a:srgbClr val="52555A"/>
                </a:solidFill>
                <a:latin typeface="Arial Narrow"/>
                <a:cs typeface="Arial Narrow"/>
              </a:rPr>
              <a:t>on </a:t>
            </a:r>
            <a:r>
              <a:rPr sz="1500" dirty="0">
                <a:solidFill>
                  <a:srgbClr val="52555A"/>
                </a:solidFill>
                <a:latin typeface="Arial Narrow"/>
                <a:cs typeface="Arial Narrow"/>
              </a:rPr>
              <a:t>the  value curve </a:t>
            </a:r>
            <a:r>
              <a:rPr sz="1500" spc="6" dirty="0">
                <a:solidFill>
                  <a:srgbClr val="52555A"/>
                </a:solidFill>
                <a:latin typeface="Arial Narrow"/>
                <a:cs typeface="Arial Narrow"/>
              </a:rPr>
              <a:t>and need </a:t>
            </a:r>
            <a:r>
              <a:rPr sz="1500" dirty="0">
                <a:solidFill>
                  <a:srgbClr val="52555A"/>
                </a:solidFill>
                <a:latin typeface="Arial Narrow"/>
                <a:cs typeface="Arial Narrow"/>
              </a:rPr>
              <a:t>to </a:t>
            </a:r>
            <a:r>
              <a:rPr sz="1500" spc="6" dirty="0">
                <a:solidFill>
                  <a:srgbClr val="52555A"/>
                </a:solidFill>
                <a:latin typeface="Arial Narrow"/>
                <a:cs typeface="Arial Narrow"/>
              </a:rPr>
              <a:t>upgrade</a:t>
            </a:r>
            <a:r>
              <a:rPr sz="1500" spc="-252" dirty="0">
                <a:solidFill>
                  <a:srgbClr val="52555A"/>
                </a:solidFill>
                <a:latin typeface="Arial Narrow"/>
                <a:cs typeface="Arial Narrow"/>
              </a:rPr>
              <a:t> </a:t>
            </a:r>
            <a:r>
              <a:rPr sz="1500" dirty="0">
                <a:solidFill>
                  <a:srgbClr val="52555A"/>
                </a:solidFill>
                <a:latin typeface="Arial Narrow"/>
                <a:cs typeface="Arial Narrow"/>
              </a:rPr>
              <a:t>to</a:t>
            </a:r>
            <a:endParaRPr sz="1500">
              <a:latin typeface="Arial Narrow"/>
              <a:cs typeface="Arial Narrow"/>
            </a:endParaRPr>
          </a:p>
          <a:p>
            <a:pPr marL="331081" marR="100794" algn="just">
              <a:lnSpc>
                <a:spcPct val="99700"/>
              </a:lnSpc>
              <a:spcBef>
                <a:spcPts val="17"/>
              </a:spcBef>
            </a:pPr>
            <a:r>
              <a:rPr sz="1500" dirty="0">
                <a:solidFill>
                  <a:srgbClr val="52555A"/>
                </a:solidFill>
                <a:latin typeface="Arial Narrow"/>
                <a:cs typeface="Arial Narrow"/>
              </a:rPr>
              <a:t>a </a:t>
            </a:r>
            <a:r>
              <a:rPr sz="1500" spc="6" dirty="0">
                <a:solidFill>
                  <a:srgbClr val="52555A"/>
                </a:solidFill>
                <a:latin typeface="Arial Narrow"/>
                <a:cs typeface="Arial Narrow"/>
              </a:rPr>
              <a:t>more </a:t>
            </a:r>
            <a:r>
              <a:rPr sz="1500" dirty="0">
                <a:solidFill>
                  <a:srgbClr val="52555A"/>
                </a:solidFill>
                <a:latin typeface="Arial Narrow"/>
                <a:cs typeface="Arial Narrow"/>
              </a:rPr>
              <a:t>scalable robust platform</a:t>
            </a:r>
            <a:r>
              <a:rPr sz="1500" spc="-182" dirty="0">
                <a:solidFill>
                  <a:srgbClr val="52555A"/>
                </a:solidFill>
                <a:latin typeface="Arial Narrow"/>
                <a:cs typeface="Arial Narrow"/>
              </a:rPr>
              <a:t> </a:t>
            </a:r>
            <a:r>
              <a:rPr sz="1500" dirty="0">
                <a:solidFill>
                  <a:srgbClr val="52555A"/>
                </a:solidFill>
                <a:latin typeface="Arial Narrow"/>
                <a:cs typeface="Arial Narrow"/>
              </a:rPr>
              <a:t>to  deliver the next </a:t>
            </a:r>
            <a:r>
              <a:rPr sz="1500" spc="6" dirty="0">
                <a:solidFill>
                  <a:srgbClr val="52555A"/>
                </a:solidFill>
                <a:latin typeface="Arial Narrow"/>
                <a:cs typeface="Arial Narrow"/>
              </a:rPr>
              <a:t>generation </a:t>
            </a:r>
            <a:r>
              <a:rPr sz="1500" dirty="0">
                <a:solidFill>
                  <a:srgbClr val="52555A"/>
                </a:solidFill>
                <a:latin typeface="Arial Narrow"/>
                <a:cs typeface="Arial Narrow"/>
              </a:rPr>
              <a:t>of</a:t>
            </a:r>
            <a:r>
              <a:rPr sz="1500" spc="-225" dirty="0">
                <a:solidFill>
                  <a:srgbClr val="52555A"/>
                </a:solidFill>
                <a:latin typeface="Arial Narrow"/>
                <a:cs typeface="Arial Narrow"/>
              </a:rPr>
              <a:t> </a:t>
            </a:r>
            <a:r>
              <a:rPr sz="1500" dirty="0">
                <a:solidFill>
                  <a:srgbClr val="52555A"/>
                </a:solidFill>
                <a:latin typeface="Arial Narrow"/>
                <a:cs typeface="Arial Narrow"/>
              </a:rPr>
              <a:t>their  service</a:t>
            </a:r>
            <a:r>
              <a:rPr sz="1500" spc="-94" dirty="0">
                <a:solidFill>
                  <a:srgbClr val="52555A"/>
                </a:solidFill>
                <a:latin typeface="Arial Narrow"/>
                <a:cs typeface="Arial Narrow"/>
              </a:rPr>
              <a:t> </a:t>
            </a:r>
            <a:r>
              <a:rPr sz="1500" spc="-6" dirty="0">
                <a:solidFill>
                  <a:srgbClr val="52555A"/>
                </a:solidFill>
                <a:latin typeface="Arial Narrow"/>
                <a:cs typeface="Arial Narrow"/>
              </a:rPr>
              <a:t>offering.</a:t>
            </a:r>
            <a:endParaRPr sz="1500">
              <a:latin typeface="Arial Narrow"/>
              <a:cs typeface="Arial Narrow"/>
            </a:endParaRPr>
          </a:p>
        </p:txBody>
      </p:sp>
      <p:sp>
        <p:nvSpPr>
          <p:cNvPr id="16" name="object 16"/>
          <p:cNvSpPr/>
          <p:nvPr/>
        </p:nvSpPr>
        <p:spPr>
          <a:xfrm>
            <a:off x="0" y="6159748"/>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7" name="object 17"/>
          <p:cNvSpPr txBox="1"/>
          <p:nvPr/>
        </p:nvSpPr>
        <p:spPr>
          <a:xfrm>
            <a:off x="291442" y="6310324"/>
            <a:ext cx="9454786" cy="1022656"/>
          </a:xfrm>
          <a:prstGeom prst="rect">
            <a:avLst/>
          </a:prstGeom>
        </p:spPr>
        <p:txBody>
          <a:bodyPr vert="horz" wrap="square" lIns="0" tIns="0" rIns="0" bIns="0" rtlCol="0">
            <a:spAutoFit/>
          </a:bodyPr>
          <a:lstStyle/>
          <a:p>
            <a:pPr marL="13999" marR="275083">
              <a:lnSpc>
                <a:spcPct val="104400"/>
              </a:lnSpc>
            </a:pPr>
            <a:r>
              <a:rPr sz="1300" i="1" spc="28" dirty="0">
                <a:solidFill>
                  <a:srgbClr val="52555A"/>
                </a:solidFill>
                <a:latin typeface="Arial"/>
                <a:cs typeface="Arial"/>
              </a:rPr>
              <a:t>"We </a:t>
            </a:r>
            <a:r>
              <a:rPr sz="1300" i="1" spc="17" dirty="0">
                <a:solidFill>
                  <a:srgbClr val="52555A"/>
                </a:solidFill>
                <a:latin typeface="Arial"/>
                <a:cs typeface="Arial"/>
              </a:rPr>
              <a:t>chose </a:t>
            </a:r>
            <a:r>
              <a:rPr sz="1300" i="1" spc="11" dirty="0">
                <a:solidFill>
                  <a:srgbClr val="52555A"/>
                </a:solidFill>
                <a:latin typeface="Arial"/>
                <a:cs typeface="Arial"/>
              </a:rPr>
              <a:t>ThingWorx because </a:t>
            </a:r>
            <a:r>
              <a:rPr sz="1300" i="1" spc="22" dirty="0">
                <a:solidFill>
                  <a:srgbClr val="52555A"/>
                </a:solidFill>
                <a:latin typeface="Arial"/>
                <a:cs typeface="Arial"/>
              </a:rPr>
              <a:t>we </a:t>
            </a:r>
            <a:r>
              <a:rPr sz="1300" i="1" spc="17" dirty="0">
                <a:solidFill>
                  <a:srgbClr val="52555A"/>
                </a:solidFill>
                <a:latin typeface="Arial"/>
                <a:cs typeface="Arial"/>
              </a:rPr>
              <a:t>were </a:t>
            </a:r>
            <a:r>
              <a:rPr sz="1300" i="1" spc="-6" dirty="0">
                <a:solidFill>
                  <a:srgbClr val="52555A"/>
                </a:solidFill>
                <a:latin typeface="Arial"/>
                <a:cs typeface="Arial"/>
              </a:rPr>
              <a:t>able </a:t>
            </a:r>
            <a:r>
              <a:rPr sz="1300" i="1" spc="11" dirty="0">
                <a:solidFill>
                  <a:srgbClr val="52555A"/>
                </a:solidFill>
                <a:latin typeface="Arial"/>
                <a:cs typeface="Arial"/>
              </a:rPr>
              <a:t>to extend </a:t>
            </a:r>
            <a:r>
              <a:rPr sz="1300" i="1" spc="6" dirty="0">
                <a:solidFill>
                  <a:srgbClr val="52555A"/>
                </a:solidFill>
                <a:latin typeface="Arial"/>
                <a:cs typeface="Arial"/>
              </a:rPr>
              <a:t>our </a:t>
            </a:r>
            <a:r>
              <a:rPr sz="1300" i="1" spc="11" dirty="0">
                <a:solidFill>
                  <a:srgbClr val="52555A"/>
                </a:solidFill>
                <a:latin typeface="Arial"/>
                <a:cs typeface="Arial"/>
              </a:rPr>
              <a:t>current </a:t>
            </a:r>
            <a:r>
              <a:rPr sz="1300" i="1" spc="-22" dirty="0">
                <a:solidFill>
                  <a:srgbClr val="52555A"/>
                </a:solidFill>
                <a:latin typeface="Arial"/>
                <a:cs typeface="Arial"/>
              </a:rPr>
              <a:t>on-line </a:t>
            </a:r>
            <a:r>
              <a:rPr sz="1300" i="1" spc="22" dirty="0">
                <a:solidFill>
                  <a:srgbClr val="52555A"/>
                </a:solidFill>
                <a:latin typeface="Arial"/>
                <a:cs typeface="Arial"/>
              </a:rPr>
              <a:t>system </a:t>
            </a:r>
            <a:r>
              <a:rPr sz="1300" i="1" dirty="0">
                <a:solidFill>
                  <a:srgbClr val="52555A"/>
                </a:solidFill>
                <a:latin typeface="Arial"/>
                <a:cs typeface="Arial"/>
              </a:rPr>
              <a:t>dramatically </a:t>
            </a:r>
            <a:r>
              <a:rPr sz="1300" i="1" spc="11" dirty="0">
                <a:solidFill>
                  <a:srgbClr val="52555A"/>
                </a:solidFill>
                <a:latin typeface="Arial"/>
                <a:cs typeface="Arial"/>
              </a:rPr>
              <a:t>faster </a:t>
            </a:r>
            <a:r>
              <a:rPr sz="1300" i="1" spc="6" dirty="0">
                <a:solidFill>
                  <a:srgbClr val="52555A"/>
                </a:solidFill>
                <a:latin typeface="Arial"/>
                <a:cs typeface="Arial"/>
              </a:rPr>
              <a:t>than </a:t>
            </a:r>
            <a:r>
              <a:rPr sz="1300" i="1" dirty="0">
                <a:solidFill>
                  <a:srgbClr val="52555A"/>
                </a:solidFill>
                <a:latin typeface="Arial"/>
                <a:cs typeface="Arial"/>
              </a:rPr>
              <a:t>with </a:t>
            </a:r>
            <a:r>
              <a:rPr sz="1300" i="1" spc="6" dirty="0">
                <a:solidFill>
                  <a:srgbClr val="52555A"/>
                </a:solidFill>
                <a:latin typeface="Arial"/>
                <a:cs typeface="Arial"/>
              </a:rPr>
              <a:t>previous  </a:t>
            </a:r>
            <a:r>
              <a:rPr sz="1300" i="1" dirty="0">
                <a:solidFill>
                  <a:srgbClr val="52555A"/>
                </a:solidFill>
                <a:latin typeface="Arial"/>
                <a:cs typeface="Arial"/>
              </a:rPr>
              <a:t>generation tools. </a:t>
            </a:r>
            <a:r>
              <a:rPr sz="1300" i="1" spc="17" dirty="0">
                <a:solidFill>
                  <a:srgbClr val="52555A"/>
                </a:solidFill>
                <a:latin typeface="Arial"/>
                <a:cs typeface="Arial"/>
              </a:rPr>
              <a:t>These </a:t>
            </a:r>
            <a:r>
              <a:rPr sz="1300" i="1" spc="11" dirty="0">
                <a:solidFill>
                  <a:srgbClr val="52555A"/>
                </a:solidFill>
                <a:latin typeface="Arial"/>
                <a:cs typeface="Arial"/>
              </a:rPr>
              <a:t>new </a:t>
            </a:r>
            <a:r>
              <a:rPr sz="1300" i="1" dirty="0">
                <a:solidFill>
                  <a:srgbClr val="52555A"/>
                </a:solidFill>
                <a:latin typeface="Arial"/>
                <a:cs typeface="Arial"/>
              </a:rPr>
              <a:t>technologies </a:t>
            </a:r>
            <a:r>
              <a:rPr sz="1300" i="1" spc="11" dirty="0">
                <a:solidFill>
                  <a:srgbClr val="52555A"/>
                </a:solidFill>
                <a:latin typeface="Arial"/>
                <a:cs typeface="Arial"/>
              </a:rPr>
              <a:t>are </a:t>
            </a:r>
            <a:r>
              <a:rPr sz="1300" i="1" dirty="0">
                <a:solidFill>
                  <a:srgbClr val="52555A"/>
                </a:solidFill>
                <a:latin typeface="Arial"/>
                <a:cs typeface="Arial"/>
              </a:rPr>
              <a:t>changing </a:t>
            </a:r>
            <a:r>
              <a:rPr sz="1300" i="1" spc="11" dirty="0">
                <a:solidFill>
                  <a:srgbClr val="52555A"/>
                </a:solidFill>
                <a:latin typeface="Arial"/>
                <a:cs typeface="Arial"/>
              </a:rPr>
              <a:t>the </a:t>
            </a:r>
            <a:r>
              <a:rPr sz="1300" i="1" spc="17" dirty="0">
                <a:solidFill>
                  <a:srgbClr val="52555A"/>
                </a:solidFill>
                <a:latin typeface="Arial"/>
                <a:cs typeface="Arial"/>
              </a:rPr>
              <a:t>way </a:t>
            </a:r>
            <a:r>
              <a:rPr sz="1300" i="1" spc="22" dirty="0">
                <a:solidFill>
                  <a:srgbClr val="52555A"/>
                </a:solidFill>
                <a:latin typeface="Arial"/>
                <a:cs typeface="Arial"/>
              </a:rPr>
              <a:t>we </a:t>
            </a:r>
            <a:r>
              <a:rPr sz="1300" i="1" dirty="0">
                <a:solidFill>
                  <a:srgbClr val="52555A"/>
                </a:solidFill>
                <a:latin typeface="Arial"/>
                <a:cs typeface="Arial"/>
              </a:rPr>
              <a:t>interact with </a:t>
            </a:r>
            <a:r>
              <a:rPr sz="1300" i="1" spc="6" dirty="0">
                <a:solidFill>
                  <a:srgbClr val="52555A"/>
                </a:solidFill>
                <a:latin typeface="Arial"/>
                <a:cs typeface="Arial"/>
              </a:rPr>
              <a:t>our physical </a:t>
            </a:r>
            <a:r>
              <a:rPr sz="1300" i="1" dirty="0">
                <a:solidFill>
                  <a:srgbClr val="52555A"/>
                </a:solidFill>
                <a:latin typeface="Arial"/>
                <a:cs typeface="Arial"/>
              </a:rPr>
              <a:t>world, </a:t>
            </a:r>
            <a:r>
              <a:rPr sz="1300" i="1" spc="11" dirty="0">
                <a:solidFill>
                  <a:srgbClr val="52555A"/>
                </a:solidFill>
                <a:latin typeface="Arial"/>
                <a:cs typeface="Arial"/>
              </a:rPr>
              <a:t>and by </a:t>
            </a:r>
            <a:r>
              <a:rPr sz="1300" i="1" spc="-6" dirty="0">
                <a:solidFill>
                  <a:srgbClr val="52555A"/>
                </a:solidFill>
                <a:latin typeface="Arial"/>
                <a:cs typeface="Arial"/>
              </a:rPr>
              <a:t>allowing </a:t>
            </a:r>
            <a:r>
              <a:rPr sz="1300" i="1" spc="6" dirty="0">
                <a:solidFill>
                  <a:srgbClr val="52555A"/>
                </a:solidFill>
                <a:latin typeface="Arial"/>
                <a:cs typeface="Arial"/>
              </a:rPr>
              <a:t>objects </a:t>
            </a:r>
            <a:r>
              <a:rPr sz="1300" i="1" spc="358" dirty="0">
                <a:solidFill>
                  <a:srgbClr val="52555A"/>
                </a:solidFill>
                <a:latin typeface="Arial"/>
                <a:cs typeface="Arial"/>
              </a:rPr>
              <a:t> </a:t>
            </a:r>
            <a:r>
              <a:rPr sz="1300" i="1" spc="11" dirty="0">
                <a:solidFill>
                  <a:srgbClr val="52555A"/>
                </a:solidFill>
                <a:latin typeface="Arial"/>
                <a:cs typeface="Arial"/>
              </a:rPr>
              <a:t>and </a:t>
            </a:r>
            <a:r>
              <a:rPr sz="1300" i="1" spc="6" dirty="0">
                <a:solidFill>
                  <a:srgbClr val="52555A"/>
                </a:solidFill>
                <a:latin typeface="Arial"/>
                <a:cs typeface="Arial"/>
              </a:rPr>
              <a:t>machines </a:t>
            </a:r>
            <a:r>
              <a:rPr sz="1300" i="1" spc="11" dirty="0">
                <a:solidFill>
                  <a:srgbClr val="52555A"/>
                </a:solidFill>
                <a:latin typeface="Arial"/>
                <a:cs typeface="Arial"/>
              </a:rPr>
              <a:t>to </a:t>
            </a:r>
            <a:r>
              <a:rPr sz="1300" i="1" spc="17" dirty="0">
                <a:solidFill>
                  <a:srgbClr val="52555A"/>
                </a:solidFill>
                <a:latin typeface="Arial"/>
                <a:cs typeface="Arial"/>
              </a:rPr>
              <a:t>send </a:t>
            </a:r>
            <a:r>
              <a:rPr sz="1300" i="1" spc="11" dirty="0">
                <a:solidFill>
                  <a:srgbClr val="52555A"/>
                </a:solidFill>
                <a:latin typeface="Arial"/>
                <a:cs typeface="Arial"/>
              </a:rPr>
              <a:t>us </a:t>
            </a:r>
            <a:r>
              <a:rPr sz="1300" i="1" spc="6" dirty="0">
                <a:solidFill>
                  <a:srgbClr val="52555A"/>
                </a:solidFill>
                <a:latin typeface="Arial"/>
                <a:cs typeface="Arial"/>
              </a:rPr>
              <a:t>data about </a:t>
            </a:r>
            <a:r>
              <a:rPr sz="1300" i="1" spc="-6" dirty="0">
                <a:solidFill>
                  <a:srgbClr val="52555A"/>
                </a:solidFill>
                <a:latin typeface="Arial"/>
                <a:cs typeface="Arial"/>
              </a:rPr>
              <a:t>their </a:t>
            </a:r>
            <a:r>
              <a:rPr sz="1300" i="1" spc="11" dirty="0">
                <a:solidFill>
                  <a:srgbClr val="52555A"/>
                </a:solidFill>
                <a:latin typeface="Arial"/>
                <a:cs typeface="Arial"/>
              </a:rPr>
              <a:t>performance, </a:t>
            </a:r>
            <a:r>
              <a:rPr sz="1300" i="1" spc="6" dirty="0">
                <a:solidFill>
                  <a:srgbClr val="52555A"/>
                </a:solidFill>
                <a:latin typeface="Arial"/>
                <a:cs typeface="Arial"/>
              </a:rPr>
              <a:t>our </a:t>
            </a:r>
            <a:r>
              <a:rPr sz="1300" i="1" spc="11" dirty="0">
                <a:solidFill>
                  <a:srgbClr val="52555A"/>
                </a:solidFill>
                <a:latin typeface="Arial"/>
                <a:cs typeface="Arial"/>
              </a:rPr>
              <a:t>customers </a:t>
            </a:r>
            <a:r>
              <a:rPr sz="1300" i="1" spc="-17" dirty="0">
                <a:solidFill>
                  <a:srgbClr val="52555A"/>
                </a:solidFill>
                <a:latin typeface="Arial"/>
                <a:cs typeface="Arial"/>
              </a:rPr>
              <a:t>will </a:t>
            </a:r>
            <a:r>
              <a:rPr sz="1300" i="1" spc="11" dirty="0">
                <a:solidFill>
                  <a:srgbClr val="52555A"/>
                </a:solidFill>
                <a:latin typeface="Arial"/>
                <a:cs typeface="Arial"/>
              </a:rPr>
              <a:t>be </a:t>
            </a:r>
            <a:r>
              <a:rPr sz="1300" i="1" spc="6" dirty="0">
                <a:solidFill>
                  <a:srgbClr val="52555A"/>
                </a:solidFill>
                <a:latin typeface="Arial"/>
                <a:cs typeface="Arial"/>
              </a:rPr>
              <a:t>better </a:t>
            </a:r>
            <a:r>
              <a:rPr sz="1300" i="1" spc="11" dirty="0">
                <a:solidFill>
                  <a:srgbClr val="52555A"/>
                </a:solidFill>
                <a:latin typeface="Arial"/>
                <a:cs typeface="Arial"/>
              </a:rPr>
              <a:t>prepared to react and respond to  </a:t>
            </a:r>
            <a:r>
              <a:rPr sz="1300" i="1" dirty="0">
                <a:solidFill>
                  <a:srgbClr val="52555A"/>
                </a:solidFill>
                <a:latin typeface="Arial"/>
                <a:cs typeface="Arial"/>
              </a:rPr>
              <a:t>deficiencies  </a:t>
            </a:r>
            <a:r>
              <a:rPr sz="1300" i="1" spc="-17" dirty="0">
                <a:solidFill>
                  <a:srgbClr val="52555A"/>
                </a:solidFill>
                <a:latin typeface="Arial"/>
                <a:cs typeface="Arial"/>
              </a:rPr>
              <a:t>in </a:t>
            </a:r>
            <a:r>
              <a:rPr sz="1300" i="1" spc="11" dirty="0">
                <a:solidFill>
                  <a:srgbClr val="52555A"/>
                </a:solidFill>
                <a:latin typeface="Arial"/>
                <a:cs typeface="Arial"/>
              </a:rPr>
              <a:t>strength and </a:t>
            </a:r>
            <a:r>
              <a:rPr sz="1300" i="1" spc="-6" dirty="0">
                <a:solidFill>
                  <a:srgbClr val="52555A"/>
                </a:solidFill>
                <a:latin typeface="Arial"/>
                <a:cs typeface="Arial"/>
              </a:rPr>
              <a:t>integrity </a:t>
            </a:r>
            <a:r>
              <a:rPr sz="1300" i="1" spc="-11" dirty="0">
                <a:solidFill>
                  <a:srgbClr val="52555A"/>
                </a:solidFill>
                <a:latin typeface="Arial"/>
                <a:cs typeface="Arial"/>
              </a:rPr>
              <a:t>while </a:t>
            </a:r>
            <a:r>
              <a:rPr sz="1300" i="1" dirty="0">
                <a:solidFill>
                  <a:srgbClr val="52555A"/>
                </a:solidFill>
                <a:latin typeface="Arial"/>
                <a:cs typeface="Arial"/>
              </a:rPr>
              <a:t>minimizing </a:t>
            </a:r>
            <a:r>
              <a:rPr sz="1300" i="1" spc="17" dirty="0">
                <a:solidFill>
                  <a:srgbClr val="52555A"/>
                </a:solidFill>
                <a:latin typeface="Arial"/>
                <a:cs typeface="Arial"/>
              </a:rPr>
              <a:t>costs </a:t>
            </a:r>
            <a:r>
              <a:rPr sz="1300" i="1" spc="11" dirty="0">
                <a:solidFill>
                  <a:srgbClr val="52555A"/>
                </a:solidFill>
                <a:latin typeface="Arial"/>
                <a:cs typeface="Arial"/>
              </a:rPr>
              <a:t>and  </a:t>
            </a:r>
            <a:r>
              <a:rPr sz="1300" i="1" spc="88" dirty="0">
                <a:solidFill>
                  <a:srgbClr val="52555A"/>
                </a:solidFill>
                <a:latin typeface="Arial"/>
                <a:cs typeface="Arial"/>
              </a:rPr>
              <a:t> </a:t>
            </a:r>
            <a:r>
              <a:rPr sz="1300" i="1" spc="6" dirty="0">
                <a:solidFill>
                  <a:srgbClr val="52555A"/>
                </a:solidFill>
                <a:latin typeface="Arial"/>
                <a:cs typeface="Arial"/>
              </a:rPr>
              <a:t>risk."</a:t>
            </a:r>
            <a:endParaRPr sz="1300">
              <a:latin typeface="Arial"/>
              <a:cs typeface="Arial"/>
            </a:endParaRPr>
          </a:p>
          <a:p>
            <a:pPr marL="6291245">
              <a:lnSpc>
                <a:spcPct val="100000"/>
              </a:lnSpc>
              <a:spcBef>
                <a:spcPts val="11"/>
              </a:spcBef>
            </a:pPr>
            <a:r>
              <a:rPr sz="1300" b="1" i="1" spc="-11" dirty="0">
                <a:solidFill>
                  <a:srgbClr val="52555A"/>
                </a:solidFill>
                <a:latin typeface="Arial"/>
                <a:cs typeface="Arial"/>
              </a:rPr>
              <a:t>– </a:t>
            </a:r>
            <a:r>
              <a:rPr sz="1300" b="1" i="1" spc="-33" dirty="0">
                <a:solidFill>
                  <a:srgbClr val="52555A"/>
                </a:solidFill>
                <a:latin typeface="Arial"/>
                <a:cs typeface="Arial"/>
              </a:rPr>
              <a:t>Tom </a:t>
            </a:r>
            <a:r>
              <a:rPr sz="1300" b="1" i="1" spc="-17" dirty="0">
                <a:solidFill>
                  <a:srgbClr val="52555A"/>
                </a:solidFill>
                <a:latin typeface="Arial"/>
                <a:cs typeface="Arial"/>
              </a:rPr>
              <a:t>Chiarella, </a:t>
            </a:r>
            <a:r>
              <a:rPr sz="1300" b="1" i="1" spc="-6" dirty="0">
                <a:solidFill>
                  <a:srgbClr val="52555A"/>
                </a:solidFill>
                <a:latin typeface="Arial"/>
                <a:cs typeface="Arial"/>
              </a:rPr>
              <a:t>CEO, </a:t>
            </a:r>
            <a:r>
              <a:rPr sz="1300" b="1" i="1" spc="-22" dirty="0">
                <a:solidFill>
                  <a:srgbClr val="52555A"/>
                </a:solidFill>
                <a:latin typeface="Arial"/>
                <a:cs typeface="Arial"/>
              </a:rPr>
              <a:t>Smart </a:t>
            </a:r>
            <a:r>
              <a:rPr sz="1300" b="1" i="1" spc="-17" dirty="0">
                <a:solidFill>
                  <a:srgbClr val="52555A"/>
                </a:solidFill>
                <a:latin typeface="Arial"/>
                <a:cs typeface="Arial"/>
              </a:rPr>
              <a:t> Structures</a:t>
            </a:r>
            <a:endParaRPr sz="1300">
              <a:latin typeface="Arial"/>
              <a:cs typeface="Arial"/>
            </a:endParaRPr>
          </a:p>
        </p:txBody>
      </p:sp>
      <p:sp>
        <p:nvSpPr>
          <p:cNvPr id="18" name="object 18"/>
          <p:cNvSpPr/>
          <p:nvPr/>
        </p:nvSpPr>
        <p:spPr>
          <a:xfrm>
            <a:off x="0" y="1467626"/>
            <a:ext cx="3706870" cy="463310"/>
          </a:xfrm>
          <a:prstGeom prst="rect">
            <a:avLst/>
          </a:prstGeom>
          <a:blipFill>
            <a:blip r:embed="rId2" cstate="print"/>
            <a:stretch>
              <a:fillRect/>
            </a:stretch>
          </a:blipFill>
        </p:spPr>
        <p:txBody>
          <a:bodyPr wrap="square" lIns="0" tIns="0" rIns="0" bIns="0" rtlCol="0"/>
          <a:lstStyle/>
          <a:p>
            <a:endParaRPr/>
          </a:p>
        </p:txBody>
      </p:sp>
      <p:sp>
        <p:nvSpPr>
          <p:cNvPr id="19" name="Date Placeholder 18"/>
          <p:cNvSpPr>
            <a:spLocks noGrp="1"/>
          </p:cNvSpPr>
          <p:nvPr>
            <p:ph type="dt" sz="half" idx="10"/>
          </p:nvPr>
        </p:nvSpPr>
        <p:spPr/>
        <p:txBody>
          <a:bodyPr/>
          <a:lstStyle/>
          <a:p>
            <a:r>
              <a:rPr lang="en-US" altLang="ko-KR"/>
              <a:t>© Lee</a:t>
            </a:r>
            <a:endParaRPr lang="en-US" dirty="0"/>
          </a:p>
        </p:txBody>
      </p:sp>
      <p:sp>
        <p:nvSpPr>
          <p:cNvPr id="24" name="Footer Placeholder 23"/>
          <p:cNvSpPr>
            <a:spLocks noGrp="1"/>
          </p:cNvSpPr>
          <p:nvPr>
            <p:ph type="ftr" sz="quarter" idx="11"/>
          </p:nvPr>
        </p:nvSpPr>
        <p:spPr/>
        <p:txBody>
          <a:bodyPr/>
          <a:lstStyle/>
          <a:p>
            <a:r>
              <a:rPr lang="en-US"/>
              <a:t>IUPUI</a:t>
            </a:r>
            <a:endParaRPr lang="en-US" dirty="0"/>
          </a:p>
        </p:txBody>
      </p:sp>
      <p:sp>
        <p:nvSpPr>
          <p:cNvPr id="25" name="Slide Number Placeholder 24"/>
          <p:cNvSpPr>
            <a:spLocks noGrp="1"/>
          </p:cNvSpPr>
          <p:nvPr>
            <p:ph type="sldNum" sz="quarter" idx="12"/>
          </p:nvPr>
        </p:nvSpPr>
        <p:spPr/>
        <p:txBody>
          <a:bodyPr/>
          <a:lstStyle/>
          <a:p>
            <a:fld id="{B91152B9-A035-480E-8524-CE1EBCC4ACF5}" type="slidenum">
              <a:rPr lang="en-GB" smtClean="0"/>
              <a:pPr/>
              <a:t>114</a:t>
            </a:fld>
            <a:endParaRPr lang="en-GB" dirty="0"/>
          </a:p>
        </p:txBody>
      </p:sp>
    </p:spTree>
    <p:extLst>
      <p:ext uri="{BB962C8B-B14F-4D97-AF65-F5344CB8AC3E}">
        <p14:creationId xmlns:p14="http://schemas.microsoft.com/office/powerpoint/2010/main" val="2799728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3999"/>
            <a:r>
              <a:rPr dirty="0"/>
              <a:t>Connected</a:t>
            </a:r>
            <a:r>
              <a:rPr spc="-77" dirty="0"/>
              <a:t> </a:t>
            </a:r>
            <a:r>
              <a:rPr spc="-17" dirty="0"/>
              <a:t>Vehicles</a:t>
            </a:r>
          </a:p>
        </p:txBody>
      </p:sp>
      <p:sp>
        <p:nvSpPr>
          <p:cNvPr id="4" name="object 4"/>
          <p:cNvSpPr txBox="1"/>
          <p:nvPr/>
        </p:nvSpPr>
        <p:spPr>
          <a:xfrm>
            <a:off x="3448694" y="3212721"/>
            <a:ext cx="858253"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Solution</a:t>
            </a:r>
            <a:endParaRPr sz="1700">
              <a:latin typeface="Arial Narrow"/>
              <a:cs typeface="Arial Narrow"/>
            </a:endParaRPr>
          </a:p>
        </p:txBody>
      </p:sp>
      <p:sp>
        <p:nvSpPr>
          <p:cNvPr id="5" name="object 5"/>
          <p:cNvSpPr txBox="1"/>
          <p:nvPr/>
        </p:nvSpPr>
        <p:spPr>
          <a:xfrm>
            <a:off x="3448694" y="3556032"/>
            <a:ext cx="3310505" cy="953358"/>
          </a:xfrm>
          <a:prstGeom prst="rect">
            <a:avLst/>
          </a:prstGeom>
        </p:spPr>
        <p:txBody>
          <a:bodyPr vert="horz" wrap="square" lIns="0" tIns="0" rIns="0" bIns="0" rtlCol="0">
            <a:spAutoFit/>
          </a:bodyPr>
          <a:lstStyle/>
          <a:p>
            <a:pPr marL="265985" marR="5600" indent="-251986">
              <a:lnSpc>
                <a:spcPct val="100099"/>
              </a:lnSpc>
              <a:buFont typeface="Arial"/>
              <a:buChar char="•"/>
              <a:tabLst>
                <a:tab pos="265985" algn="l"/>
              </a:tabLst>
            </a:pPr>
            <a:r>
              <a:rPr sz="1500" dirty="0">
                <a:solidFill>
                  <a:srgbClr val="52555A"/>
                </a:solidFill>
                <a:latin typeface="Arial Narrow"/>
                <a:cs typeface="Arial Narrow"/>
              </a:rPr>
              <a:t>Connected </a:t>
            </a:r>
            <a:r>
              <a:rPr sz="1500" spc="-17" dirty="0">
                <a:solidFill>
                  <a:srgbClr val="52555A"/>
                </a:solidFill>
                <a:latin typeface="Arial Narrow"/>
                <a:cs typeface="Arial Narrow"/>
              </a:rPr>
              <a:t>Vehicle </a:t>
            </a:r>
            <a:r>
              <a:rPr sz="1500" dirty="0">
                <a:solidFill>
                  <a:srgbClr val="52555A"/>
                </a:solidFill>
                <a:latin typeface="Arial Narrow"/>
                <a:cs typeface="Arial Narrow"/>
              </a:rPr>
              <a:t>Cloud - Delivers  significant </a:t>
            </a:r>
            <a:r>
              <a:rPr sz="1500" spc="6" dirty="0">
                <a:solidFill>
                  <a:srgbClr val="52555A"/>
                </a:solidFill>
                <a:latin typeface="Arial Narrow"/>
                <a:cs typeface="Arial Narrow"/>
              </a:rPr>
              <a:t>opportunity </a:t>
            </a:r>
            <a:r>
              <a:rPr sz="1500" dirty="0">
                <a:solidFill>
                  <a:srgbClr val="52555A"/>
                </a:solidFill>
                <a:latin typeface="Arial Narrow"/>
                <a:cs typeface="Arial Narrow"/>
              </a:rPr>
              <a:t>for stakeholders </a:t>
            </a:r>
            <a:r>
              <a:rPr sz="1500" spc="-6" dirty="0">
                <a:solidFill>
                  <a:srgbClr val="52555A"/>
                </a:solidFill>
                <a:latin typeface="Arial Narrow"/>
                <a:cs typeface="Arial Narrow"/>
              </a:rPr>
              <a:t>in  </a:t>
            </a:r>
            <a:r>
              <a:rPr sz="1500" dirty="0">
                <a:solidFill>
                  <a:srgbClr val="52555A"/>
                </a:solidFill>
                <a:latin typeface="Arial Narrow"/>
                <a:cs typeface="Arial Narrow"/>
              </a:rPr>
              <a:t>the automotive ecosystem to reach</a:t>
            </a:r>
            <a:r>
              <a:rPr sz="1500" spc="-121" dirty="0">
                <a:solidFill>
                  <a:srgbClr val="52555A"/>
                </a:solidFill>
                <a:latin typeface="Arial Narrow"/>
                <a:cs typeface="Arial Narrow"/>
              </a:rPr>
              <a:t> </a:t>
            </a:r>
            <a:r>
              <a:rPr sz="1500" dirty="0">
                <a:solidFill>
                  <a:srgbClr val="52555A"/>
                </a:solidFill>
                <a:latin typeface="Arial Narrow"/>
                <a:cs typeface="Arial Narrow"/>
              </a:rPr>
              <a:t>drivers  </a:t>
            </a:r>
            <a:r>
              <a:rPr sz="1500" spc="6" dirty="0">
                <a:solidFill>
                  <a:srgbClr val="52555A"/>
                </a:solidFill>
                <a:latin typeface="Arial Narrow"/>
                <a:cs typeface="Arial Narrow"/>
              </a:rPr>
              <a:t>and passengers </a:t>
            </a:r>
            <a:r>
              <a:rPr sz="1500" spc="-6" dirty="0">
                <a:solidFill>
                  <a:srgbClr val="52555A"/>
                </a:solidFill>
                <a:latin typeface="Arial Narrow"/>
                <a:cs typeface="Arial Narrow"/>
              </a:rPr>
              <a:t>in </a:t>
            </a:r>
            <a:r>
              <a:rPr sz="1500" spc="6" dirty="0">
                <a:solidFill>
                  <a:srgbClr val="52555A"/>
                </a:solidFill>
                <a:latin typeface="Arial Narrow"/>
                <a:cs typeface="Arial Narrow"/>
              </a:rPr>
              <a:t>new</a:t>
            </a:r>
            <a:r>
              <a:rPr sz="1500" spc="-215" dirty="0">
                <a:solidFill>
                  <a:srgbClr val="52555A"/>
                </a:solidFill>
                <a:latin typeface="Arial Narrow"/>
                <a:cs typeface="Arial Narrow"/>
              </a:rPr>
              <a:t> </a:t>
            </a:r>
            <a:r>
              <a:rPr sz="1500" spc="-6" dirty="0">
                <a:solidFill>
                  <a:srgbClr val="52555A"/>
                </a:solidFill>
                <a:latin typeface="Arial Narrow"/>
                <a:cs typeface="Arial Narrow"/>
              </a:rPr>
              <a:t>ways.</a:t>
            </a:r>
            <a:endParaRPr sz="1500">
              <a:latin typeface="Arial Narrow"/>
              <a:cs typeface="Arial Narrow"/>
            </a:endParaRPr>
          </a:p>
        </p:txBody>
      </p:sp>
      <p:sp>
        <p:nvSpPr>
          <p:cNvPr id="6" name="object 6"/>
          <p:cNvSpPr txBox="1"/>
          <p:nvPr/>
        </p:nvSpPr>
        <p:spPr>
          <a:xfrm>
            <a:off x="7230889" y="3207683"/>
            <a:ext cx="773548"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Results</a:t>
            </a:r>
            <a:endParaRPr sz="1700">
              <a:latin typeface="Arial Narrow"/>
              <a:cs typeface="Arial Narrow"/>
            </a:endParaRPr>
          </a:p>
        </p:txBody>
      </p:sp>
      <p:sp>
        <p:nvSpPr>
          <p:cNvPr id="7" name="object 7"/>
          <p:cNvSpPr txBox="1"/>
          <p:nvPr/>
        </p:nvSpPr>
        <p:spPr>
          <a:xfrm>
            <a:off x="7230889" y="3556266"/>
            <a:ext cx="2529257" cy="1910918"/>
          </a:xfrm>
          <a:prstGeom prst="rect">
            <a:avLst/>
          </a:prstGeom>
        </p:spPr>
        <p:txBody>
          <a:bodyPr vert="horz" wrap="square" lIns="0" tIns="0" rIns="0" bIns="0" rtlCol="0">
            <a:spAutoFit/>
          </a:bodyPr>
          <a:lstStyle/>
          <a:p>
            <a:pPr marL="265985" indent="-251986">
              <a:lnSpc>
                <a:spcPct val="100000"/>
              </a:lnSpc>
              <a:buFont typeface="Arial"/>
              <a:buChar char="•"/>
              <a:tabLst>
                <a:tab pos="265985" algn="l"/>
              </a:tabLst>
            </a:pPr>
            <a:r>
              <a:rPr sz="1500" dirty="0">
                <a:solidFill>
                  <a:srgbClr val="4B4D4F"/>
                </a:solidFill>
                <a:latin typeface="Arial Narrow"/>
                <a:cs typeface="Arial Narrow"/>
              </a:rPr>
              <a:t>Rapid</a:t>
            </a:r>
            <a:r>
              <a:rPr sz="1500" spc="-110" dirty="0">
                <a:solidFill>
                  <a:srgbClr val="4B4D4F"/>
                </a:solidFill>
                <a:latin typeface="Arial Narrow"/>
                <a:cs typeface="Arial Narrow"/>
              </a:rPr>
              <a:t> </a:t>
            </a:r>
            <a:r>
              <a:rPr sz="1500" spc="6" dirty="0">
                <a:solidFill>
                  <a:srgbClr val="4B4D4F"/>
                </a:solidFill>
                <a:latin typeface="Arial Narrow"/>
                <a:cs typeface="Arial Narrow"/>
              </a:rPr>
              <a:t>time-to-market</a:t>
            </a:r>
            <a:endParaRPr sz="1500">
              <a:latin typeface="Arial Narrow"/>
              <a:cs typeface="Arial Narrow"/>
            </a:endParaRPr>
          </a:p>
          <a:p>
            <a:pPr marL="265985" marR="5600" indent="-251986">
              <a:lnSpc>
                <a:spcPct val="100699"/>
              </a:lnSpc>
              <a:spcBef>
                <a:spcPts val="639"/>
              </a:spcBef>
              <a:buFont typeface="Arial"/>
              <a:buChar char="•"/>
              <a:tabLst>
                <a:tab pos="265985" algn="l"/>
              </a:tabLst>
            </a:pPr>
            <a:r>
              <a:rPr sz="1500" spc="-6" dirty="0">
                <a:solidFill>
                  <a:srgbClr val="4B4D4F"/>
                </a:solidFill>
                <a:latin typeface="Arial Narrow"/>
                <a:cs typeface="Arial Narrow"/>
              </a:rPr>
              <a:t>Ease </a:t>
            </a:r>
            <a:r>
              <a:rPr sz="1500" dirty="0">
                <a:solidFill>
                  <a:srgbClr val="4B4D4F"/>
                </a:solidFill>
                <a:latin typeface="Arial Narrow"/>
                <a:cs typeface="Arial Narrow"/>
              </a:rPr>
              <a:t>of building mobile-friendly  user</a:t>
            </a:r>
            <a:r>
              <a:rPr sz="1500" spc="-94" dirty="0">
                <a:solidFill>
                  <a:srgbClr val="4B4D4F"/>
                </a:solidFill>
                <a:latin typeface="Arial Narrow"/>
                <a:cs typeface="Arial Narrow"/>
              </a:rPr>
              <a:t> </a:t>
            </a:r>
            <a:r>
              <a:rPr sz="1500" dirty="0">
                <a:solidFill>
                  <a:srgbClr val="4B4D4F"/>
                </a:solidFill>
                <a:latin typeface="Arial Narrow"/>
                <a:cs typeface="Arial Narrow"/>
              </a:rPr>
              <a:t>interfaces</a:t>
            </a:r>
            <a:endParaRPr sz="1500">
              <a:latin typeface="Arial Narrow"/>
              <a:cs typeface="Arial Narrow"/>
            </a:endParaRPr>
          </a:p>
          <a:p>
            <a:pPr marL="265985" indent="-251986">
              <a:lnSpc>
                <a:spcPct val="100000"/>
              </a:lnSpc>
              <a:spcBef>
                <a:spcPts val="650"/>
              </a:spcBef>
              <a:buFont typeface="Arial"/>
              <a:buChar char="•"/>
              <a:tabLst>
                <a:tab pos="265985" algn="l"/>
              </a:tabLst>
            </a:pPr>
            <a:r>
              <a:rPr sz="1500" spc="-6" dirty="0">
                <a:solidFill>
                  <a:srgbClr val="4B4D4F"/>
                </a:solidFill>
                <a:latin typeface="Arial Narrow"/>
                <a:cs typeface="Arial Narrow"/>
              </a:rPr>
              <a:t>Ease </a:t>
            </a:r>
            <a:r>
              <a:rPr sz="1500" dirty="0">
                <a:solidFill>
                  <a:srgbClr val="4B4D4F"/>
                </a:solidFill>
                <a:latin typeface="Arial Narrow"/>
                <a:cs typeface="Arial Narrow"/>
              </a:rPr>
              <a:t>of</a:t>
            </a:r>
            <a:r>
              <a:rPr sz="1500" spc="-66" dirty="0">
                <a:solidFill>
                  <a:srgbClr val="4B4D4F"/>
                </a:solidFill>
                <a:latin typeface="Arial Narrow"/>
                <a:cs typeface="Arial Narrow"/>
              </a:rPr>
              <a:t> </a:t>
            </a:r>
            <a:r>
              <a:rPr sz="1500" dirty="0">
                <a:solidFill>
                  <a:srgbClr val="4B4D4F"/>
                </a:solidFill>
                <a:latin typeface="Arial Narrow"/>
                <a:cs typeface="Arial Narrow"/>
              </a:rPr>
              <a:t>integration</a:t>
            </a:r>
            <a:endParaRPr sz="1500">
              <a:latin typeface="Arial Narrow"/>
              <a:cs typeface="Arial Narrow"/>
            </a:endParaRPr>
          </a:p>
          <a:p>
            <a:pPr marL="265985" marR="226787" indent="-251986">
              <a:lnSpc>
                <a:spcPct val="99700"/>
              </a:lnSpc>
              <a:spcBef>
                <a:spcPts val="694"/>
              </a:spcBef>
              <a:buFont typeface="Arial"/>
              <a:buChar char="•"/>
              <a:tabLst>
                <a:tab pos="265985" algn="l"/>
              </a:tabLst>
            </a:pPr>
            <a:r>
              <a:rPr sz="1500" dirty="0">
                <a:solidFill>
                  <a:srgbClr val="4B4D4F"/>
                </a:solidFill>
                <a:latin typeface="Arial Narrow"/>
                <a:cs typeface="Arial Narrow"/>
              </a:rPr>
              <a:t>Enabling innovative </a:t>
            </a:r>
            <a:r>
              <a:rPr sz="1500" spc="6" dirty="0">
                <a:solidFill>
                  <a:srgbClr val="4B4D4F"/>
                </a:solidFill>
                <a:latin typeface="Arial Narrow"/>
                <a:cs typeface="Arial Narrow"/>
              </a:rPr>
              <a:t>new  </a:t>
            </a:r>
            <a:r>
              <a:rPr sz="1500" dirty="0">
                <a:solidFill>
                  <a:srgbClr val="4B4D4F"/>
                </a:solidFill>
                <a:latin typeface="Arial Narrow"/>
                <a:cs typeface="Arial Narrow"/>
              </a:rPr>
              <a:t>applications </a:t>
            </a:r>
            <a:r>
              <a:rPr sz="1500" spc="6" dirty="0">
                <a:solidFill>
                  <a:srgbClr val="4B4D4F"/>
                </a:solidFill>
                <a:latin typeface="Arial Narrow"/>
                <a:cs typeface="Arial Narrow"/>
              </a:rPr>
              <a:t>and </a:t>
            </a:r>
            <a:r>
              <a:rPr sz="1500" dirty="0">
                <a:solidFill>
                  <a:srgbClr val="4B4D4F"/>
                </a:solidFill>
                <a:latin typeface="Arial Narrow"/>
                <a:cs typeface="Arial Narrow"/>
              </a:rPr>
              <a:t>services</a:t>
            </a:r>
            <a:r>
              <a:rPr sz="1500" spc="-209" dirty="0">
                <a:solidFill>
                  <a:srgbClr val="4B4D4F"/>
                </a:solidFill>
                <a:latin typeface="Arial Narrow"/>
                <a:cs typeface="Arial Narrow"/>
              </a:rPr>
              <a:t> </a:t>
            </a:r>
            <a:r>
              <a:rPr sz="1500" dirty="0">
                <a:solidFill>
                  <a:srgbClr val="4B4D4F"/>
                </a:solidFill>
                <a:latin typeface="Arial Narrow"/>
                <a:cs typeface="Arial Narrow"/>
              </a:rPr>
              <a:t>for  multiple different</a:t>
            </a:r>
            <a:r>
              <a:rPr sz="1500" spc="-116" dirty="0">
                <a:solidFill>
                  <a:srgbClr val="4B4D4F"/>
                </a:solidFill>
                <a:latin typeface="Arial Narrow"/>
                <a:cs typeface="Arial Narrow"/>
              </a:rPr>
              <a:t> </a:t>
            </a:r>
            <a:r>
              <a:rPr sz="1500" dirty="0">
                <a:solidFill>
                  <a:srgbClr val="4B4D4F"/>
                </a:solidFill>
                <a:latin typeface="Arial Narrow"/>
                <a:cs typeface="Arial Narrow"/>
              </a:rPr>
              <a:t>consumers</a:t>
            </a:r>
            <a:endParaRPr sz="1500">
              <a:latin typeface="Arial Narrow"/>
              <a:cs typeface="Arial Narrow"/>
            </a:endParaRPr>
          </a:p>
        </p:txBody>
      </p:sp>
      <p:sp>
        <p:nvSpPr>
          <p:cNvPr id="8" name="object 8"/>
          <p:cNvSpPr/>
          <p:nvPr/>
        </p:nvSpPr>
        <p:spPr>
          <a:xfrm>
            <a:off x="7032775" y="3027370"/>
            <a:ext cx="23801" cy="4209619"/>
          </a:xfrm>
          <a:custGeom>
            <a:avLst/>
            <a:gdLst/>
            <a:ahLst/>
            <a:cxnLst/>
            <a:rect l="l" t="t" r="r" b="b"/>
            <a:pathLst>
              <a:path w="21589" h="3818890">
                <a:moveTo>
                  <a:pt x="21462" y="0"/>
                </a:moveTo>
                <a:lnTo>
                  <a:pt x="0" y="3818534"/>
                </a:lnTo>
              </a:path>
            </a:pathLst>
          </a:custGeom>
          <a:ln w="9524">
            <a:solidFill>
              <a:srgbClr val="C7C8C6"/>
            </a:solidFill>
          </a:ln>
        </p:spPr>
        <p:txBody>
          <a:bodyPr wrap="square" lIns="0" tIns="0" rIns="0" bIns="0" rtlCol="0"/>
          <a:lstStyle/>
          <a:p>
            <a:endParaRPr/>
          </a:p>
        </p:txBody>
      </p:sp>
      <p:sp>
        <p:nvSpPr>
          <p:cNvPr id="9" name="object 9"/>
          <p:cNvSpPr/>
          <p:nvPr/>
        </p:nvSpPr>
        <p:spPr>
          <a:xfrm>
            <a:off x="3263323" y="3027370"/>
            <a:ext cx="13301" cy="4220119"/>
          </a:xfrm>
          <a:custGeom>
            <a:avLst/>
            <a:gdLst/>
            <a:ahLst/>
            <a:cxnLst/>
            <a:rect l="l" t="t" r="r" b="b"/>
            <a:pathLst>
              <a:path w="12064" h="3828415">
                <a:moveTo>
                  <a:pt x="11683" y="0"/>
                </a:moveTo>
                <a:lnTo>
                  <a:pt x="0" y="3828300"/>
                </a:lnTo>
              </a:path>
            </a:pathLst>
          </a:custGeom>
          <a:ln w="9525">
            <a:solidFill>
              <a:srgbClr val="C7C8C6"/>
            </a:solidFill>
          </a:ln>
        </p:spPr>
        <p:txBody>
          <a:bodyPr wrap="square" lIns="0" tIns="0" rIns="0" bIns="0" rtlCol="0"/>
          <a:lstStyle/>
          <a:p>
            <a:endParaRPr/>
          </a:p>
        </p:txBody>
      </p:sp>
      <p:sp>
        <p:nvSpPr>
          <p:cNvPr id="10" name="object 10"/>
          <p:cNvSpPr/>
          <p:nvPr/>
        </p:nvSpPr>
        <p:spPr>
          <a:xfrm>
            <a:off x="0" y="3030310"/>
            <a:ext cx="10080625" cy="0"/>
          </a:xfrm>
          <a:custGeom>
            <a:avLst/>
            <a:gdLst/>
            <a:ahLst/>
            <a:cxnLst/>
            <a:rect l="l" t="t" r="r" b="b"/>
            <a:pathLst>
              <a:path w="9144000">
                <a:moveTo>
                  <a:pt x="0" y="0"/>
                </a:moveTo>
                <a:lnTo>
                  <a:pt x="9144000" y="0"/>
                </a:lnTo>
              </a:path>
            </a:pathLst>
          </a:custGeom>
          <a:ln w="9525">
            <a:solidFill>
              <a:srgbClr val="C7C8C6"/>
            </a:solidFill>
          </a:ln>
        </p:spPr>
        <p:txBody>
          <a:bodyPr wrap="square" lIns="0" tIns="0" rIns="0" bIns="0" rtlCol="0"/>
          <a:lstStyle/>
          <a:p>
            <a:endParaRPr/>
          </a:p>
        </p:txBody>
      </p:sp>
      <p:sp>
        <p:nvSpPr>
          <p:cNvPr id="11" name="object 11"/>
          <p:cNvSpPr/>
          <p:nvPr/>
        </p:nvSpPr>
        <p:spPr>
          <a:xfrm>
            <a:off x="3658566" y="1318883"/>
            <a:ext cx="638440" cy="401083"/>
          </a:xfrm>
          <a:custGeom>
            <a:avLst/>
            <a:gdLst/>
            <a:ahLst/>
            <a:cxnLst/>
            <a:rect l="l" t="t" r="r" b="b"/>
            <a:pathLst>
              <a:path w="579120" h="363855">
                <a:moveTo>
                  <a:pt x="579120" y="363347"/>
                </a:moveTo>
                <a:lnTo>
                  <a:pt x="196087" y="363347"/>
                </a:lnTo>
                <a:lnTo>
                  <a:pt x="196087" y="0"/>
                </a:lnTo>
                <a:lnTo>
                  <a:pt x="0" y="0"/>
                </a:lnTo>
              </a:path>
            </a:pathLst>
          </a:custGeom>
          <a:ln w="9525">
            <a:solidFill>
              <a:srgbClr val="7E7E7E"/>
            </a:solidFill>
          </a:ln>
        </p:spPr>
        <p:txBody>
          <a:bodyPr wrap="square" lIns="0" tIns="0" rIns="0" bIns="0" rtlCol="0"/>
          <a:lstStyle/>
          <a:p>
            <a:endParaRPr/>
          </a:p>
        </p:txBody>
      </p:sp>
      <p:sp>
        <p:nvSpPr>
          <p:cNvPr id="12" name="object 12"/>
          <p:cNvSpPr/>
          <p:nvPr/>
        </p:nvSpPr>
        <p:spPr>
          <a:xfrm>
            <a:off x="3658566" y="1718007"/>
            <a:ext cx="638440" cy="401083"/>
          </a:xfrm>
          <a:custGeom>
            <a:avLst/>
            <a:gdLst/>
            <a:ahLst/>
            <a:cxnLst/>
            <a:rect l="l" t="t" r="r" b="b"/>
            <a:pathLst>
              <a:path w="579120" h="363855">
                <a:moveTo>
                  <a:pt x="579120" y="0"/>
                </a:moveTo>
                <a:lnTo>
                  <a:pt x="196087" y="0"/>
                </a:lnTo>
                <a:lnTo>
                  <a:pt x="196087" y="363346"/>
                </a:lnTo>
                <a:lnTo>
                  <a:pt x="0" y="363346"/>
                </a:lnTo>
              </a:path>
            </a:pathLst>
          </a:custGeom>
          <a:ln w="9525">
            <a:solidFill>
              <a:srgbClr val="7E7E7E"/>
            </a:solidFill>
          </a:ln>
        </p:spPr>
        <p:txBody>
          <a:bodyPr wrap="square" lIns="0" tIns="0" rIns="0" bIns="0" rtlCol="0"/>
          <a:lstStyle/>
          <a:p>
            <a:endParaRPr/>
          </a:p>
        </p:txBody>
      </p:sp>
      <p:sp>
        <p:nvSpPr>
          <p:cNvPr id="13" name="object 13"/>
          <p:cNvSpPr txBox="1"/>
          <p:nvPr/>
        </p:nvSpPr>
        <p:spPr>
          <a:xfrm>
            <a:off x="4315908" y="1268770"/>
            <a:ext cx="5240525" cy="821065"/>
          </a:xfrm>
          <a:prstGeom prst="rect">
            <a:avLst/>
          </a:prstGeom>
        </p:spPr>
        <p:txBody>
          <a:bodyPr vert="horz" wrap="square" lIns="0" tIns="0" rIns="0" bIns="0" rtlCol="0">
            <a:spAutoFit/>
          </a:bodyPr>
          <a:lstStyle/>
          <a:p>
            <a:pPr marL="13999" marR="5600">
              <a:lnSpc>
                <a:spcPct val="103600"/>
              </a:lnSpc>
            </a:pPr>
            <a:r>
              <a:rPr sz="1700" spc="11" dirty="0">
                <a:solidFill>
                  <a:srgbClr val="52555A"/>
                </a:solidFill>
                <a:latin typeface="Arial Narrow"/>
                <a:cs typeface="Arial Narrow"/>
              </a:rPr>
              <a:t>Our </a:t>
            </a:r>
            <a:r>
              <a:rPr sz="1700" spc="6" dirty="0">
                <a:solidFill>
                  <a:srgbClr val="52555A"/>
                </a:solidFill>
                <a:latin typeface="Arial Narrow"/>
                <a:cs typeface="Arial Narrow"/>
              </a:rPr>
              <a:t>client is </a:t>
            </a:r>
            <a:r>
              <a:rPr sz="1700" spc="11" dirty="0">
                <a:solidFill>
                  <a:srgbClr val="52555A"/>
                </a:solidFill>
                <a:latin typeface="Arial Narrow"/>
                <a:cs typeface="Arial Narrow"/>
              </a:rPr>
              <a:t>one of </a:t>
            </a:r>
            <a:r>
              <a:rPr sz="1700" spc="6" dirty="0">
                <a:solidFill>
                  <a:srgbClr val="52555A"/>
                </a:solidFill>
                <a:latin typeface="Arial Narrow"/>
                <a:cs typeface="Arial Narrow"/>
              </a:rPr>
              <a:t>the world’s </a:t>
            </a:r>
            <a:r>
              <a:rPr sz="1700" spc="11" dirty="0">
                <a:solidFill>
                  <a:srgbClr val="52555A"/>
                </a:solidFill>
                <a:latin typeface="Arial Narrow"/>
                <a:cs typeface="Arial Narrow"/>
              </a:rPr>
              <a:t>largest providers of wireless  network equipment, and operates telecommunications networks,  </a:t>
            </a:r>
            <a:r>
              <a:rPr sz="1700" spc="6" dirty="0">
                <a:solidFill>
                  <a:srgbClr val="52555A"/>
                </a:solidFill>
                <a:latin typeface="Arial Narrow"/>
                <a:cs typeface="Arial Narrow"/>
              </a:rPr>
              <a:t>television </a:t>
            </a:r>
            <a:r>
              <a:rPr sz="1700" spc="17" dirty="0">
                <a:solidFill>
                  <a:srgbClr val="52555A"/>
                </a:solidFill>
                <a:latin typeface="Arial Narrow"/>
                <a:cs typeface="Arial Narrow"/>
              </a:rPr>
              <a:t>and </a:t>
            </a:r>
            <a:r>
              <a:rPr sz="1700" spc="6" dirty="0">
                <a:solidFill>
                  <a:srgbClr val="52555A"/>
                </a:solidFill>
                <a:latin typeface="Arial Narrow"/>
                <a:cs typeface="Arial Narrow"/>
              </a:rPr>
              <a:t>video </a:t>
            </a:r>
            <a:r>
              <a:rPr sz="1700" spc="11" dirty="0">
                <a:solidFill>
                  <a:srgbClr val="52555A"/>
                </a:solidFill>
                <a:latin typeface="Arial Narrow"/>
                <a:cs typeface="Arial Narrow"/>
              </a:rPr>
              <a:t>systems, </a:t>
            </a:r>
            <a:r>
              <a:rPr sz="1700" spc="17" dirty="0">
                <a:solidFill>
                  <a:srgbClr val="52555A"/>
                </a:solidFill>
                <a:latin typeface="Arial Narrow"/>
                <a:cs typeface="Arial Narrow"/>
              </a:rPr>
              <a:t>and </a:t>
            </a:r>
            <a:r>
              <a:rPr sz="1700" spc="11" dirty="0">
                <a:solidFill>
                  <a:srgbClr val="52555A"/>
                </a:solidFill>
                <a:latin typeface="Arial Narrow"/>
                <a:cs typeface="Arial Narrow"/>
              </a:rPr>
              <a:t>related</a:t>
            </a:r>
            <a:r>
              <a:rPr sz="1700" spc="160" dirty="0">
                <a:solidFill>
                  <a:srgbClr val="52555A"/>
                </a:solidFill>
                <a:latin typeface="Arial Narrow"/>
                <a:cs typeface="Arial Narrow"/>
              </a:rPr>
              <a:t> </a:t>
            </a:r>
            <a:r>
              <a:rPr sz="1700" spc="6" dirty="0">
                <a:solidFill>
                  <a:srgbClr val="52555A"/>
                </a:solidFill>
                <a:latin typeface="Arial Narrow"/>
                <a:cs typeface="Arial Narrow"/>
              </a:rPr>
              <a:t>services.</a:t>
            </a:r>
            <a:endParaRPr sz="1700">
              <a:latin typeface="Arial Narrow"/>
              <a:cs typeface="Arial Narrow"/>
            </a:endParaRPr>
          </a:p>
        </p:txBody>
      </p:sp>
      <p:sp>
        <p:nvSpPr>
          <p:cNvPr id="14" name="object 14"/>
          <p:cNvSpPr txBox="1"/>
          <p:nvPr/>
        </p:nvSpPr>
        <p:spPr>
          <a:xfrm>
            <a:off x="240367" y="3212721"/>
            <a:ext cx="2005624" cy="261610"/>
          </a:xfrm>
          <a:prstGeom prst="rect">
            <a:avLst/>
          </a:prstGeom>
        </p:spPr>
        <p:txBody>
          <a:bodyPr vert="horz" wrap="square" lIns="0" tIns="0" rIns="0" bIns="0" rtlCol="0">
            <a:spAutoFit/>
          </a:bodyPr>
          <a:lstStyle/>
          <a:p>
            <a:pPr marL="13999">
              <a:lnSpc>
                <a:spcPct val="100000"/>
              </a:lnSpc>
            </a:pPr>
            <a:r>
              <a:rPr sz="1700" b="1" spc="105" dirty="0">
                <a:solidFill>
                  <a:srgbClr val="226092"/>
                </a:solidFill>
                <a:latin typeface="Arial Narrow"/>
                <a:cs typeface="Arial Narrow"/>
              </a:rPr>
              <a:t>Business</a:t>
            </a:r>
            <a:r>
              <a:rPr sz="1700" b="1" spc="248" dirty="0">
                <a:solidFill>
                  <a:srgbClr val="226092"/>
                </a:solidFill>
                <a:latin typeface="Arial Narrow"/>
                <a:cs typeface="Arial Narrow"/>
              </a:rPr>
              <a:t> </a:t>
            </a:r>
            <a:r>
              <a:rPr sz="1700" b="1" spc="110" dirty="0">
                <a:solidFill>
                  <a:srgbClr val="226092"/>
                </a:solidFill>
                <a:latin typeface="Arial Narrow"/>
                <a:cs typeface="Arial Narrow"/>
              </a:rPr>
              <a:t>Challenge</a:t>
            </a:r>
            <a:endParaRPr sz="1700">
              <a:latin typeface="Arial Narrow"/>
              <a:cs typeface="Arial Narrow"/>
            </a:endParaRPr>
          </a:p>
        </p:txBody>
      </p:sp>
      <p:sp>
        <p:nvSpPr>
          <p:cNvPr id="15" name="object 15"/>
          <p:cNvSpPr txBox="1"/>
          <p:nvPr/>
        </p:nvSpPr>
        <p:spPr>
          <a:xfrm>
            <a:off x="240366" y="3556031"/>
            <a:ext cx="2751171" cy="1658929"/>
          </a:xfrm>
          <a:prstGeom prst="rect">
            <a:avLst/>
          </a:prstGeom>
        </p:spPr>
        <p:txBody>
          <a:bodyPr vert="horz" wrap="square" lIns="0" tIns="0" rIns="0" bIns="0" rtlCol="0">
            <a:spAutoFit/>
          </a:bodyPr>
          <a:lstStyle/>
          <a:p>
            <a:pPr marL="331081" marR="5600" indent="-317082">
              <a:lnSpc>
                <a:spcPct val="100099"/>
              </a:lnSpc>
              <a:buFont typeface="Arial"/>
              <a:buChar char="•"/>
              <a:tabLst>
                <a:tab pos="331781" algn="l"/>
              </a:tabLst>
            </a:pPr>
            <a:r>
              <a:rPr sz="1500" dirty="0">
                <a:solidFill>
                  <a:srgbClr val="52555A"/>
                </a:solidFill>
                <a:latin typeface="Arial Narrow"/>
                <a:cs typeface="Arial Narrow"/>
              </a:rPr>
              <a:t>Challenge of getting to </a:t>
            </a:r>
            <a:r>
              <a:rPr sz="1500" spc="6" dirty="0">
                <a:solidFill>
                  <a:srgbClr val="52555A"/>
                </a:solidFill>
                <a:latin typeface="Arial Narrow"/>
                <a:cs typeface="Arial Narrow"/>
              </a:rPr>
              <a:t>market  </a:t>
            </a:r>
            <a:r>
              <a:rPr sz="1500" dirty="0">
                <a:solidFill>
                  <a:srgbClr val="52555A"/>
                </a:solidFill>
                <a:latin typeface="Arial Narrow"/>
                <a:cs typeface="Arial Narrow"/>
              </a:rPr>
              <a:t>quickly </a:t>
            </a:r>
            <a:r>
              <a:rPr sz="1500" spc="-6" dirty="0">
                <a:solidFill>
                  <a:srgbClr val="52555A"/>
                </a:solidFill>
                <a:latin typeface="Arial Narrow"/>
                <a:cs typeface="Arial Narrow"/>
              </a:rPr>
              <a:t>with </a:t>
            </a:r>
            <a:r>
              <a:rPr sz="1500" spc="6" dirty="0">
                <a:solidFill>
                  <a:srgbClr val="52555A"/>
                </a:solidFill>
                <a:latin typeface="Arial Narrow"/>
                <a:cs typeface="Arial Narrow"/>
              </a:rPr>
              <a:t>an </a:t>
            </a:r>
            <a:r>
              <a:rPr sz="1500" dirty="0">
                <a:solidFill>
                  <a:srgbClr val="52555A"/>
                </a:solidFill>
                <a:latin typeface="Arial Narrow"/>
                <a:cs typeface="Arial Narrow"/>
              </a:rPr>
              <a:t>integrated</a:t>
            </a:r>
            <a:r>
              <a:rPr sz="1500" spc="-149" dirty="0">
                <a:solidFill>
                  <a:srgbClr val="52555A"/>
                </a:solidFill>
                <a:latin typeface="Arial Narrow"/>
                <a:cs typeface="Arial Narrow"/>
              </a:rPr>
              <a:t> </a:t>
            </a:r>
            <a:r>
              <a:rPr sz="1500" spc="-6" dirty="0">
                <a:solidFill>
                  <a:srgbClr val="52555A"/>
                </a:solidFill>
                <a:latin typeface="Arial Narrow"/>
                <a:cs typeface="Arial Narrow"/>
              </a:rPr>
              <a:t>solution  </a:t>
            </a:r>
            <a:r>
              <a:rPr sz="1500" spc="6" dirty="0">
                <a:solidFill>
                  <a:srgbClr val="52555A"/>
                </a:solidFill>
                <a:latin typeface="Arial Narrow"/>
                <a:cs typeface="Arial Narrow"/>
              </a:rPr>
              <a:t>and </a:t>
            </a:r>
            <a:r>
              <a:rPr sz="1500" dirty="0">
                <a:solidFill>
                  <a:srgbClr val="52555A"/>
                </a:solidFill>
                <a:latin typeface="Arial Narrow"/>
                <a:cs typeface="Arial Narrow"/>
              </a:rPr>
              <a:t>online application that  integrates </a:t>
            </a:r>
            <a:r>
              <a:rPr sz="1500" spc="6" dirty="0">
                <a:solidFill>
                  <a:srgbClr val="52555A"/>
                </a:solidFill>
                <a:latin typeface="Arial Narrow"/>
                <a:cs typeface="Arial Narrow"/>
              </a:rPr>
              <a:t>real-time </a:t>
            </a:r>
            <a:r>
              <a:rPr sz="1500" dirty="0">
                <a:solidFill>
                  <a:srgbClr val="52555A"/>
                </a:solidFill>
                <a:latin typeface="Arial Narrow"/>
                <a:cs typeface="Arial Narrow"/>
              </a:rPr>
              <a:t>sensor</a:t>
            </a:r>
            <a:r>
              <a:rPr sz="1500" spc="-215"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331081" marR="46197" algn="just">
              <a:lnSpc>
                <a:spcPct val="99700"/>
              </a:lnSpc>
              <a:spcBef>
                <a:spcPts val="17"/>
              </a:spcBef>
            </a:pPr>
            <a:r>
              <a:rPr sz="1500" spc="6" dirty="0">
                <a:solidFill>
                  <a:srgbClr val="52555A"/>
                </a:solidFill>
                <a:latin typeface="Arial Narrow"/>
                <a:cs typeface="Arial Narrow"/>
              </a:rPr>
              <a:t>from on-board </a:t>
            </a:r>
            <a:r>
              <a:rPr sz="1500" spc="-6" dirty="0">
                <a:solidFill>
                  <a:srgbClr val="52555A"/>
                </a:solidFill>
                <a:latin typeface="Arial Narrow"/>
                <a:cs typeface="Arial Narrow"/>
              </a:rPr>
              <a:t>vehicle </a:t>
            </a:r>
            <a:r>
              <a:rPr sz="1500" dirty="0">
                <a:solidFill>
                  <a:srgbClr val="52555A"/>
                </a:solidFill>
                <a:latin typeface="Arial Narrow"/>
                <a:cs typeface="Arial Narrow"/>
              </a:rPr>
              <a:t>telematics  </a:t>
            </a:r>
            <a:r>
              <a:rPr sz="1500" spc="-6" dirty="0">
                <a:solidFill>
                  <a:srgbClr val="52555A"/>
                </a:solidFill>
                <a:latin typeface="Arial Narrow"/>
                <a:cs typeface="Arial Narrow"/>
              </a:rPr>
              <a:t>into </a:t>
            </a:r>
            <a:r>
              <a:rPr sz="1500" dirty="0">
                <a:solidFill>
                  <a:srgbClr val="52555A"/>
                </a:solidFill>
                <a:latin typeface="Arial Narrow"/>
                <a:cs typeface="Arial Narrow"/>
              </a:rPr>
              <a:t>a unified </a:t>
            </a:r>
            <a:r>
              <a:rPr sz="1500" spc="6" dirty="0">
                <a:solidFill>
                  <a:srgbClr val="52555A"/>
                </a:solidFill>
                <a:latin typeface="Arial Narrow"/>
                <a:cs typeface="Arial Narrow"/>
              </a:rPr>
              <a:t>and </a:t>
            </a:r>
            <a:r>
              <a:rPr sz="1500" dirty="0">
                <a:solidFill>
                  <a:srgbClr val="52555A"/>
                </a:solidFill>
                <a:latin typeface="Arial Narrow"/>
                <a:cs typeface="Arial Narrow"/>
              </a:rPr>
              <a:t>interactive</a:t>
            </a:r>
            <a:r>
              <a:rPr sz="1500" spc="-165" dirty="0">
                <a:solidFill>
                  <a:srgbClr val="52555A"/>
                </a:solidFill>
                <a:latin typeface="Arial Narrow"/>
                <a:cs typeface="Arial Narrow"/>
              </a:rPr>
              <a:t> </a:t>
            </a:r>
            <a:r>
              <a:rPr sz="1500" dirty="0">
                <a:solidFill>
                  <a:srgbClr val="52555A"/>
                </a:solidFill>
                <a:latin typeface="Arial Narrow"/>
                <a:cs typeface="Arial Narrow"/>
              </a:rPr>
              <a:t>user  interface that </a:t>
            </a:r>
            <a:r>
              <a:rPr sz="1500" spc="-6" dirty="0">
                <a:solidFill>
                  <a:srgbClr val="52555A"/>
                </a:solidFill>
                <a:latin typeface="Arial Narrow"/>
                <a:cs typeface="Arial Narrow"/>
              </a:rPr>
              <a:t>is</a:t>
            </a:r>
            <a:r>
              <a:rPr sz="1500" spc="-44" dirty="0">
                <a:solidFill>
                  <a:srgbClr val="52555A"/>
                </a:solidFill>
                <a:latin typeface="Arial Narrow"/>
                <a:cs typeface="Arial Narrow"/>
              </a:rPr>
              <a:t> </a:t>
            </a:r>
            <a:r>
              <a:rPr sz="1500" dirty="0">
                <a:solidFill>
                  <a:srgbClr val="52555A"/>
                </a:solidFill>
                <a:latin typeface="Arial Narrow"/>
                <a:cs typeface="Arial Narrow"/>
              </a:rPr>
              <a:t>mobile-friendly</a:t>
            </a:r>
            <a:endParaRPr sz="1500">
              <a:latin typeface="Arial Narrow"/>
              <a:cs typeface="Arial Narrow"/>
            </a:endParaRPr>
          </a:p>
        </p:txBody>
      </p:sp>
      <p:sp>
        <p:nvSpPr>
          <p:cNvPr id="16" name="object 16"/>
          <p:cNvSpPr/>
          <p:nvPr/>
        </p:nvSpPr>
        <p:spPr>
          <a:xfrm>
            <a:off x="710810" y="844862"/>
            <a:ext cx="2358586" cy="2450314"/>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1035139" y="2707077"/>
            <a:ext cx="1673104" cy="230990"/>
          </a:xfrm>
          <a:custGeom>
            <a:avLst/>
            <a:gdLst/>
            <a:ahLst/>
            <a:cxnLst/>
            <a:rect l="l" t="t" r="r" b="b"/>
            <a:pathLst>
              <a:path w="1517650" h="209550">
                <a:moveTo>
                  <a:pt x="0" y="209156"/>
                </a:moveTo>
                <a:lnTo>
                  <a:pt x="1517395" y="209156"/>
                </a:lnTo>
                <a:lnTo>
                  <a:pt x="1517395" y="0"/>
                </a:lnTo>
                <a:lnTo>
                  <a:pt x="0" y="0"/>
                </a:lnTo>
                <a:lnTo>
                  <a:pt x="0" y="209156"/>
                </a:lnTo>
                <a:close/>
              </a:path>
            </a:pathLst>
          </a:custGeom>
          <a:solidFill>
            <a:srgbClr val="FFFFFF"/>
          </a:solidFill>
        </p:spPr>
        <p:txBody>
          <a:bodyPr wrap="square" lIns="0" tIns="0" rIns="0" bIns="0" rtlCol="0"/>
          <a:lstStyle/>
          <a:p>
            <a:endParaRPr/>
          </a:p>
        </p:txBody>
      </p:sp>
      <p:sp>
        <p:nvSpPr>
          <p:cNvPr id="18" name="Date Placeholder 17"/>
          <p:cNvSpPr>
            <a:spLocks noGrp="1"/>
          </p:cNvSpPr>
          <p:nvPr>
            <p:ph type="dt" sz="half" idx="10"/>
          </p:nvPr>
        </p:nvSpPr>
        <p:spPr/>
        <p:txBody>
          <a:bodyPr/>
          <a:lstStyle/>
          <a:p>
            <a:r>
              <a:rPr lang="en-US" altLang="ko-KR"/>
              <a:t>© Lee</a:t>
            </a:r>
            <a:endParaRPr lang="en-US" dirty="0"/>
          </a:p>
        </p:txBody>
      </p:sp>
      <p:sp>
        <p:nvSpPr>
          <p:cNvPr id="23" name="Footer Placeholder 22"/>
          <p:cNvSpPr>
            <a:spLocks noGrp="1"/>
          </p:cNvSpPr>
          <p:nvPr>
            <p:ph type="ftr" sz="quarter" idx="11"/>
          </p:nvPr>
        </p:nvSpPr>
        <p:spPr/>
        <p:txBody>
          <a:bodyPr/>
          <a:lstStyle/>
          <a:p>
            <a:r>
              <a:rPr lang="en-US"/>
              <a:t>IUPUI</a:t>
            </a:r>
            <a:endParaRPr lang="en-US" dirty="0"/>
          </a:p>
        </p:txBody>
      </p:sp>
      <p:sp>
        <p:nvSpPr>
          <p:cNvPr id="24" name="Slide Number Placeholder 23"/>
          <p:cNvSpPr>
            <a:spLocks noGrp="1"/>
          </p:cNvSpPr>
          <p:nvPr>
            <p:ph type="sldNum" sz="quarter" idx="12"/>
          </p:nvPr>
        </p:nvSpPr>
        <p:spPr/>
        <p:txBody>
          <a:bodyPr/>
          <a:lstStyle/>
          <a:p>
            <a:fld id="{B91152B9-A035-480E-8524-CE1EBCC4ACF5}" type="slidenum">
              <a:rPr lang="en-GB" smtClean="0"/>
              <a:pPr/>
              <a:t>115</a:t>
            </a:fld>
            <a:endParaRPr lang="en-GB" dirty="0"/>
          </a:p>
        </p:txBody>
      </p:sp>
    </p:spTree>
    <p:extLst>
      <p:ext uri="{BB962C8B-B14F-4D97-AF65-F5344CB8AC3E}">
        <p14:creationId xmlns:p14="http://schemas.microsoft.com/office/powerpoint/2010/main" val="959816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bwMode="auto">
          <a:xfrm flipV="1">
            <a:off x="2604161" y="3443852"/>
            <a:ext cx="4704292" cy="1931917"/>
          </a:xfrm>
          <a:prstGeom prst="line">
            <a:avLst/>
          </a:prstGeom>
          <a:solidFill>
            <a:srgbClr val="6C7472"/>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4" name="Straight Connector 133"/>
          <p:cNvCxnSpPr/>
          <p:nvPr/>
        </p:nvCxnSpPr>
        <p:spPr bwMode="auto">
          <a:xfrm flipH="1" flipV="1">
            <a:off x="3024187" y="3443852"/>
            <a:ext cx="4704292" cy="1931917"/>
          </a:xfrm>
          <a:prstGeom prst="line">
            <a:avLst/>
          </a:prstGeom>
          <a:solidFill>
            <a:srgbClr val="6C7472"/>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7" name="Picture 46"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208" y="3275859"/>
            <a:ext cx="3523152" cy="1902551"/>
          </a:xfrm>
          <a:prstGeom prst="rect">
            <a:avLst/>
          </a:prstGeom>
        </p:spPr>
      </p:pic>
      <p:pic>
        <p:nvPicPr>
          <p:cNvPr id="48" name="Picture 47" descr="thingwor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1973" y="4217146"/>
            <a:ext cx="2159622" cy="486652"/>
          </a:xfrm>
          <a:prstGeom prst="rect">
            <a:avLst/>
          </a:prstGeom>
        </p:spPr>
      </p:pic>
      <p:grpSp>
        <p:nvGrpSpPr>
          <p:cNvPr id="147" name="Group 143"/>
          <p:cNvGrpSpPr>
            <a:grpSpLocks/>
          </p:cNvGrpSpPr>
          <p:nvPr/>
        </p:nvGrpSpPr>
        <p:grpSpPr bwMode="auto">
          <a:xfrm>
            <a:off x="5174405" y="1259946"/>
            <a:ext cx="1462007" cy="1307768"/>
            <a:chOff x="6946107" y="4876800"/>
            <a:chExt cx="1631156" cy="1414463"/>
          </a:xfrm>
        </p:grpSpPr>
        <p:sp>
          <p:nvSpPr>
            <p:cNvPr id="149" name="Oval 148"/>
            <p:cNvSpPr/>
            <p:nvPr/>
          </p:nvSpPr>
          <p:spPr bwMode="auto">
            <a:xfrm>
              <a:off x="7162032" y="4876800"/>
              <a:ext cx="1414628" cy="1413943"/>
            </a:xfrm>
            <a:prstGeom prst="ellipse">
              <a:avLst/>
            </a:prstGeom>
            <a:solidFill>
              <a:schemeClr val="accent5">
                <a:lumMod val="75000"/>
                <a:alpha val="25000"/>
              </a:schemeClr>
            </a:solidFill>
            <a:ln>
              <a:noFill/>
            </a:ln>
            <a:effectLst/>
            <a:extLst/>
          </p:spPr>
          <p:txBody>
            <a:bodyPr lIns="64291" tIns="32146" rIns="64291" bIns="32146"/>
            <a:lstStyle/>
            <a:p>
              <a:pPr defTabSz="708685">
                <a:defRPr/>
              </a:pPr>
              <a:endParaRPr lang="en-US"/>
            </a:p>
          </p:txBody>
        </p:sp>
        <p:pic>
          <p:nvPicPr>
            <p:cNvPr id="151" name="Picture 150" descr="people.png"/>
            <p:cNvPicPr>
              <a:picLocks noChangeAspect="1"/>
            </p:cNvPicPr>
            <p:nvPr/>
          </p:nvPicPr>
          <p:blipFill>
            <a:blip r:embed="rId5">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946107" y="5288755"/>
              <a:ext cx="1135133" cy="695325"/>
            </a:xfrm>
            <a:prstGeom prst="rect">
              <a:avLst/>
            </a:prstGeom>
          </p:spPr>
        </p:pic>
        <p:grpSp>
          <p:nvGrpSpPr>
            <p:cNvPr id="152" name="Group 147"/>
            <p:cNvGrpSpPr>
              <a:grpSpLocks/>
            </p:cNvGrpSpPr>
            <p:nvPr/>
          </p:nvGrpSpPr>
          <p:grpSpPr bwMode="auto">
            <a:xfrm>
              <a:off x="7589044" y="5162550"/>
              <a:ext cx="964406" cy="982266"/>
              <a:chOff x="2692400" y="2514600"/>
              <a:chExt cx="1625600" cy="1625600"/>
            </a:xfrm>
          </p:grpSpPr>
          <p:pic>
            <p:nvPicPr>
              <p:cNvPr id="154" name="Picture 153" descr="Television-Alt.png"/>
              <p:cNvPicPr>
                <a:picLocks noChangeAspect="1"/>
              </p:cNvPicPr>
              <p:nvPr/>
            </p:nvPicPr>
            <p:blipFill>
              <a:blip r:embed="rId6"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2692400" y="2514600"/>
                <a:ext cx="1625600" cy="1625600"/>
              </a:xfrm>
              <a:prstGeom prst="rect">
                <a:avLst/>
              </a:prstGeom>
            </p:spPr>
          </p:pic>
          <p:sp>
            <p:nvSpPr>
              <p:cNvPr id="156" name="Rectangle 149"/>
              <p:cNvSpPr>
                <a:spLocks noChangeArrowheads="1"/>
              </p:cNvSpPr>
              <p:nvPr/>
            </p:nvSpPr>
            <p:spPr bwMode="auto">
              <a:xfrm>
                <a:off x="2997200" y="2971800"/>
                <a:ext cx="96012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706960"/>
                <a:endParaRPr lang="en-US"/>
              </a:p>
            </p:txBody>
          </p:sp>
          <p:grpSp>
            <p:nvGrpSpPr>
              <p:cNvPr id="158" name="Group 150"/>
              <p:cNvGrpSpPr>
                <a:grpSpLocks/>
              </p:cNvGrpSpPr>
              <p:nvPr/>
            </p:nvGrpSpPr>
            <p:grpSpPr bwMode="auto">
              <a:xfrm>
                <a:off x="3721467" y="3276600"/>
                <a:ext cx="504384" cy="683039"/>
                <a:chOff x="5724796" y="3749842"/>
                <a:chExt cx="596900" cy="766432"/>
              </a:xfrm>
            </p:grpSpPr>
            <p:grpSp>
              <p:nvGrpSpPr>
                <p:cNvPr id="160" name="Group 151"/>
                <p:cNvGrpSpPr>
                  <a:grpSpLocks/>
                </p:cNvGrpSpPr>
                <p:nvPr/>
              </p:nvGrpSpPr>
              <p:grpSpPr bwMode="auto">
                <a:xfrm>
                  <a:off x="5724796" y="3749842"/>
                  <a:ext cx="596900" cy="766432"/>
                  <a:chOff x="5724796" y="3749842"/>
                  <a:chExt cx="596900" cy="766432"/>
                </a:xfrm>
              </p:grpSpPr>
              <p:sp>
                <p:nvSpPr>
                  <p:cNvPr id="164" name="Rounded Rectangle 163"/>
                  <p:cNvSpPr/>
                  <p:nvPr/>
                </p:nvSpPr>
                <p:spPr>
                  <a:xfrm>
                    <a:off x="5723282" y="3749218"/>
                    <a:ext cx="598576" cy="766196"/>
                  </a:xfrm>
                  <a:prstGeom prst="roundRect">
                    <a:avLst>
                      <a:gd name="adj" fmla="val 3369"/>
                    </a:avLst>
                  </a:prstGeom>
                  <a:solidFill>
                    <a:sysClr val="window" lastClr="FFFFFF"/>
                  </a:solidFill>
                  <a:ln w="50800" cap="flat" cmpd="sng" algn="ctr">
                    <a:solidFill>
                      <a:srgbClr val="39639D"/>
                    </a:solid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sp>
                <p:nvSpPr>
                  <p:cNvPr id="166" name="Rectangle 165"/>
                  <p:cNvSpPr/>
                  <p:nvPr/>
                </p:nvSpPr>
                <p:spPr>
                  <a:xfrm>
                    <a:off x="5723282" y="4415220"/>
                    <a:ext cx="598576" cy="94301"/>
                  </a:xfrm>
                  <a:prstGeom prst="rect">
                    <a:avLst/>
                  </a:prstGeom>
                  <a:solidFill>
                    <a:srgbClr val="39639D"/>
                  </a:solidFill>
                  <a:ln w="9525" cap="flat" cmpd="sng" algn="ctr">
                    <a:no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grpSp>
            <p:sp>
              <p:nvSpPr>
                <p:cNvPr id="162" name="Oval 161"/>
                <p:cNvSpPr/>
                <p:nvPr/>
              </p:nvSpPr>
              <p:spPr>
                <a:xfrm>
                  <a:off x="5992482" y="4438795"/>
                  <a:ext cx="63341" cy="64832"/>
                </a:xfrm>
                <a:prstGeom prst="ellipse">
                  <a:avLst/>
                </a:prstGeom>
                <a:solidFill>
                  <a:sysClr val="window" lastClr="FFFFFF"/>
                </a:solidFill>
                <a:ln w="9525" cap="flat" cmpd="sng" algn="ctr">
                  <a:noFill/>
                  <a:prstDash val="solid"/>
                </a:ln>
                <a:effectLst/>
              </p:spPr>
              <p:txBody>
                <a:bodyPr anchor="ctr"/>
                <a:lstStyle/>
                <a:p>
                  <a:pPr defTabSz="708685" fontAlgn="auto">
                    <a:spcBef>
                      <a:spcPts val="0"/>
                    </a:spcBef>
                    <a:spcAft>
                      <a:spcPts val="0"/>
                    </a:spcAft>
                    <a:defRPr/>
                  </a:pPr>
                  <a:endParaRPr lang="en-US" sz="1400" kern="0">
                    <a:solidFill>
                      <a:sysClr val="window" lastClr="FFFFFF"/>
                    </a:solidFill>
                    <a:latin typeface="Helvetica"/>
                    <a:ea typeface="+mn-ea"/>
                    <a:cs typeface="Helvetica"/>
                  </a:endParaRPr>
                </a:p>
              </p:txBody>
            </p:sp>
          </p:grpSp>
        </p:grpSp>
      </p:grpSp>
      <p:grpSp>
        <p:nvGrpSpPr>
          <p:cNvPr id="111" name="Group 155"/>
          <p:cNvGrpSpPr>
            <a:grpSpLocks/>
          </p:cNvGrpSpPr>
          <p:nvPr/>
        </p:nvGrpSpPr>
        <p:grpSpPr bwMode="auto">
          <a:xfrm>
            <a:off x="3830106" y="1344035"/>
            <a:ext cx="1104534" cy="1050461"/>
            <a:chOff x="3353040" y="3570953"/>
            <a:chExt cx="738669" cy="719821"/>
          </a:xfrm>
        </p:grpSpPr>
        <p:pic>
          <p:nvPicPr>
            <p:cNvPr id="112" name="Picture 111" descr="people.png"/>
            <p:cNvPicPr>
              <a:picLocks noChangeAspect="1"/>
            </p:cNvPicPr>
            <p:nvPr/>
          </p:nvPicPr>
          <p:blipFill>
            <a:blip r:embed="rId5">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353040" y="3827159"/>
              <a:ext cx="738669" cy="463615"/>
            </a:xfrm>
            <a:prstGeom prst="rect">
              <a:avLst/>
            </a:prstGeom>
          </p:spPr>
        </p:pic>
        <p:sp>
          <p:nvSpPr>
            <p:cNvPr id="113" name="Rounded Rectangular Callout 112"/>
            <p:cNvSpPr/>
            <p:nvPr/>
          </p:nvSpPr>
          <p:spPr>
            <a:xfrm>
              <a:off x="3424579" y="3651231"/>
              <a:ext cx="354632" cy="199055"/>
            </a:xfrm>
            <a:prstGeom prst="wedgeRoundRectCallout">
              <a:avLst>
                <a:gd name="adj1" fmla="val -21592"/>
                <a:gd name="adj2" fmla="val 77577"/>
                <a:gd name="adj3" fmla="val 16667"/>
              </a:avLst>
            </a:prstGeom>
            <a:solidFill>
              <a:sysClr val="window" lastClr="FFFFFF"/>
            </a:solidFill>
            <a:ln w="25400" cap="flat" cmpd="sng" algn="ctr">
              <a:solidFill>
                <a:srgbClr val="4F81BD">
                  <a:lumMod val="75000"/>
                </a:srgbClr>
              </a:solidFill>
              <a:prstDash val="solid"/>
            </a:ln>
            <a:effectLst/>
          </p:spPr>
          <p:txBody>
            <a:bodyPr anchor="ctr"/>
            <a:lstStyle/>
            <a:p>
              <a:pPr algn="ctr" fontAlgn="auto" hangingPunct="1">
                <a:spcBef>
                  <a:spcPts val="0"/>
                </a:spcBef>
                <a:spcAft>
                  <a:spcPts val="0"/>
                </a:spcAft>
                <a:defRPr/>
              </a:pPr>
              <a:endParaRPr lang="en-US" sz="2000" kern="0">
                <a:solidFill>
                  <a:sysClr val="window" lastClr="FFFFFF"/>
                </a:solidFill>
                <a:latin typeface="GE Inspira"/>
                <a:ea typeface="+mn-ea"/>
                <a:cs typeface="GE Inspira"/>
              </a:endParaRPr>
            </a:p>
          </p:txBody>
        </p:sp>
        <p:sp>
          <p:nvSpPr>
            <p:cNvPr id="116" name="Rounded Rectangular Callout 115"/>
            <p:cNvSpPr/>
            <p:nvPr/>
          </p:nvSpPr>
          <p:spPr>
            <a:xfrm flipH="1">
              <a:off x="3625888" y="3570890"/>
              <a:ext cx="386233" cy="245821"/>
            </a:xfrm>
            <a:prstGeom prst="wedgeRoundRectCallout">
              <a:avLst>
                <a:gd name="adj1" fmla="val -21592"/>
                <a:gd name="adj2" fmla="val 77577"/>
                <a:gd name="adj3" fmla="val 16667"/>
              </a:avLst>
            </a:prstGeom>
            <a:solidFill>
              <a:sysClr val="window" lastClr="FFFFFF"/>
            </a:solidFill>
            <a:ln w="25400" cap="flat" cmpd="sng" algn="ctr">
              <a:solidFill>
                <a:srgbClr val="4F81BD">
                  <a:lumMod val="75000"/>
                </a:srgbClr>
              </a:solidFill>
              <a:prstDash val="solid"/>
            </a:ln>
            <a:effectLst/>
          </p:spPr>
          <p:txBody>
            <a:bodyPr anchor="ctr"/>
            <a:lstStyle/>
            <a:p>
              <a:pPr algn="ctr" fontAlgn="auto" hangingPunct="1">
                <a:spcBef>
                  <a:spcPts val="0"/>
                </a:spcBef>
                <a:spcAft>
                  <a:spcPts val="0"/>
                </a:spcAft>
                <a:defRPr/>
              </a:pPr>
              <a:endParaRPr lang="en-US" sz="2000" kern="0">
                <a:solidFill>
                  <a:sysClr val="window" lastClr="FFFFFF"/>
                </a:solidFill>
                <a:latin typeface="GE Inspira"/>
                <a:ea typeface="+mn-ea"/>
                <a:cs typeface="GE Inspira"/>
              </a:endParaRPr>
            </a:p>
          </p:txBody>
        </p:sp>
      </p:grpSp>
      <p:sp>
        <p:nvSpPr>
          <p:cNvPr id="172" name="Up-Down Arrow 171"/>
          <p:cNvSpPr/>
          <p:nvPr/>
        </p:nvSpPr>
        <p:spPr bwMode="auto">
          <a:xfrm>
            <a:off x="4785763" y="5039783"/>
            <a:ext cx="672042" cy="1259946"/>
          </a:xfrm>
          <a:prstGeom prst="upDownArrow">
            <a:avLst/>
          </a:prstGeom>
          <a:solidFill>
            <a:schemeClr val="accent6">
              <a:lumMod val="20000"/>
              <a:lumOff val="80000"/>
              <a:alpha val="54000"/>
            </a:schemeClr>
          </a:solidFill>
          <a:ln w="12700" cap="flat" cmpd="sng" algn="ctr">
            <a:solidFill>
              <a:schemeClr val="accent2">
                <a:lumMod val="60000"/>
                <a:lumOff val="40000"/>
              </a:schemeClr>
            </a:solidFill>
            <a:prstDash val="solid"/>
            <a:round/>
            <a:headEnd type="none" w="med" len="med"/>
            <a:tailEnd type="none" w="med" len="med"/>
          </a:ln>
          <a:effectLst/>
          <a:extLst/>
        </p:spPr>
        <p:txBody>
          <a:bodyPr vert="vert270" wrap="square" lIns="100794" tIns="50397" rIns="100794" bIns="50397" numCol="1" rtlCol="0" anchor="ctr" anchorCtr="0" compatLnSpc="1">
            <a:prstTxWarp prst="textNoShape">
              <a:avLst/>
            </a:prstTxWarp>
          </a:bodyPr>
          <a:lstStyle/>
          <a:p>
            <a:r>
              <a:rPr lang="en-US" b="1" dirty="0">
                <a:solidFill>
                  <a:srgbClr val="365F91"/>
                </a:solidFill>
                <a:ea typeface="Tahoma"/>
                <a:cs typeface="Tahoma"/>
              </a:rPr>
              <a:t>Things</a:t>
            </a:r>
            <a:endParaRPr lang="en-US" b="1" dirty="0">
              <a:ea typeface="ＭＳ 明朝"/>
            </a:endParaRPr>
          </a:p>
        </p:txBody>
      </p:sp>
      <p:pic>
        <p:nvPicPr>
          <p:cNvPr id="181" name="Picture 65" descr="firewall.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0339" y="6215733"/>
            <a:ext cx="441940" cy="32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66" descr="TW Gear.jpg"/>
          <p:cNvPicPr>
            <a:picLocks noChangeAspect="1"/>
          </p:cNvPicPr>
          <p:nvPr/>
        </p:nvPicPr>
        <p:blipFill>
          <a:blip r:embed="rId8"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602764" y="6517995"/>
            <a:ext cx="188002" cy="19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68"/>
          <p:cNvGrpSpPr>
            <a:grpSpLocks noChangeAspect="1"/>
          </p:cNvGrpSpPr>
          <p:nvPr/>
        </p:nvGrpSpPr>
        <p:grpSpPr bwMode="auto">
          <a:xfrm>
            <a:off x="3444214" y="6215733"/>
            <a:ext cx="383766" cy="128540"/>
            <a:chOff x="-1175744" y="2619616"/>
            <a:chExt cx="965336" cy="294013"/>
          </a:xfrm>
        </p:grpSpPr>
        <p:pic>
          <p:nvPicPr>
            <p:cNvPr id="188" name="Picture 187"/>
            <p:cNvPicPr>
              <a:picLocks noChangeAspect="1"/>
            </p:cNvPicPr>
            <p:nvPr/>
          </p:nvPicPr>
          <p:blipFill rotWithShape="1">
            <a:blip r:embed="rId9">
              <a:duotone>
                <a:srgbClr val="4F81BD">
                  <a:shade val="45000"/>
                  <a:satMod val="135000"/>
                </a:srgbClr>
                <a:prstClr val="white"/>
              </a:duotone>
            </a:blip>
            <a:srcRect b="69543"/>
            <a:stretch/>
          </p:blipFill>
          <p:spPr>
            <a:xfrm>
              <a:off x="-1175744" y="2619616"/>
              <a:ext cx="965336" cy="294013"/>
            </a:xfrm>
            <a:prstGeom prst="rect">
              <a:avLst/>
            </a:prstGeom>
          </p:spPr>
        </p:pic>
        <p:pic>
          <p:nvPicPr>
            <p:cNvPr id="189" name="Picture 73" descr="TW Gear.jpg"/>
            <p:cNvPicPr>
              <a:picLocks noChangeAspect="1"/>
            </p:cNvPicPr>
            <p:nvPr/>
          </p:nvPicPr>
          <p:blipFill>
            <a:blip r:embed="rId10"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58864" y="2702821"/>
              <a:ext cx="172910" cy="16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5" name="Picture 184"/>
          <p:cNvPicPr>
            <a:picLocks noChangeAspect="1"/>
          </p:cNvPicPr>
          <p:nvPr/>
        </p:nvPicPr>
        <p:blipFill>
          <a:blip r:embed="rId11">
            <a:duotone>
              <a:srgbClr val="4F81BD">
                <a:shade val="45000"/>
                <a:satMod val="135000"/>
              </a:srgbClr>
              <a:prstClr val="white"/>
            </a:duotone>
          </a:blip>
          <a:stretch>
            <a:fillRect/>
          </a:stretch>
        </p:blipFill>
        <p:spPr bwMode="auto">
          <a:xfrm>
            <a:off x="3276203" y="6428269"/>
            <a:ext cx="480525" cy="516566"/>
          </a:xfrm>
          <a:prstGeom prst="rect">
            <a:avLst/>
          </a:prstGeom>
        </p:spPr>
      </p:pic>
      <p:pic>
        <p:nvPicPr>
          <p:cNvPr id="186" name="Picture 70" descr="mri.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60339" y="6607302"/>
            <a:ext cx="828701" cy="7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186"/>
          <p:cNvPicPr>
            <a:picLocks noChangeAspect="1"/>
          </p:cNvPicPr>
          <p:nvPr/>
        </p:nvPicPr>
        <p:blipFill>
          <a:blip r:embed="rId13">
            <a:duotone>
              <a:srgbClr val="4F81BD">
                <a:shade val="45000"/>
                <a:satMod val="135000"/>
              </a:srgbClr>
              <a:prstClr val="white"/>
            </a:duotone>
          </a:blip>
          <a:stretch>
            <a:fillRect/>
          </a:stretch>
        </p:blipFill>
        <p:spPr bwMode="auto">
          <a:xfrm rot="6293725">
            <a:off x="6425973" y="6373063"/>
            <a:ext cx="532837" cy="495664"/>
          </a:xfrm>
          <a:prstGeom prst="rect">
            <a:avLst/>
          </a:prstGeom>
        </p:spPr>
      </p:pic>
      <p:pic>
        <p:nvPicPr>
          <p:cNvPr id="178" name="Picture 177" descr="atm.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3788740" y="6385044"/>
            <a:ext cx="915552" cy="92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178" descr="TW Gear.jpg"/>
          <p:cNvPicPr>
            <a:picLocks noChangeAspect="1"/>
          </p:cNvPicPr>
          <p:nvPr/>
        </p:nvPicPr>
        <p:blipFill>
          <a:blip r:embed="rId8"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4272779" y="6383726"/>
            <a:ext cx="188002" cy="19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90"/>
          <p:cNvPicPr>
            <a:picLocks noChangeAspect="1"/>
          </p:cNvPicPr>
          <p:nvPr/>
        </p:nvPicPr>
        <p:blipFill>
          <a:blip r:embed="rId15">
            <a:duotone>
              <a:srgbClr val="007BBE">
                <a:shade val="45000"/>
                <a:satMod val="135000"/>
              </a:srgbClr>
              <a:prstClr val="white"/>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4973512" y="6467722"/>
            <a:ext cx="296546" cy="288227"/>
          </a:xfrm>
          <a:prstGeom prst="rect">
            <a:avLst/>
          </a:prstGeom>
        </p:spPr>
      </p:pic>
      <p:pic>
        <p:nvPicPr>
          <p:cNvPr id="192" name="Picture 191"/>
          <p:cNvPicPr>
            <a:picLocks noChangeAspect="1"/>
          </p:cNvPicPr>
          <p:nvPr/>
        </p:nvPicPr>
        <p:blipFill>
          <a:blip r:embed="rId17">
            <a:duotone>
              <a:srgbClr val="4F81BD">
                <a:shade val="45000"/>
                <a:satMod val="135000"/>
              </a:srgbClr>
              <a:prstClr val="white"/>
            </a:duotone>
          </a:blip>
          <a:stretch>
            <a:fillRect/>
          </a:stretch>
        </p:blipFill>
        <p:spPr>
          <a:xfrm>
            <a:off x="4827766" y="6803707"/>
            <a:ext cx="588036" cy="598566"/>
          </a:xfrm>
          <a:prstGeom prst="rect">
            <a:avLst/>
          </a:prstGeom>
        </p:spPr>
      </p:pic>
      <p:sp>
        <p:nvSpPr>
          <p:cNvPr id="193" name="Up-Down Arrow 192"/>
          <p:cNvSpPr/>
          <p:nvPr/>
        </p:nvSpPr>
        <p:spPr bwMode="auto">
          <a:xfrm>
            <a:off x="4788297" y="2351899"/>
            <a:ext cx="672042" cy="1091953"/>
          </a:xfrm>
          <a:prstGeom prst="upDownArrow">
            <a:avLst/>
          </a:prstGeom>
          <a:solidFill>
            <a:schemeClr val="accent6">
              <a:lumMod val="20000"/>
              <a:lumOff val="80000"/>
              <a:alpha val="54000"/>
            </a:schemeClr>
          </a:solidFill>
          <a:ln w="12700" cap="flat" cmpd="sng" algn="ctr">
            <a:solidFill>
              <a:schemeClr val="accent2">
                <a:lumMod val="60000"/>
                <a:lumOff val="40000"/>
              </a:schemeClr>
            </a:solidFill>
            <a:prstDash val="solid"/>
            <a:round/>
            <a:headEnd type="none" w="med" len="med"/>
            <a:tailEnd type="none" w="med" len="med"/>
          </a:ln>
          <a:effectLst/>
          <a:extLst/>
        </p:spPr>
        <p:txBody>
          <a:bodyPr vert="vert270" wrap="square" lIns="0" tIns="0" rIns="0" bIns="0" numCol="1" rtlCol="0" anchor="ctr" anchorCtr="0" compatLnSpc="1">
            <a:prstTxWarp prst="textNoShape">
              <a:avLst/>
            </a:prstTxWarp>
          </a:bodyPr>
          <a:lstStyle/>
          <a:p>
            <a:r>
              <a:rPr lang="en-US" b="1" dirty="0">
                <a:solidFill>
                  <a:srgbClr val="365F91"/>
                </a:solidFill>
                <a:ea typeface="Tahoma"/>
                <a:cs typeface="Tahoma"/>
              </a:rPr>
              <a:t>People</a:t>
            </a:r>
            <a:endParaRPr lang="en-US" b="1" dirty="0">
              <a:ea typeface="ＭＳ 明朝"/>
            </a:endParaRPr>
          </a:p>
        </p:txBody>
      </p:sp>
      <p:pic>
        <p:nvPicPr>
          <p:cNvPr id="194" name="Picture 193"/>
          <p:cNvPicPr>
            <a:picLocks noChangeAspect="1"/>
          </p:cNvPicPr>
          <p:nvPr/>
        </p:nvPicPr>
        <p:blipFill>
          <a:blip r:embed="rId15">
            <a:duotone>
              <a:srgbClr val="007BBE">
                <a:shade val="45000"/>
                <a:satMod val="135000"/>
              </a:srgbClr>
              <a:prstClr val="white"/>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rot="19242097">
            <a:off x="6340344" y="6243617"/>
            <a:ext cx="201626" cy="195970"/>
          </a:xfrm>
          <a:prstGeom prst="rect">
            <a:avLst/>
          </a:prstGeom>
        </p:spPr>
      </p:pic>
      <p:sp>
        <p:nvSpPr>
          <p:cNvPr id="195" name="Title 1"/>
          <p:cNvSpPr>
            <a:spLocks noGrp="1"/>
          </p:cNvSpPr>
          <p:nvPr>
            <p:ph type="title"/>
          </p:nvPr>
        </p:nvSpPr>
        <p:spPr>
          <a:xfrm>
            <a:off x="2601912" y="335986"/>
            <a:ext cx="7345206" cy="839964"/>
          </a:xfrm>
        </p:spPr>
        <p:txBody>
          <a:bodyPr/>
          <a:lstStyle/>
          <a:p>
            <a:pPr algn="l"/>
            <a:r>
              <a:rPr lang="en-US" sz="3100" dirty="0">
                <a:solidFill>
                  <a:srgbClr val="414141"/>
                </a:solidFill>
              </a:rPr>
              <a:t>Unites the Connected World</a:t>
            </a:r>
            <a:endParaRPr lang="en-US" sz="3100" dirty="0"/>
          </a:p>
        </p:txBody>
      </p:sp>
      <p:pic>
        <p:nvPicPr>
          <p:cNvPr id="196" name="Picture 195" descr="thingworx.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6021" y="503979"/>
            <a:ext cx="2159622" cy="503978"/>
          </a:xfrm>
          <a:prstGeom prst="rect">
            <a:avLst/>
          </a:prstGeom>
        </p:spPr>
      </p:pic>
      <p:grpSp>
        <p:nvGrpSpPr>
          <p:cNvPr id="11" name="Group 10"/>
          <p:cNvGrpSpPr/>
          <p:nvPr/>
        </p:nvGrpSpPr>
        <p:grpSpPr>
          <a:xfrm>
            <a:off x="672042" y="4871790"/>
            <a:ext cx="2520156" cy="1805266"/>
            <a:chOff x="533400" y="5032528"/>
            <a:chExt cx="2286000" cy="1637705"/>
          </a:xfrm>
        </p:grpSpPr>
        <p:pic>
          <p:nvPicPr>
            <p:cNvPr id="89" name="Picture 88"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3400" y="5032528"/>
              <a:ext cx="2286000" cy="1323910"/>
            </a:xfrm>
            <a:prstGeom prst="rect">
              <a:avLst/>
            </a:prstGeom>
            <a:effectLst>
              <a:glow rad="114300">
                <a:schemeClr val="accent2">
                  <a:alpha val="17000"/>
                </a:schemeClr>
              </a:glow>
            </a:effectLst>
          </p:spPr>
        </p:pic>
        <p:pic>
          <p:nvPicPr>
            <p:cNvPr id="63" name="Picture 62"/>
            <p:cNvPicPr>
              <a:picLocks noChangeAspect="1"/>
            </p:cNvPicPr>
            <p:nvPr/>
          </p:nvPicPr>
          <p:blipFill>
            <a:blip r:embed="rId20" cstate="screen"/>
            <a:stretch>
              <a:fillRect/>
            </a:stretch>
          </p:blipFill>
          <p:spPr>
            <a:xfrm>
              <a:off x="1447800" y="5699274"/>
              <a:ext cx="876240" cy="244326"/>
            </a:xfrm>
            <a:prstGeom prst="rect">
              <a:avLst/>
            </a:prstGeom>
          </p:spPr>
        </p:pic>
        <p:pic>
          <p:nvPicPr>
            <p:cNvPr id="64" name="Picture 10" descr="http://open.sen.se/static/img/layout/logo_black_120.png"/>
            <p:cNvPicPr>
              <a:picLocks noChangeAspect="1" noChangeArrowheads="1"/>
            </p:cNvPicPr>
            <p:nvPr/>
          </p:nvPicPr>
          <p:blipFill>
            <a:blip r:embed="rId21" cstate="screen"/>
            <a:srcRect/>
            <a:stretch>
              <a:fillRect/>
            </a:stretch>
          </p:blipFill>
          <p:spPr bwMode="auto">
            <a:xfrm>
              <a:off x="1066800" y="5570434"/>
              <a:ext cx="671704" cy="144566"/>
            </a:xfrm>
            <a:prstGeom prst="rect">
              <a:avLst/>
            </a:prstGeom>
            <a:noFill/>
          </p:spPr>
        </p:pic>
        <p:pic>
          <p:nvPicPr>
            <p:cNvPr id="65" name="Picture 10" descr="EVRYTHNG"/>
            <p:cNvPicPr>
              <a:picLocks noChangeAspect="1" noChangeArrowheads="1"/>
            </p:cNvPicPr>
            <p:nvPr/>
          </p:nvPicPr>
          <p:blipFill>
            <a:blip r:embed="rId22"/>
            <a:srcRect/>
            <a:stretch>
              <a:fillRect/>
            </a:stretch>
          </p:blipFill>
          <p:spPr bwMode="auto">
            <a:xfrm>
              <a:off x="609600" y="5873948"/>
              <a:ext cx="627349" cy="298252"/>
            </a:xfrm>
            <a:prstGeom prst="rect">
              <a:avLst/>
            </a:prstGeom>
            <a:noFill/>
          </p:spPr>
        </p:pic>
        <p:pic>
          <p:nvPicPr>
            <p:cNvPr id="2" name="Picture 1"/>
            <p:cNvPicPr>
              <a:picLocks noChangeAspect="1"/>
            </p:cNvPicPr>
            <p:nvPr/>
          </p:nvPicPr>
          <p:blipFill rotWithShape="1">
            <a:blip r:embed="rId23"/>
            <a:srcRect l="8774" t="24969" r="7896" b="26047"/>
            <a:stretch/>
          </p:blipFill>
          <p:spPr>
            <a:xfrm>
              <a:off x="1371600" y="6019800"/>
              <a:ext cx="618946" cy="236044"/>
            </a:xfrm>
            <a:prstGeom prst="rect">
              <a:avLst/>
            </a:prstGeom>
          </p:spPr>
        </p:pic>
        <p:pic>
          <p:nvPicPr>
            <p:cNvPr id="26" name="Picture 25"/>
            <p:cNvPicPr>
              <a:picLocks noChangeAspect="1"/>
            </p:cNvPicPr>
            <p:nvPr/>
          </p:nvPicPr>
          <p:blipFill rotWithShape="1">
            <a:blip r:embed="rId24"/>
            <a:srcRect t="29398" b="28208"/>
            <a:stretch/>
          </p:blipFill>
          <p:spPr>
            <a:xfrm>
              <a:off x="1066800" y="5257800"/>
              <a:ext cx="762000" cy="198796"/>
            </a:xfrm>
            <a:prstGeom prst="rect">
              <a:avLst/>
            </a:prstGeom>
          </p:spPr>
        </p:pic>
        <p:pic>
          <p:nvPicPr>
            <p:cNvPr id="27" name="Picture 26"/>
            <p:cNvPicPr>
              <a:picLocks noChangeAspect="1"/>
            </p:cNvPicPr>
            <p:nvPr/>
          </p:nvPicPr>
          <p:blipFill>
            <a:blip r:embed="rId25">
              <a:clrChange>
                <a:clrFrom>
                  <a:srgbClr val="FFFFFF"/>
                </a:clrFrom>
                <a:clrTo>
                  <a:srgbClr val="FFFFFF">
                    <a:alpha val="0"/>
                  </a:srgbClr>
                </a:clrTo>
              </a:clrChange>
            </a:blip>
            <a:stretch>
              <a:fillRect/>
            </a:stretch>
          </p:blipFill>
          <p:spPr>
            <a:xfrm>
              <a:off x="2209800" y="5867400"/>
              <a:ext cx="546100" cy="434793"/>
            </a:xfrm>
            <a:prstGeom prst="rect">
              <a:avLst/>
            </a:prstGeom>
          </p:spPr>
        </p:pic>
        <p:sp>
          <p:nvSpPr>
            <p:cNvPr id="98" name="TextBox 97"/>
            <p:cNvSpPr txBox="1"/>
            <p:nvPr/>
          </p:nvSpPr>
          <p:spPr>
            <a:xfrm>
              <a:off x="838200" y="6428601"/>
              <a:ext cx="1600200" cy="241632"/>
            </a:xfrm>
            <a:prstGeom prst="rect">
              <a:avLst/>
            </a:prstGeom>
            <a:noFill/>
          </p:spPr>
          <p:txBody>
            <a:bodyPr wrap="square" lIns="0" rIns="0" rtlCol="0">
              <a:spAutoFit/>
            </a:bodyPr>
            <a:lstStyle/>
            <a:p>
              <a:pPr algn="ctr">
                <a:spcBef>
                  <a:spcPts val="0"/>
                </a:spcBef>
                <a:spcAft>
                  <a:spcPts val="0"/>
                </a:spcAft>
              </a:pPr>
              <a:r>
                <a:rPr lang="en-US" sz="1300" b="1" dirty="0" err="1">
                  <a:solidFill>
                    <a:srgbClr val="365F91"/>
                  </a:solidFill>
                  <a:latin typeface="+mn-lt"/>
                  <a:ea typeface="Tahoma"/>
                  <a:cs typeface="Tahoma"/>
                </a:rPr>
                <a:t>IoT</a:t>
              </a:r>
              <a:r>
                <a:rPr lang="en-US" sz="1300" b="1" dirty="0">
                  <a:solidFill>
                    <a:srgbClr val="365F91"/>
                  </a:solidFill>
                  <a:latin typeface="+mn-lt"/>
                  <a:ea typeface="Tahoma"/>
                  <a:cs typeface="Tahoma"/>
                </a:rPr>
                <a:t> Device Clouds</a:t>
              </a:r>
              <a:endParaRPr lang="en-US" sz="2600" b="1" dirty="0">
                <a:latin typeface="+mn-lt"/>
                <a:ea typeface="ＭＳ 明朝"/>
              </a:endParaRPr>
            </a:p>
          </p:txBody>
        </p:sp>
      </p:grpSp>
      <p:grpSp>
        <p:nvGrpSpPr>
          <p:cNvPr id="12" name="Group 11"/>
          <p:cNvGrpSpPr/>
          <p:nvPr/>
        </p:nvGrpSpPr>
        <p:grpSpPr>
          <a:xfrm>
            <a:off x="672042" y="2271570"/>
            <a:ext cx="2520156" cy="1805266"/>
            <a:chOff x="609600" y="2060728"/>
            <a:chExt cx="2286000" cy="1637705"/>
          </a:xfrm>
        </p:grpSpPr>
        <p:pic>
          <p:nvPicPr>
            <p:cNvPr id="126" name="Picture 125"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600" y="2060728"/>
              <a:ext cx="2286000" cy="1323910"/>
            </a:xfrm>
            <a:prstGeom prst="rect">
              <a:avLst/>
            </a:prstGeom>
            <a:effectLst>
              <a:glow rad="114300">
                <a:schemeClr val="accent2">
                  <a:alpha val="17000"/>
                </a:schemeClr>
              </a:glow>
            </a:effectLst>
          </p:spPr>
        </p:pic>
        <p:pic>
          <p:nvPicPr>
            <p:cNvPr id="78" name="Picture 77"/>
            <p:cNvPicPr>
              <a:picLocks noChangeAspect="1"/>
            </p:cNvPicPr>
            <p:nvPr/>
          </p:nvPicPr>
          <p:blipFill>
            <a:blip r:embed="rId26" cstate="screen"/>
            <a:stretch>
              <a:fillRect/>
            </a:stretch>
          </p:blipFill>
          <p:spPr>
            <a:xfrm>
              <a:off x="1270876" y="3099951"/>
              <a:ext cx="842153" cy="252849"/>
            </a:xfrm>
            <a:prstGeom prst="rect">
              <a:avLst/>
            </a:prstGeom>
          </p:spPr>
        </p:pic>
        <p:pic>
          <p:nvPicPr>
            <p:cNvPr id="79" name="Picture 78"/>
            <p:cNvPicPr>
              <a:picLocks noChangeAspect="1"/>
            </p:cNvPicPr>
            <p:nvPr/>
          </p:nvPicPr>
          <p:blipFill>
            <a:blip r:embed="rId27" cstate="screen"/>
            <a:stretch>
              <a:fillRect/>
            </a:stretch>
          </p:blipFill>
          <p:spPr>
            <a:xfrm>
              <a:off x="1569623" y="2642751"/>
              <a:ext cx="387053" cy="375590"/>
            </a:xfrm>
            <a:prstGeom prst="rect">
              <a:avLst/>
            </a:prstGeom>
          </p:spPr>
        </p:pic>
        <p:pic>
          <p:nvPicPr>
            <p:cNvPr id="80" name="Picture 79"/>
            <p:cNvPicPr>
              <a:picLocks noChangeAspect="1"/>
            </p:cNvPicPr>
            <p:nvPr/>
          </p:nvPicPr>
          <p:blipFill rotWithShape="1">
            <a:blip r:embed="rId28" cstate="screen"/>
            <a:srcRect l="10935" b="12022"/>
            <a:stretch/>
          </p:blipFill>
          <p:spPr>
            <a:xfrm>
              <a:off x="889876" y="2718951"/>
              <a:ext cx="629166" cy="224467"/>
            </a:xfrm>
            <a:prstGeom prst="rect">
              <a:avLst/>
            </a:prstGeom>
          </p:spPr>
        </p:pic>
        <p:pic>
          <p:nvPicPr>
            <p:cNvPr id="82" name="Picture 28" descr="http://t3.gstatic.com/images?q=tbn:ANd9GcSwnf5RJlUF6J27ZX8s7vQ69zUsJ9AHO2QuznSNRotzR4VTNaMtNQ"/>
            <p:cNvPicPr>
              <a:picLocks noChangeAspect="1" noChangeArrowheads="1"/>
            </p:cNvPicPr>
            <p:nvPr/>
          </p:nvPicPr>
          <p:blipFill>
            <a:blip r:embed="rId29" cstate="screen"/>
            <a:srcRect/>
            <a:stretch>
              <a:fillRect/>
            </a:stretch>
          </p:blipFill>
          <p:spPr bwMode="auto">
            <a:xfrm>
              <a:off x="737476" y="2947551"/>
              <a:ext cx="289019" cy="292081"/>
            </a:xfrm>
            <a:prstGeom prst="rect">
              <a:avLst/>
            </a:prstGeom>
            <a:noFill/>
          </p:spPr>
        </p:pic>
        <p:pic>
          <p:nvPicPr>
            <p:cNvPr id="104" name="Picture 103"/>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76669" y="2268601"/>
              <a:ext cx="346607" cy="37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04"/>
            <p:cNvPicPr>
              <a:picLocks noChangeAspect="1"/>
            </p:cNvPicPr>
            <p:nvPr/>
          </p:nvPicPr>
          <p:blipFill rotWithShape="1">
            <a:blip r:embed="rId31" cstate="screen"/>
            <a:srcRect b="13260"/>
            <a:stretch/>
          </p:blipFill>
          <p:spPr>
            <a:xfrm>
              <a:off x="1956676" y="2566551"/>
              <a:ext cx="457200" cy="396575"/>
            </a:xfrm>
            <a:prstGeom prst="rect">
              <a:avLst/>
            </a:prstGeom>
          </p:spPr>
        </p:pic>
        <p:pic>
          <p:nvPicPr>
            <p:cNvPr id="106" name="Picture 105"/>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1347076" y="2185551"/>
              <a:ext cx="4471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3">
              <a:clrChange>
                <a:clrFrom>
                  <a:srgbClr val="E5EFF7"/>
                </a:clrFrom>
                <a:clrTo>
                  <a:srgbClr val="E5EFF7">
                    <a:alpha val="0"/>
                  </a:srgbClr>
                </a:clrTo>
              </a:clrChange>
            </a:blip>
            <a:stretch>
              <a:fillRect/>
            </a:stretch>
          </p:blipFill>
          <p:spPr>
            <a:xfrm>
              <a:off x="2413876" y="2871351"/>
              <a:ext cx="381000" cy="382701"/>
            </a:xfrm>
            <a:prstGeom prst="rect">
              <a:avLst/>
            </a:prstGeom>
          </p:spPr>
        </p:pic>
        <p:sp>
          <p:nvSpPr>
            <p:cNvPr id="133" name="TextBox 132"/>
            <p:cNvSpPr txBox="1"/>
            <p:nvPr/>
          </p:nvSpPr>
          <p:spPr>
            <a:xfrm>
              <a:off x="914400" y="3456801"/>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Cloud Services</a:t>
              </a:r>
              <a:endParaRPr lang="en-US" sz="2600" b="1" dirty="0">
                <a:latin typeface="+mn-lt"/>
                <a:ea typeface="ＭＳ 明朝"/>
              </a:endParaRPr>
            </a:p>
          </p:txBody>
        </p:sp>
      </p:grpSp>
      <p:grpSp>
        <p:nvGrpSpPr>
          <p:cNvPr id="14" name="Group 13"/>
          <p:cNvGrpSpPr/>
          <p:nvPr/>
        </p:nvGrpSpPr>
        <p:grpSpPr>
          <a:xfrm>
            <a:off x="7056438" y="2271570"/>
            <a:ext cx="2520156" cy="1805266"/>
            <a:chOff x="6400800" y="2060728"/>
            <a:chExt cx="2286000" cy="1637705"/>
          </a:xfrm>
        </p:grpSpPr>
        <p:pic>
          <p:nvPicPr>
            <p:cNvPr id="109" name="Picture 108"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00800" y="2060728"/>
              <a:ext cx="2286000" cy="1323910"/>
            </a:xfrm>
            <a:prstGeom prst="rect">
              <a:avLst/>
            </a:prstGeom>
            <a:effectLst>
              <a:glow rad="114300">
                <a:schemeClr val="accent2">
                  <a:alpha val="17000"/>
                </a:schemeClr>
              </a:glow>
            </a:effectLst>
          </p:spPr>
        </p:pic>
        <p:pic>
          <p:nvPicPr>
            <p:cNvPr id="93" name="Picture 92"/>
            <p:cNvPicPr>
              <a:picLocks noChangeAspect="1"/>
            </p:cNvPicPr>
            <p:nvPr/>
          </p:nvPicPr>
          <p:blipFill rotWithShape="1">
            <a:blip r:embed="rId34" cstate="screen">
              <a:clrChange>
                <a:clrFrom>
                  <a:srgbClr val="FFFFFF"/>
                </a:clrFrom>
                <a:clrTo>
                  <a:srgbClr val="FFFFFF">
                    <a:alpha val="0"/>
                  </a:srgbClr>
                </a:clrTo>
              </a:clrChange>
            </a:blip>
            <a:srcRect/>
            <a:stretch/>
          </p:blipFill>
          <p:spPr>
            <a:xfrm>
              <a:off x="6781800" y="2209800"/>
              <a:ext cx="1005840" cy="281370"/>
            </a:xfrm>
            <a:prstGeom prst="rect">
              <a:avLst/>
            </a:prstGeom>
          </p:spPr>
        </p:pic>
        <p:pic>
          <p:nvPicPr>
            <p:cNvPr id="95" name="Picture 26" descr="http://t0.gstatic.com/images?q=tbn:ANd9GcSvwov8cjpyybnLaHnWdT7MXobPzmu0xQhUFwGIhhuIGFMpxpwSrw"/>
            <p:cNvPicPr>
              <a:picLocks noChangeAspect="1" noChangeArrowheads="1"/>
            </p:cNvPicPr>
            <p:nvPr/>
          </p:nvPicPr>
          <p:blipFill>
            <a:blip r:embed="rId35" cstate="screen"/>
            <a:srcRect/>
            <a:stretch>
              <a:fillRect/>
            </a:stretch>
          </p:blipFill>
          <p:spPr bwMode="auto">
            <a:xfrm>
              <a:off x="6796516" y="2811698"/>
              <a:ext cx="594884" cy="312502"/>
            </a:xfrm>
            <a:prstGeom prst="rect">
              <a:avLst/>
            </a:prstGeom>
            <a:noFill/>
          </p:spPr>
        </p:pic>
        <p:pic>
          <p:nvPicPr>
            <p:cNvPr id="119" name="Picture 118"/>
            <p:cNvPicPr>
              <a:picLocks noChangeAspect="1"/>
            </p:cNvPicPr>
            <p:nvPr/>
          </p:nvPicPr>
          <p:blipFill>
            <a:blip r:embed="rId36"/>
            <a:stretch>
              <a:fillRect/>
            </a:stretch>
          </p:blipFill>
          <p:spPr>
            <a:xfrm>
              <a:off x="8305800" y="2895600"/>
              <a:ext cx="304800" cy="304800"/>
            </a:xfrm>
            <a:prstGeom prst="rect">
              <a:avLst/>
            </a:prstGeom>
          </p:spPr>
        </p:pic>
        <p:pic>
          <p:nvPicPr>
            <p:cNvPr id="174" name="Picture 189" descr="GROK-bodylogo.png"/>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2132" y="2514600"/>
              <a:ext cx="991268" cy="22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Box 117"/>
            <p:cNvSpPr txBox="1"/>
            <p:nvPr/>
          </p:nvSpPr>
          <p:spPr>
            <a:xfrm>
              <a:off x="6705600" y="3456801"/>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Business Services</a:t>
              </a:r>
              <a:endParaRPr lang="en-US" sz="2600" b="1" dirty="0">
                <a:latin typeface="+mn-lt"/>
                <a:ea typeface="ＭＳ 明朝"/>
              </a:endParaRPr>
            </a:p>
          </p:txBody>
        </p:sp>
        <p:pic>
          <p:nvPicPr>
            <p:cNvPr id="13" name="Picture 12"/>
            <p:cNvPicPr>
              <a:picLocks noChangeAspect="1"/>
            </p:cNvPicPr>
            <p:nvPr/>
          </p:nvPicPr>
          <p:blipFill>
            <a:blip r:embed="rId38">
              <a:clrChange>
                <a:clrFrom>
                  <a:srgbClr val="D3E0E8"/>
                </a:clrFrom>
                <a:clrTo>
                  <a:srgbClr val="D3E0E8">
                    <a:alpha val="0"/>
                  </a:srgbClr>
                </a:clrTo>
              </a:clrChange>
            </a:blip>
            <a:stretch>
              <a:fillRect/>
            </a:stretch>
          </p:blipFill>
          <p:spPr>
            <a:xfrm>
              <a:off x="7507514" y="2743200"/>
              <a:ext cx="645886" cy="457200"/>
            </a:xfrm>
            <a:prstGeom prst="rect">
              <a:avLst/>
            </a:prstGeom>
          </p:spPr>
        </p:pic>
        <p:pic>
          <p:nvPicPr>
            <p:cNvPr id="92" name="Picture 91"/>
            <p:cNvPicPr>
              <a:picLocks noChangeAspect="1"/>
            </p:cNvPicPr>
            <p:nvPr/>
          </p:nvPicPr>
          <p:blipFill>
            <a:blip r:embed="rId39" cstate="screen"/>
            <a:stretch>
              <a:fillRect/>
            </a:stretch>
          </p:blipFill>
          <p:spPr>
            <a:xfrm>
              <a:off x="6618213" y="3096343"/>
              <a:ext cx="1392607" cy="256457"/>
            </a:xfrm>
            <a:prstGeom prst="rect">
              <a:avLst/>
            </a:prstGeom>
          </p:spPr>
        </p:pic>
      </p:grpSp>
      <p:grpSp>
        <p:nvGrpSpPr>
          <p:cNvPr id="15" name="Group 14"/>
          <p:cNvGrpSpPr/>
          <p:nvPr/>
        </p:nvGrpSpPr>
        <p:grpSpPr>
          <a:xfrm>
            <a:off x="7056438" y="4703797"/>
            <a:ext cx="2520156" cy="1973259"/>
            <a:chOff x="6400800" y="4267200"/>
            <a:chExt cx="2286000" cy="1790105"/>
          </a:xfrm>
        </p:grpSpPr>
        <p:pic>
          <p:nvPicPr>
            <p:cNvPr id="56" name="Picture 55" descr="cloud3.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00800" y="4267200"/>
              <a:ext cx="2286000" cy="1476310"/>
            </a:xfrm>
            <a:prstGeom prst="rect">
              <a:avLst/>
            </a:prstGeom>
            <a:effectLst>
              <a:glow rad="114300">
                <a:schemeClr val="accent2">
                  <a:alpha val="17000"/>
                </a:schemeClr>
              </a:glow>
            </a:effectLst>
          </p:spPr>
        </p:pic>
        <p:pic>
          <p:nvPicPr>
            <p:cNvPr id="7" name="Picture 6"/>
            <p:cNvPicPr>
              <a:picLocks noChangeAspect="1"/>
            </p:cNvPicPr>
            <p:nvPr/>
          </p:nvPicPr>
          <p:blipFill>
            <a:blip r:embed="rId40"/>
            <a:stretch>
              <a:fillRect/>
            </a:stretch>
          </p:blipFill>
          <p:spPr>
            <a:xfrm>
              <a:off x="6514097" y="5282273"/>
              <a:ext cx="1029703" cy="330200"/>
            </a:xfrm>
            <a:prstGeom prst="rect">
              <a:avLst/>
            </a:prstGeom>
          </p:spPr>
        </p:pic>
        <p:pic>
          <p:nvPicPr>
            <p:cNvPr id="97" name="Picture 96"/>
            <p:cNvPicPr>
              <a:picLocks noChangeAspect="1"/>
            </p:cNvPicPr>
            <p:nvPr/>
          </p:nvPicPr>
          <p:blipFill>
            <a:blip r:embed="rId41" cstate="screen">
              <a:clrChange>
                <a:clrFrom>
                  <a:srgbClr val="FFFFFF"/>
                </a:clrFrom>
                <a:clrTo>
                  <a:srgbClr val="FFFFFF">
                    <a:alpha val="0"/>
                  </a:srgbClr>
                </a:clrTo>
              </a:clrChange>
            </a:blip>
            <a:stretch>
              <a:fillRect/>
            </a:stretch>
          </p:blipFill>
          <p:spPr>
            <a:xfrm>
              <a:off x="6896566" y="4343400"/>
              <a:ext cx="571034" cy="262795"/>
            </a:xfrm>
            <a:prstGeom prst="rect">
              <a:avLst/>
            </a:prstGeom>
          </p:spPr>
        </p:pic>
        <p:pic>
          <p:nvPicPr>
            <p:cNvPr id="100" name="Picture 8" descr="eurotech logo"/>
            <p:cNvPicPr>
              <a:picLocks noChangeAspect="1" noChangeArrowheads="1"/>
            </p:cNvPicPr>
            <p:nvPr/>
          </p:nvPicPr>
          <p:blipFill rotWithShape="1">
            <a:blip r:embed="rId42"/>
            <a:srcRect l="31353" t="3839" r="109" b="28199"/>
            <a:stretch/>
          </p:blipFill>
          <p:spPr bwMode="auto">
            <a:xfrm>
              <a:off x="6864978" y="4876800"/>
              <a:ext cx="831222" cy="219293"/>
            </a:xfrm>
            <a:prstGeom prst="rect">
              <a:avLst/>
            </a:prstGeom>
            <a:noFill/>
          </p:spPr>
        </p:pic>
        <p:sp>
          <p:nvSpPr>
            <p:cNvPr id="102" name="TextBox 101"/>
            <p:cNvSpPr txBox="1"/>
            <p:nvPr/>
          </p:nvSpPr>
          <p:spPr>
            <a:xfrm>
              <a:off x="6705600" y="5815673"/>
              <a:ext cx="1600200" cy="241632"/>
            </a:xfrm>
            <a:prstGeom prst="rect">
              <a:avLst/>
            </a:prstGeom>
            <a:noFill/>
          </p:spPr>
          <p:txBody>
            <a:bodyPr wrap="square" lIns="0" rIns="0" rtlCol="0">
              <a:spAutoFit/>
            </a:bodyPr>
            <a:lstStyle/>
            <a:p>
              <a:pPr algn="ctr">
                <a:spcBef>
                  <a:spcPts val="0"/>
                </a:spcBef>
                <a:spcAft>
                  <a:spcPts val="0"/>
                </a:spcAft>
              </a:pPr>
              <a:r>
                <a:rPr lang="en-US" sz="1300" b="1" dirty="0">
                  <a:solidFill>
                    <a:srgbClr val="365F91"/>
                  </a:solidFill>
                  <a:latin typeface="+mn-lt"/>
                  <a:ea typeface="Tahoma"/>
                  <a:cs typeface="Tahoma"/>
                </a:rPr>
                <a:t>M2M Device Clouds</a:t>
              </a:r>
              <a:endParaRPr lang="en-US" sz="2600" b="1" dirty="0">
                <a:latin typeface="+mn-lt"/>
                <a:ea typeface="ＭＳ 明朝"/>
              </a:endParaRPr>
            </a:p>
          </p:txBody>
        </p:sp>
        <p:pic>
          <p:nvPicPr>
            <p:cNvPr id="3" name="Picture 2"/>
            <p:cNvPicPr>
              <a:picLocks noChangeAspect="1"/>
            </p:cNvPicPr>
            <p:nvPr/>
          </p:nvPicPr>
          <p:blipFill>
            <a:blip r:embed="rId43">
              <a:clrChange>
                <a:clrFrom>
                  <a:srgbClr val="FFFFFF"/>
                </a:clrFrom>
                <a:clrTo>
                  <a:srgbClr val="FFFFFF">
                    <a:alpha val="0"/>
                  </a:srgbClr>
                </a:clrTo>
              </a:clrChange>
            </a:blip>
            <a:stretch>
              <a:fillRect/>
            </a:stretch>
          </p:blipFill>
          <p:spPr>
            <a:xfrm>
              <a:off x="7772400" y="4800600"/>
              <a:ext cx="587045" cy="314667"/>
            </a:xfrm>
            <a:prstGeom prst="rect">
              <a:avLst/>
            </a:prstGeom>
          </p:spPr>
        </p:pic>
        <p:pic>
          <p:nvPicPr>
            <p:cNvPr id="4" name="Picture 3"/>
            <p:cNvPicPr>
              <a:picLocks noChangeAspect="1"/>
            </p:cNvPicPr>
            <p:nvPr/>
          </p:nvPicPr>
          <p:blipFill>
            <a:blip r:embed="rId44"/>
            <a:stretch>
              <a:fillRect/>
            </a:stretch>
          </p:blipFill>
          <p:spPr>
            <a:xfrm>
              <a:off x="7281140" y="5539356"/>
              <a:ext cx="1024660" cy="200117"/>
            </a:xfrm>
            <a:prstGeom prst="rect">
              <a:avLst/>
            </a:prstGeom>
          </p:spPr>
        </p:pic>
        <p:pic>
          <p:nvPicPr>
            <p:cNvPr id="6" name="Picture 5"/>
            <p:cNvPicPr>
              <a:picLocks noChangeAspect="1"/>
            </p:cNvPicPr>
            <p:nvPr/>
          </p:nvPicPr>
          <p:blipFill rotWithShape="1">
            <a:blip r:embed="rId45"/>
            <a:srcRect t="39856" b="41050"/>
            <a:stretch/>
          </p:blipFill>
          <p:spPr>
            <a:xfrm>
              <a:off x="7040381" y="5105400"/>
              <a:ext cx="960619" cy="170416"/>
            </a:xfrm>
            <a:prstGeom prst="rect">
              <a:avLst/>
            </a:prstGeom>
          </p:spPr>
        </p:pic>
        <p:pic>
          <p:nvPicPr>
            <p:cNvPr id="24" name="Picture 23"/>
            <p:cNvPicPr>
              <a:picLocks noChangeAspect="1"/>
            </p:cNvPicPr>
            <p:nvPr/>
          </p:nvPicPr>
          <p:blipFill>
            <a:blip r:embed="rId46"/>
            <a:stretch>
              <a:fillRect/>
            </a:stretch>
          </p:blipFill>
          <p:spPr>
            <a:xfrm>
              <a:off x="7924800" y="5361186"/>
              <a:ext cx="639439" cy="149687"/>
            </a:xfrm>
            <a:prstGeom prst="rect">
              <a:avLst/>
            </a:prstGeom>
          </p:spPr>
        </p:pic>
        <p:pic>
          <p:nvPicPr>
            <p:cNvPr id="5" name="Picture 4"/>
            <p:cNvPicPr>
              <a:picLocks noChangeAspect="1"/>
            </p:cNvPicPr>
            <p:nvPr/>
          </p:nvPicPr>
          <p:blipFill rotWithShape="1">
            <a:blip r:embed="rId47">
              <a:clrChange>
                <a:clrFrom>
                  <a:srgbClr val="FFFFFF"/>
                </a:clrFrom>
                <a:clrTo>
                  <a:srgbClr val="FFFFFF">
                    <a:alpha val="0"/>
                  </a:srgbClr>
                </a:clrTo>
              </a:clrChange>
            </a:blip>
            <a:srcRect l="5526" t="7183" r="4615" b="14247"/>
            <a:stretch/>
          </p:blipFill>
          <p:spPr>
            <a:xfrm>
              <a:off x="7010400" y="4498919"/>
              <a:ext cx="775698" cy="377881"/>
            </a:xfrm>
            <a:prstGeom prst="rect">
              <a:avLst/>
            </a:prstGeom>
          </p:spPr>
        </p:pic>
      </p:grpSp>
      <p:sp>
        <p:nvSpPr>
          <p:cNvPr id="18" name="Date Placeholder 17"/>
          <p:cNvSpPr>
            <a:spLocks noGrp="1"/>
          </p:cNvSpPr>
          <p:nvPr>
            <p:ph type="dt" sz="half" idx="10"/>
          </p:nvPr>
        </p:nvSpPr>
        <p:spPr/>
        <p:txBody>
          <a:bodyPr/>
          <a:lstStyle/>
          <a:p>
            <a:r>
              <a:rPr lang="en-US" altLang="ko-KR"/>
              <a:t>© Lee</a:t>
            </a:r>
            <a:endParaRPr lang="en-US" dirty="0"/>
          </a:p>
        </p:txBody>
      </p:sp>
      <p:sp>
        <p:nvSpPr>
          <p:cNvPr id="19" name="Footer Placeholder 18"/>
          <p:cNvSpPr>
            <a:spLocks noGrp="1"/>
          </p:cNvSpPr>
          <p:nvPr>
            <p:ph type="ftr" sz="quarter" idx="11"/>
          </p:nvPr>
        </p:nvSpPr>
        <p:spPr/>
        <p:txBody>
          <a:bodyPr/>
          <a:lstStyle/>
          <a:p>
            <a:r>
              <a:rPr lang="en-US"/>
              <a:t>IUPUI</a:t>
            </a:r>
            <a:endParaRPr lang="en-US" dirty="0"/>
          </a:p>
        </p:txBody>
      </p:sp>
      <p:sp>
        <p:nvSpPr>
          <p:cNvPr id="20" name="Slide Number Placeholder 19"/>
          <p:cNvSpPr>
            <a:spLocks noGrp="1"/>
          </p:cNvSpPr>
          <p:nvPr>
            <p:ph type="sldNum" sz="quarter" idx="12"/>
          </p:nvPr>
        </p:nvSpPr>
        <p:spPr/>
        <p:txBody>
          <a:bodyPr/>
          <a:lstStyle/>
          <a:p>
            <a:fld id="{B91152B9-A035-480E-8524-CE1EBCC4ACF5}" type="slidenum">
              <a:rPr lang="en-GB" smtClean="0"/>
              <a:pPr/>
              <a:t>116</a:t>
            </a:fld>
            <a:endParaRPr lang="en-GB" dirty="0"/>
          </a:p>
        </p:txBody>
      </p:sp>
    </p:spTree>
    <p:extLst>
      <p:ext uri="{BB962C8B-B14F-4D97-AF65-F5344CB8AC3E}">
        <p14:creationId xmlns:p14="http://schemas.microsoft.com/office/powerpoint/2010/main" val="20632533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ThingWorx Marketplace (Extension Store)</a:t>
            </a:r>
            <a:br>
              <a:rPr lang="en-US" dirty="0"/>
            </a:b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63512" y="808037"/>
            <a:ext cx="9822434" cy="6391076"/>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117</a:t>
            </a:fld>
            <a:endParaRPr lang="en-GB" dirty="0"/>
          </a:p>
        </p:txBody>
      </p:sp>
    </p:spTree>
    <p:extLst>
      <p:ext uri="{BB962C8B-B14F-4D97-AF65-F5344CB8AC3E}">
        <p14:creationId xmlns:p14="http://schemas.microsoft.com/office/powerpoint/2010/main" val="42887421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0" rIns="0" bIns="0" rtlCol="0">
            <a:spAutoFit/>
          </a:bodyPr>
          <a:lstStyle/>
          <a:p>
            <a:pPr marL="13999" marR="5600"/>
            <a:r>
              <a:rPr sz="3200" spc="6" dirty="0">
                <a:latin typeface="Arial"/>
                <a:cs typeface="Arial"/>
              </a:rPr>
              <a:t>ThingWorx </a:t>
            </a:r>
            <a:r>
              <a:rPr sz="3200" dirty="0">
                <a:latin typeface="Arial"/>
                <a:cs typeface="Arial"/>
              </a:rPr>
              <a:t>Marketplace™ Magnifies</a:t>
            </a:r>
            <a:r>
              <a:rPr sz="3200" spc="-138" dirty="0">
                <a:latin typeface="Arial"/>
                <a:cs typeface="Arial"/>
              </a:rPr>
              <a:t> </a:t>
            </a:r>
            <a:r>
              <a:rPr sz="3200" spc="11" dirty="0">
                <a:latin typeface="Arial"/>
                <a:cs typeface="Arial"/>
              </a:rPr>
              <a:t>Ecosystem  </a:t>
            </a:r>
            <a:r>
              <a:rPr sz="3200" spc="-6" dirty="0"/>
              <a:t>Power</a:t>
            </a:r>
          </a:p>
        </p:txBody>
      </p:sp>
      <p:sp>
        <p:nvSpPr>
          <p:cNvPr id="5" name="object 5"/>
          <p:cNvSpPr txBox="1"/>
          <p:nvPr/>
        </p:nvSpPr>
        <p:spPr>
          <a:xfrm>
            <a:off x="546540" y="1364059"/>
            <a:ext cx="9218172" cy="5539978"/>
          </a:xfrm>
          <a:prstGeom prst="rect">
            <a:avLst/>
          </a:prstGeom>
        </p:spPr>
        <p:txBody>
          <a:bodyPr vert="horz" wrap="square" lIns="0" tIns="0" rIns="0" bIns="0" rtlCol="0">
            <a:spAutoFit/>
          </a:bodyPr>
          <a:lstStyle/>
          <a:p>
            <a:pPr marL="13999">
              <a:lnSpc>
                <a:spcPct val="100000"/>
              </a:lnSpc>
            </a:pPr>
            <a:r>
              <a:rPr sz="2000" dirty="0">
                <a:solidFill>
                  <a:srgbClr val="52555A"/>
                </a:solidFill>
                <a:latin typeface="+mn-lt"/>
                <a:cs typeface="Arial Narrow"/>
              </a:rPr>
              <a:t>The </a:t>
            </a:r>
            <a:r>
              <a:rPr sz="2000" spc="-6" dirty="0">
                <a:solidFill>
                  <a:srgbClr val="52555A"/>
                </a:solidFill>
                <a:latin typeface="+mn-lt"/>
                <a:cs typeface="Arial Narrow"/>
              </a:rPr>
              <a:t>1st </a:t>
            </a:r>
            <a:r>
              <a:rPr sz="2000" spc="-11" dirty="0">
                <a:solidFill>
                  <a:srgbClr val="52555A"/>
                </a:solidFill>
                <a:latin typeface="+mn-lt"/>
                <a:cs typeface="Arial Narrow"/>
              </a:rPr>
              <a:t>App </a:t>
            </a:r>
            <a:r>
              <a:rPr sz="2000" spc="-6" dirty="0">
                <a:solidFill>
                  <a:srgbClr val="52555A"/>
                </a:solidFill>
                <a:latin typeface="+mn-lt"/>
                <a:cs typeface="Arial Narrow"/>
              </a:rPr>
              <a:t>Store </a:t>
            </a:r>
            <a:r>
              <a:rPr sz="2000" dirty="0">
                <a:solidFill>
                  <a:srgbClr val="52555A"/>
                </a:solidFill>
                <a:latin typeface="+mn-lt"/>
                <a:cs typeface="Arial Narrow"/>
              </a:rPr>
              <a:t>for the Internet </a:t>
            </a:r>
            <a:r>
              <a:rPr sz="2000" spc="-6" dirty="0">
                <a:solidFill>
                  <a:srgbClr val="52555A"/>
                </a:solidFill>
                <a:latin typeface="+mn-lt"/>
                <a:cs typeface="Arial Narrow"/>
              </a:rPr>
              <a:t>of</a:t>
            </a:r>
            <a:r>
              <a:rPr sz="2000" spc="-364" dirty="0">
                <a:solidFill>
                  <a:srgbClr val="52555A"/>
                </a:solidFill>
                <a:latin typeface="+mn-lt"/>
                <a:cs typeface="Arial Narrow"/>
              </a:rPr>
              <a:t> </a:t>
            </a:r>
            <a:r>
              <a:rPr sz="2000" spc="-6" dirty="0">
                <a:solidFill>
                  <a:srgbClr val="52555A"/>
                </a:solidFill>
                <a:latin typeface="+mn-lt"/>
                <a:cs typeface="Arial Narrow"/>
              </a:rPr>
              <a:t>Things</a:t>
            </a:r>
            <a:endParaRPr sz="2000" dirty="0">
              <a:latin typeface="+mn-lt"/>
              <a:cs typeface="Arial Narrow"/>
            </a:endParaRPr>
          </a:p>
          <a:p>
            <a:pPr>
              <a:lnSpc>
                <a:spcPct val="100000"/>
              </a:lnSpc>
              <a:spcBef>
                <a:spcPts val="34"/>
              </a:spcBef>
            </a:pPr>
            <a:endParaRPr sz="2000" dirty="0">
              <a:latin typeface="+mn-lt"/>
              <a:cs typeface="Times New Roman"/>
            </a:endParaRPr>
          </a:p>
          <a:p>
            <a:pPr marL="4855626" marR="867951" indent="-377979">
              <a:lnSpc>
                <a:spcPct val="100000"/>
              </a:lnSpc>
              <a:buClr>
                <a:srgbClr val="008000"/>
              </a:buClr>
              <a:buSzPct val="113888"/>
              <a:buFont typeface="Wingdings"/>
              <a:buChar char=""/>
              <a:tabLst>
                <a:tab pos="4856326" algn="l"/>
              </a:tabLst>
            </a:pPr>
            <a:r>
              <a:rPr sz="2000" spc="-6" dirty="0">
                <a:solidFill>
                  <a:srgbClr val="404040"/>
                </a:solidFill>
                <a:latin typeface="+mn-lt"/>
                <a:cs typeface="Arial"/>
              </a:rPr>
              <a:t>Ecosystem extends</a:t>
            </a:r>
            <a:r>
              <a:rPr sz="2000" spc="-66" dirty="0">
                <a:solidFill>
                  <a:srgbClr val="404040"/>
                </a:solidFill>
                <a:latin typeface="+mn-lt"/>
                <a:cs typeface="Arial"/>
              </a:rPr>
              <a:t> </a:t>
            </a:r>
            <a:r>
              <a:rPr sz="2000" spc="11" dirty="0">
                <a:solidFill>
                  <a:srgbClr val="404040"/>
                </a:solidFill>
                <a:latin typeface="+mn-lt"/>
                <a:cs typeface="Arial"/>
              </a:rPr>
              <a:t>ThingWorx  </a:t>
            </a:r>
            <a:r>
              <a:rPr sz="2000" spc="6" dirty="0">
                <a:solidFill>
                  <a:srgbClr val="404040"/>
                </a:solidFill>
                <a:latin typeface="+mn-lt"/>
                <a:cs typeface="Arial"/>
              </a:rPr>
              <a:t>capabilities </a:t>
            </a:r>
            <a:r>
              <a:rPr sz="2000" dirty="0">
                <a:solidFill>
                  <a:srgbClr val="404040"/>
                </a:solidFill>
                <a:latin typeface="+mn-lt"/>
                <a:cs typeface="Arial"/>
              </a:rPr>
              <a:t>and</a:t>
            </a:r>
            <a:r>
              <a:rPr lang="en-US" sz="2000" dirty="0">
                <a:solidFill>
                  <a:srgbClr val="404040"/>
                </a:solidFill>
                <a:latin typeface="+mn-lt"/>
                <a:cs typeface="Arial"/>
              </a:rPr>
              <a:t> </a:t>
            </a:r>
            <a:r>
              <a:rPr sz="2000" dirty="0">
                <a:solidFill>
                  <a:srgbClr val="404040"/>
                </a:solidFill>
                <a:latin typeface="+mn-lt"/>
                <a:cs typeface="Arial"/>
              </a:rPr>
              <a:t>enhances your competitive</a:t>
            </a:r>
            <a:r>
              <a:rPr sz="2000" spc="-99" dirty="0">
                <a:solidFill>
                  <a:srgbClr val="404040"/>
                </a:solidFill>
                <a:latin typeface="+mn-lt"/>
                <a:cs typeface="Arial"/>
              </a:rPr>
              <a:t> </a:t>
            </a:r>
            <a:r>
              <a:rPr sz="2000" dirty="0">
                <a:solidFill>
                  <a:srgbClr val="404040"/>
                </a:solidFill>
                <a:latin typeface="+mn-lt"/>
                <a:cs typeface="Arial"/>
              </a:rPr>
              <a:t>advantage</a:t>
            </a:r>
            <a:endParaRPr sz="2000" dirty="0">
              <a:latin typeface="+mn-lt"/>
              <a:cs typeface="Arial"/>
            </a:endParaRPr>
          </a:p>
          <a:p>
            <a:pPr>
              <a:lnSpc>
                <a:spcPct val="100000"/>
              </a:lnSpc>
              <a:spcBef>
                <a:spcPts val="37"/>
              </a:spcBef>
              <a:buFont typeface="Wingdings"/>
              <a:buChar char=""/>
            </a:pPr>
            <a:endParaRPr sz="2000" dirty="0">
              <a:latin typeface="+mn-lt"/>
              <a:cs typeface="Times New Roman"/>
            </a:endParaRPr>
          </a:p>
          <a:p>
            <a:pPr marL="4855626" marR="249186" indent="-377979">
              <a:lnSpc>
                <a:spcPct val="100000"/>
              </a:lnSpc>
              <a:buClr>
                <a:srgbClr val="008000"/>
              </a:buClr>
              <a:buSzPct val="116666"/>
              <a:buFont typeface="Wingdings"/>
              <a:buChar char=""/>
              <a:tabLst>
                <a:tab pos="4856326" algn="l"/>
              </a:tabLst>
            </a:pPr>
            <a:r>
              <a:rPr sz="2000" spc="-6" dirty="0">
                <a:solidFill>
                  <a:srgbClr val="404040"/>
                </a:solidFill>
                <a:latin typeface="+mn-lt"/>
                <a:cs typeface="Arial"/>
              </a:rPr>
              <a:t>Improves </a:t>
            </a:r>
            <a:r>
              <a:rPr sz="2000" dirty="0">
                <a:solidFill>
                  <a:srgbClr val="404040"/>
                </a:solidFill>
                <a:latin typeface="+mn-lt"/>
                <a:cs typeface="Arial"/>
              </a:rPr>
              <a:t>IoT </a:t>
            </a:r>
            <a:r>
              <a:rPr sz="2000" spc="6" dirty="0">
                <a:solidFill>
                  <a:srgbClr val="404040"/>
                </a:solidFill>
                <a:latin typeface="+mn-lt"/>
                <a:cs typeface="Arial"/>
              </a:rPr>
              <a:t>solution</a:t>
            </a:r>
            <a:r>
              <a:rPr sz="2000" spc="-83" dirty="0">
                <a:solidFill>
                  <a:srgbClr val="404040"/>
                </a:solidFill>
                <a:latin typeface="+mn-lt"/>
                <a:cs typeface="Arial"/>
              </a:rPr>
              <a:t> </a:t>
            </a:r>
            <a:r>
              <a:rPr sz="2000" spc="-6" dirty="0">
                <a:solidFill>
                  <a:srgbClr val="404040"/>
                </a:solidFill>
                <a:latin typeface="+mn-lt"/>
                <a:cs typeface="Arial"/>
              </a:rPr>
              <a:t>time-to-market  </a:t>
            </a:r>
            <a:r>
              <a:rPr sz="2000" dirty="0">
                <a:solidFill>
                  <a:srgbClr val="404040"/>
                </a:solidFill>
                <a:latin typeface="+mn-lt"/>
                <a:cs typeface="Arial"/>
              </a:rPr>
              <a:t>through </a:t>
            </a:r>
            <a:r>
              <a:rPr sz="2000" spc="6" dirty="0">
                <a:solidFill>
                  <a:srgbClr val="404040"/>
                </a:solidFill>
                <a:latin typeface="+mn-lt"/>
                <a:cs typeface="Arial"/>
              </a:rPr>
              <a:t>application</a:t>
            </a:r>
            <a:r>
              <a:rPr sz="2000" spc="-193" dirty="0">
                <a:solidFill>
                  <a:srgbClr val="404040"/>
                </a:solidFill>
                <a:latin typeface="+mn-lt"/>
                <a:cs typeface="Arial"/>
              </a:rPr>
              <a:t> </a:t>
            </a:r>
            <a:r>
              <a:rPr sz="2000" dirty="0">
                <a:solidFill>
                  <a:srgbClr val="404040"/>
                </a:solidFill>
                <a:latin typeface="+mn-lt"/>
                <a:cs typeface="Arial"/>
              </a:rPr>
              <a:t>“assembly”</a:t>
            </a:r>
            <a:endParaRPr sz="2000" dirty="0">
              <a:latin typeface="+mn-lt"/>
              <a:cs typeface="Arial"/>
            </a:endParaRPr>
          </a:p>
          <a:p>
            <a:pPr>
              <a:lnSpc>
                <a:spcPct val="100000"/>
              </a:lnSpc>
              <a:spcBef>
                <a:spcPts val="37"/>
              </a:spcBef>
              <a:buFont typeface="Wingdings"/>
              <a:buChar char=""/>
            </a:pPr>
            <a:endParaRPr sz="2000" dirty="0">
              <a:latin typeface="+mn-lt"/>
              <a:cs typeface="Times New Roman"/>
            </a:endParaRPr>
          </a:p>
          <a:p>
            <a:pPr marL="4855626" indent="-377979">
              <a:lnSpc>
                <a:spcPct val="100000"/>
              </a:lnSpc>
              <a:buClr>
                <a:srgbClr val="008000"/>
              </a:buClr>
              <a:buSzPct val="113888"/>
              <a:buFont typeface="Wingdings"/>
              <a:buChar char=""/>
              <a:tabLst>
                <a:tab pos="4856326" algn="l"/>
              </a:tabLst>
            </a:pPr>
            <a:r>
              <a:rPr sz="2000" dirty="0">
                <a:solidFill>
                  <a:srgbClr val="404040"/>
                </a:solidFill>
                <a:latin typeface="+mn-lt"/>
                <a:cs typeface="Arial"/>
              </a:rPr>
              <a:t>Accelerates IoT/M2M </a:t>
            </a:r>
            <a:r>
              <a:rPr sz="2000" spc="6" dirty="0">
                <a:solidFill>
                  <a:srgbClr val="404040"/>
                </a:solidFill>
                <a:latin typeface="+mn-lt"/>
                <a:cs typeface="Arial"/>
              </a:rPr>
              <a:t>adoption</a:t>
            </a:r>
            <a:r>
              <a:rPr sz="2000" spc="-160" dirty="0">
                <a:solidFill>
                  <a:srgbClr val="404040"/>
                </a:solidFill>
                <a:latin typeface="+mn-lt"/>
                <a:cs typeface="Arial"/>
              </a:rPr>
              <a:t> </a:t>
            </a:r>
            <a:r>
              <a:rPr sz="2000" dirty="0">
                <a:solidFill>
                  <a:srgbClr val="404040"/>
                </a:solidFill>
                <a:latin typeface="+mn-lt"/>
                <a:cs typeface="Arial"/>
              </a:rPr>
              <a:t>through</a:t>
            </a:r>
            <a:r>
              <a:rPr lang="en-US" sz="2000" dirty="0">
                <a:solidFill>
                  <a:srgbClr val="404040"/>
                </a:solidFill>
                <a:latin typeface="+mn-lt"/>
                <a:cs typeface="Arial"/>
              </a:rPr>
              <a:t> </a:t>
            </a:r>
            <a:r>
              <a:rPr sz="2000" spc="6" dirty="0">
                <a:solidFill>
                  <a:srgbClr val="404040"/>
                </a:solidFill>
                <a:latin typeface="+mn-lt"/>
                <a:cs typeface="Arial"/>
              </a:rPr>
              <a:t>global sharing </a:t>
            </a:r>
            <a:r>
              <a:rPr sz="2000" dirty="0">
                <a:solidFill>
                  <a:srgbClr val="404040"/>
                </a:solidFill>
                <a:latin typeface="+mn-lt"/>
                <a:cs typeface="Arial"/>
              </a:rPr>
              <a:t>of</a:t>
            </a:r>
            <a:r>
              <a:rPr sz="2000" spc="-248" dirty="0">
                <a:solidFill>
                  <a:srgbClr val="404040"/>
                </a:solidFill>
                <a:latin typeface="+mn-lt"/>
                <a:cs typeface="Arial"/>
              </a:rPr>
              <a:t> </a:t>
            </a:r>
            <a:r>
              <a:rPr sz="2000" dirty="0">
                <a:solidFill>
                  <a:srgbClr val="404040"/>
                </a:solidFill>
                <a:latin typeface="+mn-lt"/>
                <a:cs typeface="Arial"/>
              </a:rPr>
              <a:t>IP</a:t>
            </a:r>
            <a:endParaRPr sz="2000" dirty="0">
              <a:latin typeface="+mn-lt"/>
              <a:cs typeface="Arial"/>
            </a:endParaRPr>
          </a:p>
          <a:p>
            <a:pPr>
              <a:lnSpc>
                <a:spcPct val="100000"/>
              </a:lnSpc>
              <a:spcBef>
                <a:spcPts val="39"/>
              </a:spcBef>
            </a:pPr>
            <a:endParaRPr sz="2000" dirty="0">
              <a:latin typeface="+mn-lt"/>
              <a:cs typeface="Times New Roman"/>
            </a:endParaRPr>
          </a:p>
          <a:p>
            <a:pPr marL="4855626" indent="-377979">
              <a:lnSpc>
                <a:spcPct val="100000"/>
              </a:lnSpc>
              <a:buClr>
                <a:srgbClr val="008000"/>
              </a:buClr>
              <a:buSzPct val="113888"/>
              <a:buFont typeface="Wingdings"/>
              <a:buChar char=""/>
              <a:tabLst>
                <a:tab pos="4856326" algn="l"/>
              </a:tabLst>
            </a:pPr>
            <a:r>
              <a:rPr sz="2000" dirty="0">
                <a:solidFill>
                  <a:srgbClr val="404040"/>
                </a:solidFill>
                <a:latin typeface="+mn-lt"/>
                <a:cs typeface="Arial"/>
              </a:rPr>
              <a:t>Creates </a:t>
            </a:r>
            <a:r>
              <a:rPr sz="2000" spc="6" dirty="0">
                <a:solidFill>
                  <a:srgbClr val="404040"/>
                </a:solidFill>
                <a:latin typeface="+mn-lt"/>
                <a:cs typeface="Arial"/>
              </a:rPr>
              <a:t>additional </a:t>
            </a:r>
            <a:r>
              <a:rPr sz="2000" dirty="0">
                <a:solidFill>
                  <a:srgbClr val="404040"/>
                </a:solidFill>
                <a:latin typeface="+mn-lt"/>
                <a:cs typeface="Arial"/>
              </a:rPr>
              <a:t>revenue </a:t>
            </a:r>
            <a:r>
              <a:rPr sz="2000" spc="-11" dirty="0">
                <a:solidFill>
                  <a:srgbClr val="404040"/>
                </a:solidFill>
                <a:latin typeface="+mn-lt"/>
                <a:cs typeface="Arial"/>
              </a:rPr>
              <a:t>streams</a:t>
            </a:r>
            <a:r>
              <a:rPr sz="2000" spc="-160" dirty="0">
                <a:solidFill>
                  <a:srgbClr val="404040"/>
                </a:solidFill>
                <a:latin typeface="+mn-lt"/>
                <a:cs typeface="Arial"/>
              </a:rPr>
              <a:t> </a:t>
            </a:r>
            <a:r>
              <a:rPr sz="2000" dirty="0">
                <a:solidFill>
                  <a:srgbClr val="404040"/>
                </a:solidFill>
                <a:latin typeface="+mn-lt"/>
                <a:cs typeface="Arial"/>
              </a:rPr>
              <a:t>for</a:t>
            </a:r>
            <a:r>
              <a:rPr lang="en-US" sz="2000" dirty="0">
                <a:solidFill>
                  <a:srgbClr val="404040"/>
                </a:solidFill>
                <a:latin typeface="+mn-lt"/>
                <a:cs typeface="Arial"/>
              </a:rPr>
              <a:t> </a:t>
            </a:r>
            <a:r>
              <a:rPr sz="2000" dirty="0">
                <a:solidFill>
                  <a:srgbClr val="404040"/>
                </a:solidFill>
                <a:latin typeface="+mn-lt"/>
                <a:cs typeface="Arial"/>
              </a:rPr>
              <a:t>extensions, apps,</a:t>
            </a:r>
            <a:r>
              <a:rPr sz="2000" spc="-154" dirty="0">
                <a:solidFill>
                  <a:srgbClr val="404040"/>
                </a:solidFill>
                <a:latin typeface="+mn-lt"/>
                <a:cs typeface="Arial"/>
              </a:rPr>
              <a:t> </a:t>
            </a:r>
            <a:r>
              <a:rPr sz="2000" spc="6" dirty="0">
                <a:solidFill>
                  <a:srgbClr val="404040"/>
                </a:solidFill>
                <a:latin typeface="+mn-lt"/>
                <a:cs typeface="Arial"/>
              </a:rPr>
              <a:t>etc.</a:t>
            </a:r>
            <a:endParaRPr sz="2000" dirty="0">
              <a:latin typeface="+mn-lt"/>
              <a:cs typeface="Arial"/>
            </a:endParaRPr>
          </a:p>
          <a:p>
            <a:pPr>
              <a:lnSpc>
                <a:spcPct val="100000"/>
              </a:lnSpc>
              <a:spcBef>
                <a:spcPts val="3"/>
              </a:spcBef>
            </a:pPr>
            <a:endParaRPr sz="2000" dirty="0">
              <a:latin typeface="+mn-lt"/>
              <a:cs typeface="Times New Roman"/>
            </a:endParaRPr>
          </a:p>
          <a:p>
            <a:pPr marL="13999">
              <a:lnSpc>
                <a:spcPct val="100000"/>
              </a:lnSpc>
            </a:pPr>
            <a:r>
              <a:rPr sz="2000" dirty="0">
                <a:solidFill>
                  <a:srgbClr val="404040"/>
                </a:solidFill>
                <a:latin typeface="+mn-lt"/>
                <a:cs typeface="Arial"/>
              </a:rPr>
              <a:t>Leverage an </a:t>
            </a:r>
            <a:r>
              <a:rPr sz="2000" spc="6" dirty="0">
                <a:solidFill>
                  <a:srgbClr val="404040"/>
                </a:solidFill>
                <a:latin typeface="+mn-lt"/>
                <a:cs typeface="Arial"/>
              </a:rPr>
              <a:t>ever-increasing catalog </a:t>
            </a:r>
            <a:r>
              <a:rPr sz="2000" dirty="0">
                <a:solidFill>
                  <a:srgbClr val="404040"/>
                </a:solidFill>
                <a:latin typeface="+mn-lt"/>
                <a:cs typeface="Arial"/>
              </a:rPr>
              <a:t>of </a:t>
            </a:r>
            <a:r>
              <a:rPr sz="2000" spc="6" dirty="0">
                <a:solidFill>
                  <a:srgbClr val="404040"/>
                </a:solidFill>
                <a:latin typeface="+mn-lt"/>
                <a:cs typeface="Arial"/>
              </a:rPr>
              <a:t>ready-to-use </a:t>
            </a:r>
            <a:r>
              <a:rPr sz="2000" dirty="0">
                <a:solidFill>
                  <a:srgbClr val="404040"/>
                </a:solidFill>
                <a:latin typeface="+mn-lt"/>
                <a:cs typeface="Arial"/>
              </a:rPr>
              <a:t>extensions to</a:t>
            </a:r>
            <a:r>
              <a:rPr sz="2000" spc="-325" dirty="0">
                <a:solidFill>
                  <a:srgbClr val="404040"/>
                </a:solidFill>
                <a:latin typeface="+mn-lt"/>
                <a:cs typeface="Arial"/>
              </a:rPr>
              <a:t> </a:t>
            </a:r>
            <a:r>
              <a:rPr sz="2000" dirty="0">
                <a:solidFill>
                  <a:srgbClr val="404040"/>
                </a:solidFill>
                <a:latin typeface="+mn-lt"/>
                <a:cs typeface="Arial"/>
              </a:rPr>
              <a:t>continuously</a:t>
            </a:r>
            <a:endParaRPr sz="2000" dirty="0">
              <a:latin typeface="+mn-lt"/>
              <a:cs typeface="Arial"/>
            </a:endParaRPr>
          </a:p>
          <a:p>
            <a:pPr marL="13999">
              <a:lnSpc>
                <a:spcPct val="100000"/>
              </a:lnSpc>
            </a:pPr>
            <a:r>
              <a:rPr sz="2000" spc="-6" dirty="0">
                <a:solidFill>
                  <a:srgbClr val="404040"/>
                </a:solidFill>
                <a:latin typeface="+mn-lt"/>
                <a:cs typeface="Arial"/>
              </a:rPr>
              <a:t>improve </a:t>
            </a:r>
            <a:r>
              <a:rPr sz="2000" dirty="0">
                <a:solidFill>
                  <a:srgbClr val="404040"/>
                </a:solidFill>
                <a:latin typeface="+mn-lt"/>
                <a:cs typeface="Arial"/>
              </a:rPr>
              <a:t>your </a:t>
            </a:r>
            <a:r>
              <a:rPr sz="2000" spc="-17" dirty="0">
                <a:solidFill>
                  <a:srgbClr val="404040"/>
                </a:solidFill>
                <a:latin typeface="+mn-lt"/>
                <a:cs typeface="Arial"/>
              </a:rPr>
              <a:t>own </a:t>
            </a:r>
            <a:r>
              <a:rPr sz="2000" dirty="0">
                <a:solidFill>
                  <a:srgbClr val="404040"/>
                </a:solidFill>
                <a:latin typeface="+mn-lt"/>
                <a:cs typeface="Arial"/>
              </a:rPr>
              <a:t>IoT</a:t>
            </a:r>
            <a:r>
              <a:rPr sz="2000" spc="-88" dirty="0">
                <a:solidFill>
                  <a:srgbClr val="404040"/>
                </a:solidFill>
                <a:latin typeface="+mn-lt"/>
                <a:cs typeface="Arial"/>
              </a:rPr>
              <a:t> </a:t>
            </a:r>
            <a:r>
              <a:rPr sz="2000" spc="6" dirty="0">
                <a:solidFill>
                  <a:srgbClr val="404040"/>
                </a:solidFill>
                <a:latin typeface="+mn-lt"/>
                <a:cs typeface="Arial"/>
              </a:rPr>
              <a:t>offering</a:t>
            </a:r>
            <a:endParaRPr sz="2000" dirty="0">
              <a:latin typeface="+mn-lt"/>
              <a:cs typeface="Arial"/>
            </a:endParaRPr>
          </a:p>
        </p:txBody>
      </p:sp>
      <p:sp>
        <p:nvSpPr>
          <p:cNvPr id="6" name="object 6"/>
          <p:cNvSpPr/>
          <p:nvPr/>
        </p:nvSpPr>
        <p:spPr>
          <a:xfrm>
            <a:off x="2353825" y="4319093"/>
            <a:ext cx="2202617" cy="1345622"/>
          </a:xfrm>
          <a:prstGeom prst="rect">
            <a:avLst/>
          </a:prstGeom>
          <a:blipFill>
            <a:blip r:embed="rId2" cstate="print"/>
            <a:stretch>
              <a:fillRect/>
            </a:stretch>
          </a:blipFill>
        </p:spPr>
        <p:txBody>
          <a:bodyPr wrap="square" lIns="0" tIns="0" rIns="0" bIns="0" rtlCol="0"/>
          <a:lstStyle/>
          <a:p>
            <a:endParaRPr/>
          </a:p>
        </p:txBody>
      </p:sp>
      <p:grpSp>
        <p:nvGrpSpPr>
          <p:cNvPr id="13" name="Group 12"/>
          <p:cNvGrpSpPr/>
          <p:nvPr/>
        </p:nvGrpSpPr>
        <p:grpSpPr>
          <a:xfrm>
            <a:off x="478250" y="1769104"/>
            <a:ext cx="4181062" cy="4100004"/>
            <a:chOff x="402050" y="1769104"/>
            <a:chExt cx="4181062" cy="4100004"/>
          </a:xfrm>
        </p:grpSpPr>
        <p:sp>
          <p:nvSpPr>
            <p:cNvPr id="3" name="object 3"/>
            <p:cNvSpPr/>
            <p:nvPr/>
          </p:nvSpPr>
          <p:spPr>
            <a:xfrm>
              <a:off x="402050" y="1769104"/>
              <a:ext cx="3858919" cy="410000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54212" y="4454721"/>
              <a:ext cx="1928900" cy="1074621"/>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3801236" y="5010833"/>
            <a:ext cx="483016" cy="480851"/>
          </a:xfrm>
          <a:prstGeom prst="rect">
            <a:avLst/>
          </a:prstGeom>
          <a:blipFill>
            <a:blip r:embed="rId5"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a:p>
        </p:txBody>
      </p:sp>
      <p:sp>
        <p:nvSpPr>
          <p:cNvPr id="9" name="Footer Placeholder 8"/>
          <p:cNvSpPr>
            <a:spLocks noGrp="1"/>
          </p:cNvSpPr>
          <p:nvPr>
            <p:ph type="ftr" sz="quarter" idx="11"/>
          </p:nvPr>
        </p:nvSpPr>
        <p:spPr/>
        <p:txBody>
          <a:bodyPr/>
          <a:lstStyle/>
          <a:p>
            <a:r>
              <a:rPr lang="en-US"/>
              <a:t>IUPUI</a:t>
            </a:r>
          </a:p>
        </p:txBody>
      </p:sp>
      <p:sp>
        <p:nvSpPr>
          <p:cNvPr id="14" name="Slide Number Placeholder 13"/>
          <p:cNvSpPr>
            <a:spLocks noGrp="1"/>
          </p:cNvSpPr>
          <p:nvPr>
            <p:ph type="sldNum" sz="quarter" idx="12"/>
          </p:nvPr>
        </p:nvSpPr>
        <p:spPr/>
        <p:txBody>
          <a:bodyPr/>
          <a:lstStyle/>
          <a:p>
            <a:fld id="{73BD3A3E-DC2D-42E2-94A0-F94764AAED51}" type="slidenum">
              <a:rPr lang="en-GB" smtClean="0"/>
              <a:pPr/>
              <a:t>118</a:t>
            </a:fld>
            <a:endParaRPr lang="en-GB"/>
          </a:p>
        </p:txBody>
      </p:sp>
    </p:spTree>
    <p:extLst>
      <p:ext uri="{BB962C8B-B14F-4D97-AF65-F5344CB8AC3E}">
        <p14:creationId xmlns:p14="http://schemas.microsoft.com/office/powerpoint/2010/main" val="22056023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an Extension?</a:t>
            </a:r>
            <a:endParaRPr lang="ko-KR" altLang="en-US" dirty="0"/>
          </a:p>
        </p:txBody>
      </p:sp>
      <p:sp>
        <p:nvSpPr>
          <p:cNvPr id="4" name="Content Placeholder 3"/>
          <p:cNvSpPr>
            <a:spLocks noGrp="1"/>
          </p:cNvSpPr>
          <p:nvPr>
            <p:ph idx="1"/>
          </p:nvPr>
        </p:nvSpPr>
        <p:spPr/>
        <p:txBody>
          <a:bodyPr/>
          <a:lstStyle/>
          <a:p>
            <a:r>
              <a:rPr lang="en-US" altLang="ko-KR" dirty="0"/>
              <a:t>A collection of entities, resources, and widgets that is used to extend the functionality of the ThingWorx Platform</a:t>
            </a:r>
          </a:p>
          <a:p>
            <a:r>
              <a:rPr lang="en-US" altLang="ko-KR" dirty="0"/>
              <a:t>This collection is packaged into a .zip file, which can be imported to any ThingWorx Platform and is used to expose new functionality, service, or application (such as email server).</a:t>
            </a:r>
          </a:p>
          <a:p>
            <a:r>
              <a:rPr lang="en-US" altLang="ko-KR" dirty="0"/>
              <a:t>Many extensions are available in ThingWorx Marketplace.</a:t>
            </a:r>
          </a:p>
          <a:p>
            <a:endParaRPr lang="en-US" altLang="ko-KR" dirty="0"/>
          </a:p>
          <a:p>
            <a:endParaRPr lang="en-US" altLang="ko-KR" dirty="0"/>
          </a:p>
          <a:p>
            <a:r>
              <a:rPr lang="en-US" altLang="ko-KR" b="1" dirty="0"/>
              <a:t>Resources</a:t>
            </a:r>
          </a:p>
          <a:p>
            <a:pPr lvl="1"/>
            <a:r>
              <a:rPr lang="en-US" altLang="ko-KR" dirty="0"/>
              <a:t>Collections of services that can be accessed from anywhere on the ThingWorx Platform</a:t>
            </a:r>
          </a:p>
          <a:p>
            <a:endParaRPr lang="en-US" altLang="ko-KR" dirty="0"/>
          </a:p>
          <a:p>
            <a:endParaRPr lang="ko-KR" altLang="en-US" dirty="0"/>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119</a:t>
            </a:fld>
            <a:endParaRPr lang="en-GB" dirty="0"/>
          </a:p>
        </p:txBody>
      </p:sp>
    </p:spTree>
    <p:extLst>
      <p:ext uri="{BB962C8B-B14F-4D97-AF65-F5344CB8AC3E}">
        <p14:creationId xmlns:p14="http://schemas.microsoft.com/office/powerpoint/2010/main" val="5761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12</a:t>
            </a:fld>
            <a:endParaRPr lang="en-GB" dirty="0"/>
          </a:p>
        </p:txBody>
      </p:sp>
      <p:sp>
        <p:nvSpPr>
          <p:cNvPr id="5" name="Title 4"/>
          <p:cNvSpPr>
            <a:spLocks noGrp="1"/>
          </p:cNvSpPr>
          <p:nvPr>
            <p:ph type="title"/>
          </p:nvPr>
        </p:nvSpPr>
        <p:spPr/>
        <p:txBody>
          <a:bodyPr/>
          <a:lstStyle/>
          <a:p>
            <a:r>
              <a:rPr lang="en-US" altLang="ko-KR" spc="-5" dirty="0"/>
              <a:t>OpenHAB</a:t>
            </a:r>
            <a:r>
              <a:rPr lang="en-US" altLang="ko-KR" spc="-55" dirty="0"/>
              <a:t> </a:t>
            </a:r>
            <a:r>
              <a:rPr lang="en-US" altLang="ko-KR" spc="-5" dirty="0"/>
              <a:t>basics</a:t>
            </a:r>
            <a:endParaRPr lang="ko-KR" altLang="en-US" dirty="0"/>
          </a:p>
        </p:txBody>
      </p:sp>
      <p:sp>
        <p:nvSpPr>
          <p:cNvPr id="6" name="Content Placeholder 5"/>
          <p:cNvSpPr>
            <a:spLocks noGrp="1"/>
          </p:cNvSpPr>
          <p:nvPr>
            <p:ph idx="1"/>
          </p:nvPr>
        </p:nvSpPr>
        <p:spPr/>
        <p:txBody>
          <a:bodyPr/>
          <a:lstStyle/>
          <a:p>
            <a:r>
              <a:rPr lang="en-US" altLang="ko-KR" spc="-5" dirty="0">
                <a:solidFill>
                  <a:srgbClr val="000000"/>
                </a:solidFill>
              </a:rPr>
              <a:t>FOSS automation</a:t>
            </a:r>
            <a:r>
              <a:rPr lang="en-US" altLang="ko-KR" spc="-20" dirty="0">
                <a:solidFill>
                  <a:srgbClr val="000000"/>
                </a:solidFill>
              </a:rPr>
              <a:t> </a:t>
            </a:r>
            <a:r>
              <a:rPr lang="en-US" altLang="ko-KR" spc="-5" dirty="0">
                <a:solidFill>
                  <a:srgbClr val="000000"/>
                </a:solidFill>
              </a:rPr>
              <a:t>software</a:t>
            </a:r>
          </a:p>
          <a:p>
            <a:pPr lvl="1"/>
            <a:r>
              <a:rPr lang="en-US" altLang="ko-KR" spc="-5" dirty="0">
                <a:solidFill>
                  <a:srgbClr val="000000"/>
                </a:solidFill>
              </a:rPr>
              <a:t>FOSS: free and open-source software</a:t>
            </a:r>
          </a:p>
          <a:p>
            <a:r>
              <a:rPr lang="en-US" altLang="ko-KR" dirty="0"/>
              <a:t>Eclipse Public License 1.0</a:t>
            </a:r>
          </a:p>
          <a:p>
            <a:r>
              <a:rPr lang="en-US" altLang="ko-KR" dirty="0"/>
              <a:t>Written mostly in Java</a:t>
            </a:r>
          </a:p>
          <a:p>
            <a:r>
              <a:rPr lang="en-US" altLang="ko-KR" dirty="0"/>
              <a:t>Central automation hub</a:t>
            </a:r>
          </a:p>
          <a:p>
            <a:r>
              <a:rPr lang="en-US" altLang="ko-KR" dirty="0"/>
              <a:t>Hardware/protocol agnostic</a:t>
            </a:r>
          </a:p>
          <a:p>
            <a:pPr lvl="1"/>
            <a:r>
              <a:rPr lang="en-US" altLang="ko-KR" dirty="0"/>
              <a:t>Many bindings http://www.OpenHAB.org/features-tech.html</a:t>
            </a:r>
          </a:p>
          <a:p>
            <a:r>
              <a:rPr lang="en-US" altLang="ko-KR" dirty="0"/>
              <a:t>Component-based architecture</a:t>
            </a:r>
          </a:p>
          <a:p>
            <a:pPr lvl="1"/>
            <a:r>
              <a:rPr lang="en-US" altLang="ko-KR" dirty="0"/>
              <a:t>Each component is an </a:t>
            </a:r>
            <a:r>
              <a:rPr lang="en-US" altLang="ko-KR" dirty="0" err="1"/>
              <a:t>OSGi</a:t>
            </a:r>
            <a:r>
              <a:rPr lang="en-US" altLang="ko-KR" dirty="0"/>
              <a:t> bundle</a:t>
            </a:r>
          </a:p>
          <a:p>
            <a:endParaRPr lang="ko-KR" altLang="en-US" dirty="0"/>
          </a:p>
        </p:txBody>
      </p:sp>
    </p:spTree>
    <p:extLst>
      <p:ext uri="{BB962C8B-B14F-4D97-AF65-F5344CB8AC3E}">
        <p14:creationId xmlns:p14="http://schemas.microsoft.com/office/powerpoint/2010/main" val="24398062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120</a:t>
            </a:fld>
            <a:endParaRPr lang="en-GB" dirty="0"/>
          </a:p>
        </p:txBody>
      </p:sp>
      <p:sp>
        <p:nvSpPr>
          <p:cNvPr id="5" name="Title 4"/>
          <p:cNvSpPr>
            <a:spLocks noGrp="1"/>
          </p:cNvSpPr>
          <p:nvPr>
            <p:ph type="title"/>
          </p:nvPr>
        </p:nvSpPr>
        <p:spPr/>
        <p:txBody>
          <a:bodyPr/>
          <a:lstStyle/>
          <a:p>
            <a:r>
              <a:rPr lang="en-US" dirty="0"/>
              <a:t>Why Build a Java Extension?</a:t>
            </a:r>
          </a:p>
        </p:txBody>
      </p:sp>
      <p:sp>
        <p:nvSpPr>
          <p:cNvPr id="6" name="Content Placeholder 5"/>
          <p:cNvSpPr>
            <a:spLocks noGrp="1"/>
          </p:cNvSpPr>
          <p:nvPr>
            <p:ph idx="1"/>
          </p:nvPr>
        </p:nvSpPr>
        <p:spPr/>
        <p:txBody>
          <a:bodyPr>
            <a:normAutofit/>
          </a:bodyPr>
          <a:lstStyle/>
          <a:p>
            <a:r>
              <a:rPr lang="en-US" dirty="0"/>
              <a:t>Your solution includes multiple entities that depend on one another’s existence in order to function.</a:t>
            </a:r>
          </a:p>
          <a:p>
            <a:r>
              <a:rPr lang="en-US" dirty="0"/>
              <a:t>Your solution depends on a Java library that is not accessible within ThingWorx Platform.</a:t>
            </a:r>
          </a:p>
          <a:p>
            <a:r>
              <a:rPr lang="en-US" dirty="0"/>
              <a:t>You would like to hide your source code from those who use the extension.</a:t>
            </a:r>
          </a:p>
          <a:p>
            <a:r>
              <a:rPr lang="en-US" dirty="0"/>
              <a:t>You would like to use a custom widget that does not exist on ThingWorx Platform.</a:t>
            </a:r>
          </a:p>
          <a:p>
            <a:r>
              <a:rPr lang="en-US" dirty="0"/>
              <a:t>You want a global service that is not associated with an entity (resource).</a:t>
            </a:r>
          </a:p>
          <a:p>
            <a:r>
              <a:rPr lang="en-US" dirty="0"/>
              <a:t>Your organization needs to use a custom directory service or user authorization scheme.</a:t>
            </a:r>
          </a:p>
        </p:txBody>
      </p:sp>
    </p:spTree>
    <p:extLst>
      <p:ext uri="{BB962C8B-B14F-4D97-AF65-F5344CB8AC3E}">
        <p14:creationId xmlns:p14="http://schemas.microsoft.com/office/powerpoint/2010/main" val="1316425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121</a:t>
            </a:fld>
            <a:endParaRPr lang="en-GB" dirty="0"/>
          </a:p>
        </p:txBody>
      </p:sp>
      <p:sp>
        <p:nvSpPr>
          <p:cNvPr id="5" name="Title 4"/>
          <p:cNvSpPr>
            <a:spLocks noGrp="1"/>
          </p:cNvSpPr>
          <p:nvPr>
            <p:ph type="title"/>
          </p:nvPr>
        </p:nvSpPr>
        <p:spPr/>
        <p:txBody>
          <a:bodyPr/>
          <a:lstStyle/>
          <a:p>
            <a:r>
              <a:rPr lang="en-US" dirty="0"/>
              <a:t>JAR Resource</a:t>
            </a:r>
          </a:p>
        </p:txBody>
      </p:sp>
      <p:sp>
        <p:nvSpPr>
          <p:cNvPr id="6" name="Content Placeholder 5"/>
          <p:cNvSpPr>
            <a:spLocks noGrp="1"/>
          </p:cNvSpPr>
          <p:nvPr>
            <p:ph idx="1"/>
          </p:nvPr>
        </p:nvSpPr>
        <p:spPr/>
        <p:txBody>
          <a:bodyPr/>
          <a:lstStyle/>
          <a:p>
            <a:r>
              <a:rPr lang="en-US" dirty="0"/>
              <a:t>an object that was not created in Composer. It is a third-party JAR that your extension code must compile against. </a:t>
            </a:r>
          </a:p>
          <a:p>
            <a:r>
              <a:rPr lang="en-US" dirty="0"/>
              <a:t>any Java library that must be bundled with the extension in order for it to function. </a:t>
            </a:r>
          </a:p>
          <a:p>
            <a:r>
              <a:rPr lang="en-US" dirty="0"/>
              <a:t>This includes behavior that is associated with a thing shape, thing package, or thing.</a:t>
            </a:r>
          </a:p>
          <a:p>
            <a:pPr lvl="1"/>
            <a:r>
              <a:rPr lang="en-US" dirty="0"/>
              <a:t>For example, the Twitter extension includes a twitter-&lt;name&gt;.jar with their own APIs.</a:t>
            </a:r>
          </a:p>
        </p:txBody>
      </p:sp>
    </p:spTree>
    <p:extLst>
      <p:ext uri="{BB962C8B-B14F-4D97-AF65-F5344CB8AC3E}">
        <p14:creationId xmlns:p14="http://schemas.microsoft.com/office/powerpoint/2010/main" val="2397988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can a thing communicate with a cloud ThingWorx server?</a:t>
            </a:r>
          </a:p>
        </p:txBody>
      </p:sp>
      <p:sp>
        <p:nvSpPr>
          <p:cNvPr id="6" name="Content Placeholder 5"/>
          <p:cNvSpPr>
            <a:spLocks noGrp="1"/>
          </p:cNvSpPr>
          <p:nvPr>
            <p:ph idx="1"/>
          </p:nvPr>
        </p:nvSpPr>
        <p:spPr/>
        <p:txBody>
          <a:bodyPr/>
          <a:lstStyle/>
          <a:p>
            <a:r>
              <a:rPr lang="en-US" dirty="0"/>
              <a:t>Using an Edge Micro-server (EMS)</a:t>
            </a:r>
          </a:p>
          <a:p>
            <a:r>
              <a:rPr lang="en-US" dirty="0"/>
              <a:t>Using the REST APIs exposed by the ThingWorx platform</a:t>
            </a:r>
          </a:p>
          <a:p>
            <a:pPr lvl="1"/>
            <a:r>
              <a:rPr lang="en-US" dirty="0"/>
              <a:t>directly sending data to the platform</a:t>
            </a:r>
          </a:p>
          <a:p>
            <a:r>
              <a:rPr lang="en-US" dirty="0"/>
              <a:t>Using an Extension</a:t>
            </a:r>
          </a:p>
          <a:p>
            <a:pPr lvl="1"/>
            <a:r>
              <a:rPr lang="en-US" dirty="0"/>
              <a:t>a Java code module installed in the ThingWorx platform server</a:t>
            </a:r>
          </a:p>
          <a:p>
            <a:pPr lvl="1"/>
            <a:r>
              <a:rPr lang="en-US" dirty="0"/>
              <a:t>It translates my custom protocol to communicate to the sensor directly.</a:t>
            </a:r>
          </a:p>
          <a:p>
            <a:pPr lvl="1"/>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122</a:t>
            </a:fld>
            <a:endParaRPr lang="en-GB" dirty="0"/>
          </a:p>
        </p:txBody>
      </p:sp>
    </p:spTree>
    <p:extLst>
      <p:ext uri="{BB962C8B-B14F-4D97-AF65-F5344CB8AC3E}">
        <p14:creationId xmlns:p14="http://schemas.microsoft.com/office/powerpoint/2010/main" val="30790136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Edge Micro-server (EMS)</a:t>
            </a:r>
          </a:p>
        </p:txBody>
      </p:sp>
      <p:sp>
        <p:nvSpPr>
          <p:cNvPr id="6" name="Content Placeholder 5"/>
          <p:cNvSpPr>
            <a:spLocks noGrp="1"/>
          </p:cNvSpPr>
          <p:nvPr>
            <p:ph idx="1"/>
          </p:nvPr>
        </p:nvSpPr>
        <p:spPr/>
        <p:txBody>
          <a:bodyPr>
            <a:normAutofit/>
          </a:bodyPr>
          <a:lstStyle/>
          <a:p>
            <a:r>
              <a:rPr lang="en-US" dirty="0"/>
              <a:t>A piece of software </a:t>
            </a:r>
          </a:p>
          <a:p>
            <a:pPr lvl="2"/>
            <a:r>
              <a:rPr lang="en-US" dirty="0"/>
              <a:t>running on a device </a:t>
            </a:r>
          </a:p>
          <a:p>
            <a:pPr lvl="2"/>
            <a:r>
              <a:rPr lang="en-US" dirty="0"/>
              <a:t>communicating to a cloud ThingWorx server</a:t>
            </a:r>
          </a:p>
          <a:p>
            <a:pPr lvl="2"/>
            <a:r>
              <a:rPr lang="en-US" dirty="0"/>
              <a:t>installed over a basic operating system</a:t>
            </a:r>
          </a:p>
          <a:p>
            <a:pPr lvl="1"/>
            <a:r>
              <a:rPr lang="en-US" dirty="0"/>
              <a:t>pre-built executables available for various platforms</a:t>
            </a:r>
          </a:p>
          <a:p>
            <a:pPr lvl="2"/>
            <a:r>
              <a:rPr lang="en-US" dirty="0"/>
              <a:t>ARM, ARM-</a:t>
            </a:r>
            <a:r>
              <a:rPr lang="en-US" dirty="0" err="1"/>
              <a:t>HwFPU</a:t>
            </a:r>
            <a:r>
              <a:rPr lang="en-US" dirty="0"/>
              <a:t>, </a:t>
            </a:r>
            <a:r>
              <a:rPr lang="en-US" dirty="0" err="1"/>
              <a:t>Coldfire</a:t>
            </a:r>
            <a:r>
              <a:rPr lang="en-US" dirty="0"/>
              <a:t>, Linux 32/64 bit, Windows 32/64 bit</a:t>
            </a:r>
          </a:p>
          <a:p>
            <a:pPr lvl="1"/>
            <a:r>
              <a:rPr lang="en-US" dirty="0"/>
              <a:t>an SDK which allows integrating directly the functionality in your own apps</a:t>
            </a:r>
          </a:p>
          <a:p>
            <a:r>
              <a:rPr lang="en-US" dirty="0"/>
              <a:t>Functionalities</a:t>
            </a:r>
          </a:p>
          <a:p>
            <a:pPr lvl="1"/>
            <a:r>
              <a:rPr lang="en-US" dirty="0"/>
              <a:t>store and forward offline messages</a:t>
            </a:r>
          </a:p>
          <a:p>
            <a:pPr lvl="1"/>
            <a:r>
              <a:rPr lang="en-US" dirty="0"/>
              <a:t>remote file transfer</a:t>
            </a:r>
          </a:p>
          <a:p>
            <a:pPr lvl="1"/>
            <a:r>
              <a:rPr lang="en-US" dirty="0"/>
              <a:t>duty-cycle setting and more </a:t>
            </a:r>
          </a:p>
        </p:txBody>
      </p:sp>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123</a:t>
            </a:fld>
            <a:endParaRPr lang="en-GB" dirty="0"/>
          </a:p>
        </p:txBody>
      </p:sp>
    </p:spTree>
    <p:extLst>
      <p:ext uri="{BB962C8B-B14F-4D97-AF65-F5344CB8AC3E}">
        <p14:creationId xmlns:p14="http://schemas.microsoft.com/office/powerpoint/2010/main" val="36938295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SDKs for Several Languages</a:t>
            </a:r>
            <a:endParaRPr lang="ko-KR" altLang="en-US" dirty="0"/>
          </a:p>
        </p:txBody>
      </p:sp>
      <p:sp>
        <p:nvSpPr>
          <p:cNvPr id="4" name="Content Placeholder 3"/>
          <p:cNvSpPr>
            <a:spLocks noGrp="1"/>
          </p:cNvSpPr>
          <p:nvPr>
            <p:ph idx="1"/>
          </p:nvPr>
        </p:nvSpPr>
        <p:spPr/>
        <p:txBody>
          <a:bodyPr/>
          <a:lstStyle/>
          <a:p>
            <a:r>
              <a:rPr lang="en-US" altLang="ko-KR" dirty="0"/>
              <a:t>Several SDKs available for this</a:t>
            </a:r>
          </a:p>
          <a:p>
            <a:pPr lvl="1"/>
            <a:r>
              <a:rPr lang="en-US" altLang="ko-KR" dirty="0"/>
              <a:t>Java SDK</a:t>
            </a:r>
          </a:p>
          <a:p>
            <a:pPr lvl="2"/>
            <a:r>
              <a:rPr lang="en-US" altLang="ko-KR" dirty="0"/>
              <a:t>need JVM</a:t>
            </a:r>
          </a:p>
          <a:p>
            <a:pPr lvl="1"/>
            <a:r>
              <a:rPr lang="en-US" altLang="ko-KR" dirty="0"/>
              <a:t>C SDK</a:t>
            </a:r>
          </a:p>
          <a:p>
            <a:pPr lvl="2"/>
            <a:r>
              <a:rPr lang="en-US" dirty="0"/>
              <a:t>very lightweight</a:t>
            </a:r>
          </a:p>
          <a:p>
            <a:pPr lvl="2"/>
            <a:r>
              <a:rPr lang="en-US" dirty="0"/>
              <a:t>allows you to directly run an EMS on a very basic operating system</a:t>
            </a:r>
          </a:p>
          <a:p>
            <a:pPr lvl="2"/>
            <a:r>
              <a:rPr lang="en-US" altLang="ko-KR" dirty="0"/>
              <a:t>an implementation of the ThingWorx </a:t>
            </a:r>
            <a:r>
              <a:rPr lang="en-US" altLang="ko-KR" dirty="0" err="1"/>
              <a:t>AlwaysOn</a:t>
            </a:r>
            <a:r>
              <a:rPr lang="en-US" altLang="ko-KR" dirty="0"/>
              <a:t>™ binary protocol</a:t>
            </a:r>
          </a:p>
          <a:p>
            <a:pPr lvl="2"/>
            <a:r>
              <a:rPr lang="en-US" altLang="ko-KR" dirty="0"/>
              <a:t>Net SDK</a:t>
            </a:r>
          </a:p>
          <a:p>
            <a:pPr lvl="1"/>
            <a:r>
              <a:rPr lang="en-US" altLang="ko-KR" dirty="0"/>
              <a:t>iOS SDK</a:t>
            </a:r>
          </a:p>
          <a:p>
            <a:endParaRPr lang="ko-KR" altLang="en-US" dirty="0"/>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124</a:t>
            </a:fld>
            <a:endParaRPr lang="en-GB" dirty="0"/>
          </a:p>
        </p:txBody>
      </p:sp>
    </p:spTree>
    <p:extLst>
      <p:ext uri="{BB962C8B-B14F-4D97-AF65-F5344CB8AC3E}">
        <p14:creationId xmlns:p14="http://schemas.microsoft.com/office/powerpoint/2010/main" val="38563849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Primary Functions of the SDK</a:t>
            </a:r>
          </a:p>
        </p:txBody>
      </p:sp>
      <p:sp>
        <p:nvSpPr>
          <p:cNvPr id="6" name="Content Placeholder 5"/>
          <p:cNvSpPr>
            <a:spLocks noGrp="1"/>
          </p:cNvSpPr>
          <p:nvPr>
            <p:ph idx="1"/>
          </p:nvPr>
        </p:nvSpPr>
        <p:spPr/>
        <p:txBody>
          <a:bodyPr/>
          <a:lstStyle/>
          <a:p>
            <a:r>
              <a:rPr lang="en-US" dirty="0"/>
              <a:t>Establish and manage a secure </a:t>
            </a:r>
            <a:r>
              <a:rPr lang="en-US" dirty="0" err="1"/>
              <a:t>AlwaysOn</a:t>
            </a:r>
            <a:r>
              <a:rPr lang="en-US" dirty="0"/>
              <a:t> connection with a ThingWorx server. This includes SSL negotiation, and connection maintenance such as reestablishing a connection after network connectivity is lost and restored.</a:t>
            </a:r>
          </a:p>
          <a:p>
            <a:r>
              <a:rPr lang="en-US" dirty="0"/>
              <a:t>Enable easy programmatic interaction with the properties, services, and events that are exposed by Entities running on a ThingWorx server.</a:t>
            </a:r>
          </a:p>
          <a:p>
            <a:r>
              <a:rPr lang="en-US" dirty="0"/>
              <a:t>Provide an abstraction layer, and infrastructure that makes it easy for developers to expose a set of properties and services to the ThingWorx server. These properties and services can be surfaced from multiple Entities running on the client.</a:t>
            </a: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125</a:t>
            </a:fld>
            <a:endParaRPr lang="en-GB" dirty="0"/>
          </a:p>
        </p:txBody>
      </p:sp>
    </p:spTree>
    <p:extLst>
      <p:ext uri="{BB962C8B-B14F-4D97-AF65-F5344CB8AC3E}">
        <p14:creationId xmlns:p14="http://schemas.microsoft.com/office/powerpoint/2010/main" val="28079389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Structure of sample Java EMS </a:t>
            </a:r>
          </a:p>
        </p:txBody>
      </p:sp>
      <p:sp>
        <p:nvSpPr>
          <p:cNvPr id="6" name="Content Placeholder 5"/>
          <p:cNvSpPr>
            <a:spLocks noGrp="1"/>
          </p:cNvSpPr>
          <p:nvPr>
            <p:ph idx="1"/>
          </p:nvPr>
        </p:nvSpPr>
        <p:spPr/>
        <p:txBody>
          <a:bodyPr/>
          <a:lstStyle/>
          <a:p>
            <a:endParaRPr lang="en-US"/>
          </a:p>
        </p:txBody>
      </p:sp>
      <p:pic>
        <p:nvPicPr>
          <p:cNvPr id="7" name="image3.png"/>
          <p:cNvPicPr/>
          <p:nvPr/>
        </p:nvPicPr>
        <p:blipFill>
          <a:blip r:embed="rId2" cstate="print"/>
          <a:stretch>
            <a:fillRect/>
          </a:stretch>
        </p:blipFill>
        <p:spPr>
          <a:xfrm>
            <a:off x="3516312" y="2560637"/>
            <a:ext cx="2829560" cy="2847975"/>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126</a:t>
            </a:fld>
            <a:endParaRPr lang="en-GB" dirty="0"/>
          </a:p>
        </p:txBody>
      </p:sp>
    </p:spTree>
    <p:extLst>
      <p:ext uri="{BB962C8B-B14F-4D97-AF65-F5344CB8AC3E}">
        <p14:creationId xmlns:p14="http://schemas.microsoft.com/office/powerpoint/2010/main" val="35387979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sample Java code of the RPI EMS</a:t>
            </a:r>
          </a:p>
        </p:txBody>
      </p:sp>
      <p:sp>
        <p:nvSpPr>
          <p:cNvPr id="6" name="Content Placeholder 5"/>
          <p:cNvSpPr>
            <a:spLocks noGrp="1"/>
          </p:cNvSpPr>
          <p:nvPr>
            <p:ph idx="1"/>
          </p:nvPr>
        </p:nvSpPr>
        <p:spPr/>
        <p:txBody>
          <a:bodyPr/>
          <a:lstStyle/>
          <a:p>
            <a:endParaRPr lang="en-US"/>
          </a:p>
        </p:txBody>
      </p:sp>
      <p:pic>
        <p:nvPicPr>
          <p:cNvPr id="7" name="image5.png" descr="D:\Users\vmihai\Pictures\dht22.png"/>
          <p:cNvPicPr/>
          <p:nvPr/>
        </p:nvPicPr>
        <p:blipFill>
          <a:blip r:embed="rId2" cstate="print"/>
          <a:stretch>
            <a:fillRect/>
          </a:stretch>
        </p:blipFill>
        <p:spPr>
          <a:xfrm>
            <a:off x="392112" y="1171619"/>
            <a:ext cx="9354741" cy="5954804"/>
          </a:xfrm>
          <a:prstGeom prst="rect">
            <a:avLst/>
          </a:prstGeom>
        </p:spPr>
      </p:pic>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127</a:t>
            </a:fld>
            <a:endParaRPr lang="en-GB" dirty="0"/>
          </a:p>
        </p:txBody>
      </p:sp>
    </p:spTree>
    <p:extLst>
      <p:ext uri="{BB962C8B-B14F-4D97-AF65-F5344CB8AC3E}">
        <p14:creationId xmlns:p14="http://schemas.microsoft.com/office/powerpoint/2010/main" val="1408351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can I control output on my device?</a:t>
            </a:r>
          </a:p>
        </p:txBody>
      </p:sp>
      <p:sp>
        <p:nvSpPr>
          <p:cNvPr id="6" name="Content Placeholder 5"/>
          <p:cNvSpPr>
            <a:spLocks noGrp="1"/>
          </p:cNvSpPr>
          <p:nvPr>
            <p:ph idx="1"/>
          </p:nvPr>
        </p:nvSpPr>
        <p:spPr/>
        <p:txBody>
          <a:bodyPr/>
          <a:lstStyle/>
          <a:p>
            <a:r>
              <a:rPr lang="en-US" dirty="0"/>
              <a:t>ThingWorx can send remote commands to your device</a:t>
            </a:r>
          </a:p>
          <a:p>
            <a:r>
              <a:rPr lang="en-US" dirty="0"/>
              <a:t>An example of such commands could be update software, restart, etc. </a:t>
            </a:r>
          </a:p>
          <a:p>
            <a:r>
              <a:rPr lang="en-US" dirty="0"/>
              <a:t>In the case of a RPI, turn on/off an LED connected to a microprocessor</a:t>
            </a:r>
          </a:p>
          <a:p>
            <a:r>
              <a:rPr lang="en-US" dirty="0"/>
              <a:t>The communication between the device/sensor and the platform is fully bidirectional</a:t>
            </a:r>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128</a:t>
            </a:fld>
            <a:endParaRPr lang="en-GB" dirty="0"/>
          </a:p>
        </p:txBody>
      </p:sp>
    </p:spTree>
    <p:extLst>
      <p:ext uri="{BB962C8B-B14F-4D97-AF65-F5344CB8AC3E}">
        <p14:creationId xmlns:p14="http://schemas.microsoft.com/office/powerpoint/2010/main" val="789172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kinds of data processing logic can the platform handle?</a:t>
            </a:r>
          </a:p>
        </p:txBody>
      </p:sp>
      <p:sp>
        <p:nvSpPr>
          <p:cNvPr id="6" name="Content Placeholder 5"/>
          <p:cNvSpPr>
            <a:spLocks noGrp="1"/>
          </p:cNvSpPr>
          <p:nvPr>
            <p:ph idx="1"/>
          </p:nvPr>
        </p:nvSpPr>
        <p:spPr/>
        <p:txBody>
          <a:bodyPr/>
          <a:lstStyle/>
          <a:p>
            <a:r>
              <a:rPr lang="en-US" dirty="0"/>
              <a:t>Rules</a:t>
            </a:r>
          </a:p>
          <a:p>
            <a:r>
              <a:rPr lang="en-US" dirty="0"/>
              <a:t>Events</a:t>
            </a:r>
          </a:p>
          <a:p>
            <a:r>
              <a:rPr lang="en-US" dirty="0"/>
              <a:t>Alerts</a:t>
            </a:r>
          </a:p>
          <a:p>
            <a:r>
              <a:rPr lang="en-US" dirty="0"/>
              <a:t>Services</a:t>
            </a:r>
          </a:p>
          <a:p>
            <a:r>
              <a:rPr lang="en-US" dirty="0"/>
              <a:t>Subscriptions</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129</a:t>
            </a:fld>
            <a:endParaRPr lang="en-GB" dirty="0"/>
          </a:p>
        </p:txBody>
      </p:sp>
    </p:spTree>
    <p:extLst>
      <p:ext uri="{BB962C8B-B14F-4D97-AF65-F5344CB8AC3E}">
        <p14:creationId xmlns:p14="http://schemas.microsoft.com/office/powerpoint/2010/main" val="829210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13</a:t>
            </a:fld>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2" y="1036637"/>
            <a:ext cx="752475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497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Tutorials</a:t>
            </a:r>
          </a:p>
        </p:txBody>
      </p:sp>
      <p:sp>
        <p:nvSpPr>
          <p:cNvPr id="6" name="Content Placeholder 5"/>
          <p:cNvSpPr>
            <a:spLocks noGrp="1"/>
          </p:cNvSpPr>
          <p:nvPr>
            <p:ph idx="1"/>
          </p:nvPr>
        </p:nvSpPr>
        <p:spPr/>
        <p:txBody>
          <a:bodyPr/>
          <a:lstStyle/>
          <a:p>
            <a:r>
              <a:rPr lang="en-US" dirty="0"/>
              <a:t>Weather App with Arduino Uno </a:t>
            </a:r>
            <a:r>
              <a:rPr lang="en-US" sz="2000" dirty="0"/>
              <a:t>(with a network shield)</a:t>
            </a:r>
            <a:endParaRPr lang="en-US" dirty="0"/>
          </a:p>
          <a:p>
            <a:r>
              <a:rPr lang="en-US" dirty="0"/>
              <a:t>Weather App with Arduino Yun </a:t>
            </a:r>
            <a:r>
              <a:rPr lang="en-US" sz="2000" dirty="0"/>
              <a:t>(on-board network)</a:t>
            </a:r>
            <a:endParaRPr lang="en-US" dirty="0"/>
          </a:p>
          <a:p>
            <a:r>
              <a:rPr lang="en-US" dirty="0"/>
              <a:t>Java-based Weather station with Raspberry Pi </a:t>
            </a:r>
            <a:r>
              <a:rPr lang="en-US" sz="1800" dirty="0"/>
              <a:t>(on-board network)</a:t>
            </a:r>
            <a:endParaRPr lang="en-US" dirty="0"/>
          </a:p>
          <a:p>
            <a:r>
              <a:rPr lang="en-US" dirty="0"/>
              <a:t>Weather Application with Intel Galileo</a:t>
            </a:r>
          </a:p>
          <a:p>
            <a:r>
              <a:rPr lang="en-US" dirty="0"/>
              <a:t>Android phone sensor app connection</a:t>
            </a:r>
          </a:p>
          <a:p>
            <a:r>
              <a:rPr lang="en-US" dirty="0"/>
              <a:t>Predictive Weather Application with Yahoo Weather</a:t>
            </a:r>
          </a:p>
          <a:p>
            <a:r>
              <a:rPr lang="en-US" dirty="0"/>
              <a:t>C-SDK on Raspberry Pi accessing GPIOs</a:t>
            </a:r>
          </a:p>
          <a:p>
            <a:r>
              <a:rPr lang="en-US" dirty="0"/>
              <a:t>C- and Java-SDK on Intel Galileo</a:t>
            </a:r>
          </a:p>
          <a:p>
            <a:r>
              <a:rPr lang="en-US" dirty="0"/>
              <a:t>C-SDK on Intel Edison</a:t>
            </a:r>
          </a:p>
          <a:p>
            <a:r>
              <a:rPr lang="en-US" dirty="0"/>
              <a:t>PC EMS (simulating a washing machine)</a:t>
            </a:r>
          </a:p>
          <a:p>
            <a:endParaRPr lang="en-US" dirty="0"/>
          </a:p>
          <a:p>
            <a:endParaRPr lang="en-US" dirty="0"/>
          </a:p>
          <a:p>
            <a:endParaRPr lang="en-US" dirty="0"/>
          </a:p>
        </p:txBody>
      </p:sp>
      <p:sp>
        <p:nvSpPr>
          <p:cNvPr id="7" name="TextBox 6"/>
          <p:cNvSpPr txBox="1"/>
          <p:nvPr/>
        </p:nvSpPr>
        <p:spPr>
          <a:xfrm>
            <a:off x="2374144" y="6673750"/>
            <a:ext cx="6109429" cy="574260"/>
          </a:xfrm>
          <a:prstGeom prst="rect">
            <a:avLst/>
          </a:prstGeom>
          <a:noFill/>
        </p:spPr>
        <p:txBody>
          <a:bodyPr wrap="none" rtlCol="0">
            <a:spAutoFit/>
          </a:bodyPr>
          <a:lstStyle/>
          <a:p>
            <a:r>
              <a:rPr lang="en-US" dirty="0">
                <a:solidFill>
                  <a:schemeClr val="accent4">
                    <a:lumMod val="50000"/>
                  </a:schemeClr>
                </a:solidFill>
              </a:rPr>
              <a:t>http://www.thingworx.com/academics/example-iot-projects</a:t>
            </a:r>
          </a:p>
          <a:p>
            <a:r>
              <a:rPr lang="en-US" dirty="0">
                <a:solidFill>
                  <a:schemeClr val="accent4">
                    <a:lumMod val="50000"/>
                  </a:schemeClr>
                </a:solidFill>
              </a:rPr>
              <a:t>http://www.thingworx.com/developer/device-kits</a:t>
            </a:r>
          </a:p>
        </p:txBody>
      </p:sp>
      <p:sp>
        <p:nvSpPr>
          <p:cNvPr id="8" name="Date Placeholder 7"/>
          <p:cNvSpPr>
            <a:spLocks noGrp="1"/>
          </p:cNvSpPr>
          <p:nvPr>
            <p:ph type="dt" sz="half" idx="10"/>
          </p:nvPr>
        </p:nvSpPr>
        <p:spPr/>
        <p:txBody>
          <a:bodyPr/>
          <a:lstStyle/>
          <a:p>
            <a:r>
              <a:rPr lang="en-US" altLang="ko-KR"/>
              <a:t>© Lee</a:t>
            </a:r>
            <a:endParaRPr lang="en-US" dirty="0"/>
          </a:p>
        </p:txBody>
      </p:sp>
      <p:sp>
        <p:nvSpPr>
          <p:cNvPr id="9" name="Footer Placeholder 8"/>
          <p:cNvSpPr>
            <a:spLocks noGrp="1"/>
          </p:cNvSpPr>
          <p:nvPr>
            <p:ph type="ftr" sz="quarter" idx="11"/>
          </p:nvPr>
        </p:nvSpPr>
        <p:spPr/>
        <p:txBody>
          <a:bodyPr/>
          <a:lstStyle/>
          <a:p>
            <a:r>
              <a:rPr lang="en-US"/>
              <a:t>IUPUI</a:t>
            </a:r>
            <a:endParaRPr lang="en-US" dirty="0"/>
          </a:p>
        </p:txBody>
      </p:sp>
      <p:sp>
        <p:nvSpPr>
          <p:cNvPr id="10" name="Slide Number Placeholder 9"/>
          <p:cNvSpPr>
            <a:spLocks noGrp="1"/>
          </p:cNvSpPr>
          <p:nvPr>
            <p:ph type="sldNum" sz="quarter" idx="12"/>
          </p:nvPr>
        </p:nvSpPr>
        <p:spPr/>
        <p:txBody>
          <a:bodyPr/>
          <a:lstStyle/>
          <a:p>
            <a:fld id="{B91152B9-A035-480E-8524-CE1EBCC4ACF5}" type="slidenum">
              <a:rPr lang="en-GB" smtClean="0"/>
              <a:pPr/>
              <a:t>130</a:t>
            </a:fld>
            <a:endParaRPr lang="en-GB" dirty="0"/>
          </a:p>
        </p:txBody>
      </p:sp>
    </p:spTree>
    <p:extLst>
      <p:ext uri="{BB962C8B-B14F-4D97-AF65-F5344CB8AC3E}">
        <p14:creationId xmlns:p14="http://schemas.microsoft.com/office/powerpoint/2010/main" val="6855710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Java-based Weather station with Raspberry Pi</a:t>
            </a:r>
          </a:p>
        </p:txBody>
      </p:sp>
      <p:sp>
        <p:nvSpPr>
          <p:cNvPr id="4" name="Content Placeholder 3"/>
          <p:cNvSpPr>
            <a:spLocks noGrp="1"/>
          </p:cNvSpPr>
          <p:nvPr>
            <p:ph idx="1"/>
          </p:nvPr>
        </p:nvSpPr>
        <p:spPr/>
        <p:txBody>
          <a:bodyPr/>
          <a:lstStyle/>
          <a:p>
            <a:r>
              <a:rPr lang="en-US" altLang="ko-KR" dirty="0"/>
              <a:t>A simple weather station consisting of:</a:t>
            </a:r>
          </a:p>
          <a:p>
            <a:pPr lvl="1"/>
            <a:r>
              <a:rPr lang="en-US" altLang="ko-KR" dirty="0"/>
              <a:t>A Raspberry PI with</a:t>
            </a:r>
          </a:p>
          <a:p>
            <a:pPr lvl="2"/>
            <a:r>
              <a:rPr lang="en-US" altLang="ko-KR" dirty="0"/>
              <a:t>A temperature &amp; humidity sensor</a:t>
            </a:r>
          </a:p>
          <a:p>
            <a:pPr lvl="2"/>
            <a:r>
              <a:rPr lang="en-US" altLang="ko-KR" dirty="0"/>
              <a:t>An Edge Micro Server (EMS) </a:t>
            </a:r>
          </a:p>
          <a:p>
            <a:pPr lvl="3"/>
            <a:r>
              <a:rPr lang="en-US" altLang="ko-KR" dirty="0"/>
              <a:t>a Java version downloaded and installed onto your device</a:t>
            </a:r>
          </a:p>
          <a:p>
            <a:endParaRPr lang="en-US" altLang="ko-KR" dirty="0"/>
          </a:p>
          <a:p>
            <a:r>
              <a:rPr lang="en-US" altLang="ko-KR" dirty="0"/>
              <a:t>A </a:t>
            </a:r>
            <a:r>
              <a:rPr lang="en-US" altLang="ko-KR" dirty="0" err="1"/>
              <a:t>ThingWorx</a:t>
            </a:r>
            <a:r>
              <a:rPr lang="en-US" altLang="ko-KR" dirty="0"/>
              <a:t> Server</a:t>
            </a:r>
          </a:p>
          <a:p>
            <a:pPr lvl="1"/>
            <a:r>
              <a:rPr lang="en-US" altLang="ko-KR" dirty="0"/>
              <a:t>A data model (Thing) representing the weather station</a:t>
            </a:r>
          </a:p>
          <a:p>
            <a:pPr lvl="1"/>
            <a:r>
              <a:rPr lang="en-US" altLang="ko-KR" dirty="0"/>
              <a:t>A stream recording its readings</a:t>
            </a:r>
          </a:p>
          <a:p>
            <a:pPr lvl="1"/>
            <a:r>
              <a:rPr lang="en-US" altLang="ko-KR" dirty="0"/>
              <a:t>A single page Mashup displaying these values</a:t>
            </a: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131</a:t>
            </a:fld>
            <a:endParaRPr lang="en-GB" dirty="0"/>
          </a:p>
        </p:txBody>
      </p:sp>
    </p:spTree>
    <p:extLst>
      <p:ext uri="{BB962C8B-B14F-4D97-AF65-F5344CB8AC3E}">
        <p14:creationId xmlns:p14="http://schemas.microsoft.com/office/powerpoint/2010/main" val="2856882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Java-based EMS</a:t>
            </a:r>
            <a:endParaRPr lang="ko-KR" altLang="en-US" dirty="0"/>
          </a:p>
        </p:txBody>
      </p:sp>
      <p:sp>
        <p:nvSpPr>
          <p:cNvPr id="4" name="Content Placeholder 3"/>
          <p:cNvSpPr>
            <a:spLocks noGrp="1"/>
          </p:cNvSpPr>
          <p:nvPr>
            <p:ph idx="1"/>
          </p:nvPr>
        </p:nvSpPr>
        <p:spPr/>
        <p:txBody>
          <a:bodyPr/>
          <a:lstStyle/>
          <a:p>
            <a:r>
              <a:rPr lang="en-US" altLang="ko-KR" dirty="0"/>
              <a:t>It runs on as a Raspberry PI</a:t>
            </a:r>
          </a:p>
          <a:p>
            <a:r>
              <a:rPr lang="en-US" altLang="ko-KR" dirty="0"/>
              <a:t>PI has an AM2302 temperature &amp; humidity sensor</a:t>
            </a:r>
          </a:p>
          <a:p>
            <a:pPr lvl="1"/>
            <a:r>
              <a:rPr lang="en-US" altLang="ko-KR" dirty="0"/>
              <a:t>communicating with the PI over the I</a:t>
            </a:r>
            <a:r>
              <a:rPr lang="en-US" altLang="ko-KR" baseline="-25000" dirty="0"/>
              <a:t>2</a:t>
            </a:r>
            <a:r>
              <a:rPr lang="en-US" altLang="ko-KR" dirty="0"/>
              <a:t>C Bus</a:t>
            </a:r>
          </a:p>
          <a:p>
            <a:r>
              <a:rPr lang="en-US" altLang="ko-KR" dirty="0">
                <a:solidFill>
                  <a:srgbClr val="53565A"/>
                </a:solidFill>
                <a:latin typeface="+mn-lt"/>
                <a:cs typeface="Arial"/>
              </a:rPr>
              <a:t>Source Code for this EMS </a:t>
            </a:r>
            <a:r>
              <a:rPr lang="en-US" altLang="ko-KR" spc="-5" dirty="0">
                <a:solidFill>
                  <a:srgbClr val="53565A"/>
                </a:solidFill>
                <a:latin typeface="+mn-lt"/>
                <a:cs typeface="Arial"/>
              </a:rPr>
              <a:t>Available </a:t>
            </a:r>
            <a:r>
              <a:rPr lang="en-US" altLang="ko-KR" dirty="0">
                <a:solidFill>
                  <a:srgbClr val="53565A"/>
                </a:solidFill>
                <a:latin typeface="+mn-lt"/>
                <a:cs typeface="Arial"/>
              </a:rPr>
              <a:t>at  </a:t>
            </a:r>
            <a:r>
              <a:rPr lang="en-US" altLang="ko-KR" sz="2000" u="sng" spc="-5" dirty="0">
                <a:solidFill>
                  <a:srgbClr val="8A204B"/>
                </a:solidFill>
                <a:latin typeface="+mn-lt"/>
                <a:cs typeface="Arial"/>
                <a:hlinkClick r:id="rId2"/>
              </a:rPr>
              <a:t>http://www.thingworx.com/academic_content/r-pi-weather-app/</a:t>
            </a:r>
            <a:endParaRPr lang="en-US" altLang="ko-KR" sz="2000" dirty="0">
              <a:latin typeface="+mn-lt"/>
              <a:cs typeface="Arial"/>
            </a:endParaRPr>
          </a:p>
          <a:p>
            <a:endParaRPr lang="ko-KR" altLang="en-US" dirty="0"/>
          </a:p>
        </p:txBody>
      </p:sp>
      <p:sp>
        <p:nvSpPr>
          <p:cNvPr id="5" name="object 5"/>
          <p:cNvSpPr/>
          <p:nvPr/>
        </p:nvSpPr>
        <p:spPr>
          <a:xfrm>
            <a:off x="3668712" y="4160837"/>
            <a:ext cx="2590799" cy="2560818"/>
          </a:xfrm>
          <a:prstGeom prst="rect">
            <a:avLst/>
          </a:prstGeom>
          <a:blipFill>
            <a:blip r:embed="rId3"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132</a:t>
            </a:fld>
            <a:endParaRPr lang="en-GB" dirty="0"/>
          </a:p>
        </p:txBody>
      </p:sp>
    </p:spTree>
    <p:extLst>
      <p:ext uri="{BB962C8B-B14F-4D97-AF65-F5344CB8AC3E}">
        <p14:creationId xmlns:p14="http://schemas.microsoft.com/office/powerpoint/2010/main" val="3659535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Weather App with Arduino</a:t>
            </a:r>
          </a:p>
        </p:txBody>
      </p:sp>
      <p:sp>
        <p:nvSpPr>
          <p:cNvPr id="6" name="Content Placeholder 5"/>
          <p:cNvSpPr>
            <a:spLocks noGrp="1"/>
          </p:cNvSpPr>
          <p:nvPr>
            <p:ph idx="1"/>
          </p:nvPr>
        </p:nvSpPr>
        <p:spPr/>
        <p:txBody>
          <a:bodyPr/>
          <a:lstStyle/>
          <a:p>
            <a:r>
              <a:rPr lang="en-US" dirty="0"/>
              <a:t>Arduino Uno needs a network shield</a:t>
            </a:r>
          </a:p>
          <a:p>
            <a:r>
              <a:rPr lang="en-US" dirty="0"/>
              <a:t>Arduino Yun </a:t>
            </a:r>
            <a:r>
              <a:rPr lang="en-US" sz="2000" dirty="0"/>
              <a:t>has both </a:t>
            </a:r>
            <a:r>
              <a:rPr lang="en-US" sz="2000" dirty="0" err="1"/>
              <a:t>WiFi</a:t>
            </a:r>
            <a:r>
              <a:rPr lang="en-US" sz="2000" dirty="0"/>
              <a:t> and Ethernet on-board</a:t>
            </a:r>
          </a:p>
          <a:p>
            <a:r>
              <a:rPr lang="en-US" dirty="0"/>
              <a:t>Need a Sketch that uses REST APIs to communicate to ThingWorx</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133</a:t>
            </a:fld>
            <a:endParaRPr lang="en-GB" dirty="0"/>
          </a:p>
        </p:txBody>
      </p:sp>
    </p:spTree>
    <p:extLst>
      <p:ext uri="{BB962C8B-B14F-4D97-AF65-F5344CB8AC3E}">
        <p14:creationId xmlns:p14="http://schemas.microsoft.com/office/powerpoint/2010/main" val="1989813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Tutorials</a:t>
            </a:r>
          </a:p>
        </p:txBody>
      </p:sp>
      <p:sp>
        <p:nvSpPr>
          <p:cNvPr id="6" name="Content Placeholder 5"/>
          <p:cNvSpPr>
            <a:spLocks noGrp="1"/>
          </p:cNvSpPr>
          <p:nvPr>
            <p:ph idx="1"/>
          </p:nvPr>
        </p:nvSpPr>
        <p:spPr/>
        <p:txBody>
          <a:bodyPr/>
          <a:lstStyle/>
          <a:p>
            <a:r>
              <a:rPr lang="en-US" dirty="0"/>
              <a:t>ThingWorx community has many more</a:t>
            </a:r>
          </a:p>
          <a:p>
            <a:r>
              <a:rPr lang="en-US" sz="2000" dirty="0">
                <a:hlinkClick r:id="rId2"/>
              </a:rPr>
              <a:t>https://www.thingworx.com/ecosystem/academic-program/iot-projects/weather-app-arduino-uno/</a:t>
            </a:r>
            <a:endParaRPr lang="en-US" sz="2000" dirty="0"/>
          </a:p>
          <a:p>
            <a:r>
              <a:rPr lang="en-US" sz="2000" dirty="0">
                <a:hlinkClick r:id="rId3"/>
              </a:rPr>
              <a:t>https://community.thingworx.com/community/developers/blog/2015/12/30/using-the-c-sdk-to-deliver-data-to-thingworx-from-a-raspberry-pi</a:t>
            </a:r>
            <a:endParaRPr lang="en-US" sz="2000" dirty="0"/>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134</a:t>
            </a:fld>
            <a:endParaRPr lang="en-GB" dirty="0"/>
          </a:p>
        </p:txBody>
      </p:sp>
    </p:spTree>
    <p:extLst>
      <p:ext uri="{BB962C8B-B14F-4D97-AF65-F5344CB8AC3E}">
        <p14:creationId xmlns:p14="http://schemas.microsoft.com/office/powerpoint/2010/main" val="17295488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ko-KR" dirty="0"/>
              <a:t>The Composer</a:t>
            </a:r>
            <a:br>
              <a:rPr lang="en-US" altLang="ko-KR" sz="3100" dirty="0"/>
            </a:br>
            <a:r>
              <a:rPr lang="en-US" altLang="ko-KR" sz="3100" dirty="0"/>
              <a:t>a web-based modeling &amp; development environment</a:t>
            </a:r>
            <a:endParaRPr lang="ko-KR" altLang="en-US" sz="3100" dirty="0"/>
          </a:p>
        </p:txBody>
      </p:sp>
      <p:sp>
        <p:nvSpPr>
          <p:cNvPr id="4" name="Content Placeholder 3"/>
          <p:cNvSpPr>
            <a:spLocks noGrp="1"/>
          </p:cNvSpPr>
          <p:nvPr>
            <p:ph idx="1"/>
          </p:nvPr>
        </p:nvSpPr>
        <p:spPr/>
        <p:txBody>
          <a:bodyPr/>
          <a:lstStyle/>
          <a:p>
            <a:endParaRPr lang="ko-KR" altLang="en-US"/>
          </a:p>
        </p:txBody>
      </p:sp>
      <p:sp>
        <p:nvSpPr>
          <p:cNvPr id="7" name="object 4"/>
          <p:cNvSpPr/>
          <p:nvPr/>
        </p:nvSpPr>
        <p:spPr>
          <a:xfrm>
            <a:off x="560590" y="2150626"/>
            <a:ext cx="8938707" cy="4260333"/>
          </a:xfrm>
          <a:prstGeom prst="rect">
            <a:avLst/>
          </a:prstGeom>
          <a:blipFill>
            <a:blip r:embed="rId2"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5" name="Footer Placeholder 4"/>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135</a:t>
            </a:fld>
            <a:endParaRPr lang="en-GB" dirty="0"/>
          </a:p>
        </p:txBody>
      </p:sp>
    </p:spTree>
    <p:extLst>
      <p:ext uri="{BB962C8B-B14F-4D97-AF65-F5344CB8AC3E}">
        <p14:creationId xmlns:p14="http://schemas.microsoft.com/office/powerpoint/2010/main" val="355178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Property Configuration Window</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512"/>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136</a:t>
            </a:fld>
            <a:endParaRPr lang="en-GB"/>
          </a:p>
        </p:txBody>
      </p:sp>
      <p:sp>
        <p:nvSpPr>
          <p:cNvPr id="8" name="Callout: Line 7"/>
          <p:cNvSpPr/>
          <p:nvPr/>
        </p:nvSpPr>
        <p:spPr>
          <a:xfrm>
            <a:off x="6030912" y="1341437"/>
            <a:ext cx="3886200" cy="762000"/>
          </a:xfrm>
          <a:prstGeom prst="borderCallout1">
            <a:avLst>
              <a:gd name="adj1" fmla="val 40179"/>
              <a:gd name="adj2" fmla="val -275"/>
              <a:gd name="adj3" fmla="val 215209"/>
              <a:gd name="adj4" fmla="val -74346"/>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Property models a sensor such as temperature or humidity or controlling value</a:t>
            </a:r>
          </a:p>
        </p:txBody>
      </p:sp>
    </p:spTree>
    <p:extLst>
      <p:ext uri="{BB962C8B-B14F-4D97-AF65-F5344CB8AC3E}">
        <p14:creationId xmlns:p14="http://schemas.microsoft.com/office/powerpoint/2010/main" val="15275860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Setting Customized Properties</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8512"/>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137</a:t>
            </a:fld>
            <a:endParaRPr lang="en-GB"/>
          </a:p>
        </p:txBody>
      </p:sp>
    </p:spTree>
    <p:extLst>
      <p:ext uri="{BB962C8B-B14F-4D97-AF65-F5344CB8AC3E}">
        <p14:creationId xmlns:p14="http://schemas.microsoft.com/office/powerpoint/2010/main" val="19593087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Creating an Alert on a Property Value</a:t>
            </a:r>
            <a:br>
              <a:rPr lang="en-US" altLang="ko-KR" dirty="0"/>
            </a:br>
            <a:endParaRPr lang="ko-KR"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138</a:t>
            </a:fld>
            <a:endParaRPr lang="en-GB"/>
          </a:p>
        </p:txBody>
      </p:sp>
    </p:spTree>
    <p:extLst>
      <p:ext uri="{BB962C8B-B14F-4D97-AF65-F5344CB8AC3E}">
        <p14:creationId xmlns:p14="http://schemas.microsoft.com/office/powerpoint/2010/main" val="13904608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Managing Alert</a:t>
            </a:r>
            <a:br>
              <a:rPr lang="en-US" altLang="ko-KR" dirty="0"/>
            </a:br>
            <a:endParaRPr lang="ko-KR"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139</a:t>
            </a:fld>
            <a:endParaRPr lang="en-GB"/>
          </a:p>
        </p:txBody>
      </p:sp>
    </p:spTree>
    <p:extLst>
      <p:ext uri="{BB962C8B-B14F-4D97-AF65-F5344CB8AC3E}">
        <p14:creationId xmlns:p14="http://schemas.microsoft.com/office/powerpoint/2010/main" val="131463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OpenHAB Architectural Connection</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14</a:t>
            </a:fld>
            <a:endParaRPr lang="en-GB" dirty="0"/>
          </a:p>
        </p:txBody>
      </p:sp>
      <p:grpSp>
        <p:nvGrpSpPr>
          <p:cNvPr id="6" name="Group 5"/>
          <p:cNvGrpSpPr/>
          <p:nvPr/>
        </p:nvGrpSpPr>
        <p:grpSpPr>
          <a:xfrm>
            <a:off x="163512" y="1112837"/>
            <a:ext cx="9811084" cy="6248400"/>
            <a:chOff x="163512" y="1112837"/>
            <a:chExt cx="9811084" cy="624840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 y="1112837"/>
              <a:ext cx="9811084"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216385" y="1722437"/>
              <a:ext cx="1109927" cy="609600"/>
            </a:xfrm>
            <a:prstGeom prst="rect">
              <a:avLst/>
            </a:prstGeom>
            <a:solidFill>
              <a:srgbClr val="C76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openHAB</a:t>
              </a:r>
              <a:r>
                <a:rPr lang="ko-KR" altLang="en-US" dirty="0"/>
                <a:t> </a:t>
              </a:r>
              <a:r>
                <a:rPr lang="en-US" altLang="ko-KR" dirty="0"/>
                <a:t>Console</a:t>
              </a:r>
              <a:endParaRPr lang="en-US" dirty="0"/>
            </a:p>
          </p:txBody>
        </p:sp>
        <p:sp>
          <p:nvSpPr>
            <p:cNvPr id="8" name="Rectangle 7"/>
            <p:cNvSpPr/>
            <p:nvPr/>
          </p:nvSpPr>
          <p:spPr>
            <a:xfrm>
              <a:off x="573607" y="1597379"/>
              <a:ext cx="1771860" cy="296854"/>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Automation Logic</a:t>
              </a:r>
            </a:p>
          </p:txBody>
        </p:sp>
        <p:sp>
          <p:nvSpPr>
            <p:cNvPr id="9" name="Rectangle 8"/>
            <p:cNvSpPr/>
            <p:nvPr/>
          </p:nvSpPr>
          <p:spPr>
            <a:xfrm>
              <a:off x="573607" y="2082288"/>
              <a:ext cx="1771860" cy="269145"/>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User Interface</a:t>
              </a:r>
            </a:p>
          </p:txBody>
        </p:sp>
        <p:sp>
          <p:nvSpPr>
            <p:cNvPr id="10" name="Rectangle 9"/>
            <p:cNvSpPr/>
            <p:nvPr/>
          </p:nvSpPr>
          <p:spPr>
            <a:xfrm>
              <a:off x="3297194" y="1722437"/>
              <a:ext cx="1771860" cy="609600"/>
            </a:xfrm>
            <a:prstGeom prst="rect">
              <a:avLst/>
            </a:prstGeom>
            <a:solidFill>
              <a:srgbClr val="D389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err="1"/>
                <a:t>openHAB</a:t>
              </a:r>
              <a:endParaRPr lang="en-US" b="1" dirty="0"/>
            </a:p>
            <a:p>
              <a:pPr algn="ctr"/>
              <a:r>
                <a:rPr lang="en-US" b="1" dirty="0"/>
                <a:t>Item Repository</a:t>
              </a:r>
            </a:p>
          </p:txBody>
        </p:sp>
      </p:grpSp>
    </p:spTree>
    <p:extLst>
      <p:ext uri="{BB962C8B-B14F-4D97-AF65-F5344CB8AC3E}">
        <p14:creationId xmlns:p14="http://schemas.microsoft.com/office/powerpoint/2010/main" val="22534159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ko-KR" sz="2800" dirty="0"/>
              <a:t>Monitoring and taking action on specific events</a:t>
            </a:r>
            <a:br>
              <a:rPr lang="en-US" altLang="ko-KR" sz="2800" dirty="0"/>
            </a:br>
            <a:endParaRPr lang="ko-KR"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437"/>
            <a:ext cx="128206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140</a:t>
            </a:fld>
            <a:endParaRPr lang="en-GB"/>
          </a:p>
        </p:txBody>
      </p:sp>
    </p:spTree>
    <p:extLst>
      <p:ext uri="{BB962C8B-B14F-4D97-AF65-F5344CB8AC3E}">
        <p14:creationId xmlns:p14="http://schemas.microsoft.com/office/powerpoint/2010/main" val="22255568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5912" y="122237"/>
            <a:ext cx="9260682" cy="1219200"/>
          </a:xfrm>
        </p:spPr>
        <p:txBody>
          <a:bodyPr>
            <a:normAutofit fontScale="90000"/>
          </a:bodyPr>
          <a:lstStyle/>
          <a:p>
            <a:r>
              <a:rPr lang="en-US" altLang="ko-KR" dirty="0"/>
              <a:t>Creating Complex Behavior using JavaScript </a:t>
            </a:r>
            <a:br>
              <a:rPr lang="en-US" altLang="ko-KR" dirty="0"/>
            </a:br>
            <a:endParaRPr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13011150" cy="648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141</a:t>
            </a:fld>
            <a:endParaRPr lang="en-GB"/>
          </a:p>
        </p:txBody>
      </p:sp>
    </p:spTree>
    <p:extLst>
      <p:ext uri="{BB962C8B-B14F-4D97-AF65-F5344CB8AC3E}">
        <p14:creationId xmlns:p14="http://schemas.microsoft.com/office/powerpoint/2010/main" val="913328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ko-KR" sz="2800" dirty="0"/>
              <a:t>Monitoring and taking action on specific events</a:t>
            </a:r>
            <a:br>
              <a:rPr lang="en-US" altLang="ko-KR" sz="2800" dirty="0"/>
            </a:br>
            <a:endParaRPr lang="ko-KR" alt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437"/>
            <a:ext cx="128206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142</a:t>
            </a:fld>
            <a:endParaRPr lang="en-GB"/>
          </a:p>
        </p:txBody>
      </p:sp>
    </p:spTree>
    <p:extLst>
      <p:ext uri="{BB962C8B-B14F-4D97-AF65-F5344CB8AC3E}">
        <p14:creationId xmlns:p14="http://schemas.microsoft.com/office/powerpoint/2010/main" val="24382729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12" y="122237"/>
            <a:ext cx="8763000" cy="1219200"/>
          </a:xfrm>
        </p:spPr>
        <p:txBody>
          <a:bodyPr/>
          <a:lstStyle/>
          <a:p>
            <a:r>
              <a:rPr lang="en-US" altLang="ko-KR" dirty="0"/>
              <a:t>Mashup (Webpage UI) Builder</a:t>
            </a:r>
            <a:br>
              <a:rPr lang="en-US" altLang="ko-KR" dirty="0"/>
            </a:br>
            <a:endParaRPr lang="ko-KR"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 y="960437"/>
            <a:ext cx="987552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r>
              <a:rPr lang="en-US" altLang="ko-KR"/>
              <a:t>© Lee</a:t>
            </a:r>
            <a:endParaRPr lang="en-US"/>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143</a:t>
            </a:fld>
            <a:endParaRPr lang="en-GB"/>
          </a:p>
        </p:txBody>
      </p:sp>
    </p:spTree>
    <p:extLst>
      <p:ext uri="{BB962C8B-B14F-4D97-AF65-F5344CB8AC3E}">
        <p14:creationId xmlns:p14="http://schemas.microsoft.com/office/powerpoint/2010/main" val="12156297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Creating </a:t>
            </a:r>
            <a:r>
              <a:rPr lang="en-US" altLang="ko-KR" spc="-5" dirty="0"/>
              <a:t>a </a:t>
            </a:r>
            <a:r>
              <a:rPr lang="en-US" altLang="ko-KR" dirty="0"/>
              <a:t>Mashup using the Composer</a:t>
            </a:r>
            <a:endParaRPr lang="ko-KR" altLang="en-US" dirty="0"/>
          </a:p>
        </p:txBody>
      </p:sp>
      <p:sp>
        <p:nvSpPr>
          <p:cNvPr id="4" name="Content Placeholder 3"/>
          <p:cNvSpPr>
            <a:spLocks noGrp="1"/>
          </p:cNvSpPr>
          <p:nvPr>
            <p:ph idx="1"/>
          </p:nvPr>
        </p:nvSpPr>
        <p:spPr/>
        <p:txBody>
          <a:bodyPr>
            <a:normAutofit/>
          </a:bodyPr>
          <a:lstStyle/>
          <a:p>
            <a:r>
              <a:rPr lang="en-US" altLang="ko-KR" sz="2000" dirty="0"/>
              <a:t>Create </a:t>
            </a:r>
            <a:r>
              <a:rPr lang="en-US" altLang="ko-KR" sz="2000" dirty="0" err="1"/>
              <a:t>AppKey</a:t>
            </a:r>
            <a:r>
              <a:rPr lang="en-US" altLang="ko-KR" sz="2000" dirty="0"/>
              <a:t> for communication between the device and server, </a:t>
            </a:r>
            <a:r>
              <a:rPr lang="en-US" altLang="ko-KR" sz="2000" dirty="0" err="1"/>
              <a:t>ThingTemplate</a:t>
            </a:r>
            <a:r>
              <a:rPr lang="en-US" altLang="ko-KR" sz="2000" dirty="0"/>
              <a:t>, </a:t>
            </a:r>
            <a:r>
              <a:rPr lang="en-US" altLang="ko-KR" sz="2000" dirty="0" err="1"/>
              <a:t>ThingShape</a:t>
            </a:r>
            <a:r>
              <a:rPr lang="en-US" altLang="ko-KR" sz="2000" dirty="0"/>
              <a:t>, Thing, Mashup for a web page, </a:t>
            </a:r>
            <a:r>
              <a:rPr lang="en-US" altLang="ko-KR" sz="2000" dirty="0" err="1"/>
              <a:t>ThingValueStream</a:t>
            </a:r>
            <a:r>
              <a:rPr lang="en-US" altLang="ko-KR" sz="2000" dirty="0"/>
              <a:t> for logging, </a:t>
            </a:r>
            <a:r>
              <a:rPr lang="en-US" altLang="ko-KR" sz="2000" dirty="0" err="1"/>
              <a:t>ThingNotifier</a:t>
            </a:r>
            <a:r>
              <a:rPr lang="en-US" altLang="ko-KR" sz="2000" dirty="0"/>
              <a:t> for event notification, </a:t>
            </a:r>
            <a:r>
              <a:rPr lang="en-US" altLang="ko-KR" sz="2000" dirty="0" err="1"/>
              <a:t>ThingMashupStyle</a:t>
            </a:r>
            <a:r>
              <a:rPr lang="en-US" altLang="ko-KR" sz="2000" dirty="0"/>
              <a:t> for pretty Mashup</a:t>
            </a:r>
          </a:p>
          <a:p>
            <a:endParaRPr lang="ko-KR" altLang="en-US" sz="2000" dirty="0"/>
          </a:p>
        </p:txBody>
      </p:sp>
      <p:sp>
        <p:nvSpPr>
          <p:cNvPr id="5" name="object 4"/>
          <p:cNvSpPr/>
          <p:nvPr/>
        </p:nvSpPr>
        <p:spPr>
          <a:xfrm>
            <a:off x="3363912" y="3170237"/>
            <a:ext cx="6172299" cy="3881119"/>
          </a:xfrm>
          <a:prstGeom prst="rect">
            <a:avLst/>
          </a:prstGeom>
          <a:blipFill>
            <a:blip r:embed="rId2" cstate="print"/>
            <a:stretch>
              <a:fillRect/>
            </a:stretch>
          </a:blipFill>
        </p:spPr>
        <p:txBody>
          <a:bodyPr wrap="square" lIns="0" tIns="0" rIns="0" bIns="0" rtlCol="0"/>
          <a:lstStyle/>
          <a:p>
            <a:endParaRPr/>
          </a:p>
        </p:txBody>
      </p:sp>
      <p:sp>
        <p:nvSpPr>
          <p:cNvPr id="2" name="Date Placeholder 1"/>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144</a:t>
            </a:fld>
            <a:endParaRPr lang="en-GB" dirty="0"/>
          </a:p>
        </p:txBody>
      </p:sp>
    </p:spTree>
    <p:extLst>
      <p:ext uri="{BB962C8B-B14F-4D97-AF65-F5344CB8AC3E}">
        <p14:creationId xmlns:p14="http://schemas.microsoft.com/office/powerpoint/2010/main" val="12806329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ko-KR" dirty="0"/>
              <a:t>Adding Checkbox and Connecting to Data</a:t>
            </a:r>
            <a:br>
              <a:rPr lang="en-US" altLang="ko-KR" dirty="0"/>
            </a:br>
            <a:r>
              <a:rPr lang="en-US" altLang="ko-KR" dirty="0"/>
              <a:t>- Mashup -</a:t>
            </a:r>
            <a:endParaRPr lang="ko-KR"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7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145</a:t>
            </a:fld>
            <a:endParaRPr lang="en-GB"/>
          </a:p>
        </p:txBody>
      </p:sp>
    </p:spTree>
    <p:extLst>
      <p:ext uri="{BB962C8B-B14F-4D97-AF65-F5344CB8AC3E}">
        <p14:creationId xmlns:p14="http://schemas.microsoft.com/office/powerpoint/2010/main" val="20521336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Connecting Data Change Event with a Widget (e.g., Checkbox)</a:t>
            </a:r>
            <a:endParaRPr lang="ko-KR"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6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r>
              <a:rPr lang="en-US" altLang="ko-KR"/>
              <a:t>© Lee</a:t>
            </a:r>
            <a:endParaRPr lang="en-US"/>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146</a:t>
            </a:fld>
            <a:endParaRPr lang="en-GB"/>
          </a:p>
        </p:txBody>
      </p:sp>
      <p:sp>
        <p:nvSpPr>
          <p:cNvPr id="6" name="Callout: Line 5"/>
          <p:cNvSpPr/>
          <p:nvPr/>
        </p:nvSpPr>
        <p:spPr>
          <a:xfrm>
            <a:off x="1611312" y="3475037"/>
            <a:ext cx="1371600" cy="609600"/>
          </a:xfrm>
          <a:prstGeom prst="borderCallout1">
            <a:avLst>
              <a:gd name="adj1" fmla="val 40179"/>
              <a:gd name="adj2" fmla="val -275"/>
              <a:gd name="adj3" fmla="val 112500"/>
              <a:gd name="adj4" fmla="val -38333"/>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Various Widgets</a:t>
            </a:r>
          </a:p>
        </p:txBody>
      </p:sp>
    </p:spTree>
    <p:extLst>
      <p:ext uri="{BB962C8B-B14F-4D97-AF65-F5344CB8AC3E}">
        <p14:creationId xmlns:p14="http://schemas.microsoft.com/office/powerpoint/2010/main" val="7020954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ltLang="ko-KR"/>
              <a:t>© Lee</a:t>
            </a:r>
            <a:endParaRPr lang="en-US"/>
          </a:p>
        </p:txBody>
      </p:sp>
      <p:sp>
        <p:nvSpPr>
          <p:cNvPr id="8" name="Footer Placeholder 7"/>
          <p:cNvSpPr>
            <a:spLocks noGrp="1"/>
          </p:cNvSpPr>
          <p:nvPr>
            <p:ph type="ftr" sz="quarter" idx="11"/>
          </p:nvPr>
        </p:nvSpPr>
        <p:spPr/>
        <p:txBody>
          <a:bodyPr/>
          <a:lstStyle/>
          <a:p>
            <a:r>
              <a:rPr lang="en-US"/>
              <a:t>IUPUI</a:t>
            </a:r>
          </a:p>
        </p:txBody>
      </p:sp>
      <p:sp>
        <p:nvSpPr>
          <p:cNvPr id="9" name="Slide Number Placeholder 8"/>
          <p:cNvSpPr>
            <a:spLocks noGrp="1"/>
          </p:cNvSpPr>
          <p:nvPr>
            <p:ph type="sldNum" sz="quarter" idx="12"/>
          </p:nvPr>
        </p:nvSpPr>
        <p:spPr/>
        <p:txBody>
          <a:bodyPr/>
          <a:lstStyle/>
          <a:p>
            <a:fld id="{73BD3A3E-DC2D-42E2-94A0-F94764AAED51}" type="slidenum">
              <a:rPr lang="en-GB" smtClean="0"/>
              <a:pPr/>
              <a:t>147</a:t>
            </a:fld>
            <a:endParaRPr lang="en-GB"/>
          </a:p>
        </p:txBody>
      </p:sp>
      <p:sp>
        <p:nvSpPr>
          <p:cNvPr id="2" name="Title 1"/>
          <p:cNvSpPr>
            <a:spLocks noGrp="1"/>
          </p:cNvSpPr>
          <p:nvPr>
            <p:ph type="title"/>
          </p:nvPr>
        </p:nvSpPr>
        <p:spPr/>
        <p:txBody>
          <a:bodyPr>
            <a:normAutofit fontScale="90000"/>
          </a:bodyPr>
          <a:lstStyle/>
          <a:p>
            <a:r>
              <a:rPr lang="en-US" altLang="ko-KR" dirty="0"/>
              <a:t>Controlling a Property Value using Checkbox</a:t>
            </a:r>
            <a:br>
              <a:rPr lang="en-US" altLang="ko-KR" dirty="0"/>
            </a:br>
            <a:r>
              <a:rPr lang="en-US" altLang="ko-KR" dirty="0"/>
              <a:t>- in Mashup -</a:t>
            </a:r>
            <a:endParaRPr lang="ko-KR" altLang="en-US" dirty="0"/>
          </a:p>
        </p:txBody>
      </p:sp>
      <p:sp>
        <p:nvSpPr>
          <p:cNvPr id="3" name="Content Placeholder 2"/>
          <p:cNvSpPr>
            <a:spLocks noGrp="1"/>
          </p:cNvSpPr>
          <p:nvPr>
            <p:ph idx="1"/>
          </p:nvPr>
        </p:nvSpPr>
        <p:spPr/>
        <p:txBody>
          <a:bodyPr/>
          <a:lstStyle/>
          <a:p>
            <a:r>
              <a:rPr lang="en-US" b="1" dirty="0">
                <a:solidFill>
                  <a:srgbClr val="0000FF"/>
                </a:solidFill>
              </a:rPr>
              <a:t>Can be used to control device IO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7237"/>
            <a:ext cx="10021070" cy="49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9346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ko-KR" altLang="en-US"/>
          </a:p>
        </p:txBody>
      </p:sp>
      <p:pic>
        <p:nvPicPr>
          <p:cNvPr id="12290" name="Picture 2" descr="http://i1.wp.com/www.davidjmcclelland.com/wp-content/uploads/2015/05/alertsTa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655637"/>
            <a:ext cx="13011150" cy="648652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8" name="Slide Number Placeholder 7"/>
          <p:cNvSpPr>
            <a:spLocks noGrp="1"/>
          </p:cNvSpPr>
          <p:nvPr>
            <p:ph type="sldNum" sz="quarter" idx="12"/>
          </p:nvPr>
        </p:nvSpPr>
        <p:spPr/>
        <p:txBody>
          <a:bodyPr/>
          <a:lstStyle/>
          <a:p>
            <a:fld id="{73BD3A3E-DC2D-42E2-94A0-F94764AAED51}" type="slidenum">
              <a:rPr lang="en-GB" smtClean="0"/>
              <a:pPr/>
              <a:t>148</a:t>
            </a:fld>
            <a:endParaRPr lang="en-GB"/>
          </a:p>
        </p:txBody>
      </p:sp>
    </p:spTree>
    <p:extLst>
      <p:ext uri="{BB962C8B-B14F-4D97-AF65-F5344CB8AC3E}">
        <p14:creationId xmlns:p14="http://schemas.microsoft.com/office/powerpoint/2010/main" val="3416763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50568" y="4999037"/>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err="1"/>
              <a:t>ThingWorx</a:t>
            </a:r>
            <a:r>
              <a:rPr lang="en-US" dirty="0"/>
              <a:t> Composer</a:t>
            </a:r>
            <a:br>
              <a:rPr lang="en-US" dirty="0"/>
            </a:br>
            <a:br>
              <a:rPr lang="en-US" sz="2000" dirty="0"/>
            </a:br>
            <a:r>
              <a:rPr lang="en-US" altLang="ko-KR" sz="4000" i="1" dirty="0">
                <a:solidFill>
                  <a:srgbClr val="00B0F0"/>
                </a:solidFill>
              </a:rPr>
              <a:t>a web-based modeling &amp; development environment</a:t>
            </a:r>
            <a:endParaRPr lang="en-US" sz="4400" i="1" dirty="0">
              <a:solidFill>
                <a:srgbClr val="00B0F0"/>
              </a:solidFill>
            </a:endParaRPr>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300391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15</a:t>
            </a:fld>
            <a:endParaRPr lang="en-GB"/>
          </a:p>
        </p:txBody>
      </p:sp>
      <p:sp>
        <p:nvSpPr>
          <p:cNvPr id="6" name="Title 5"/>
          <p:cNvSpPr>
            <a:spLocks noGrp="1"/>
          </p:cNvSpPr>
          <p:nvPr>
            <p:ph type="title"/>
          </p:nvPr>
        </p:nvSpPr>
        <p:spPr/>
        <p:txBody>
          <a:bodyPr/>
          <a:lstStyle/>
          <a:p>
            <a:r>
              <a:rPr lang="en-US" altLang="ko-KR" dirty="0"/>
              <a:t>OpenHAB Architectural Connection</a:t>
            </a:r>
            <a:endParaRPr lang="ko-KR" altLang="en-US" dirty="0"/>
          </a:p>
        </p:txBody>
      </p:sp>
      <p:sp>
        <p:nvSpPr>
          <p:cNvPr id="7" name="Content Placeholder 6"/>
          <p:cNvSpPr>
            <a:spLocks noGrp="1"/>
          </p:cNvSpPr>
          <p:nvPr>
            <p:ph idx="1"/>
          </p:nvPr>
        </p:nvSpPr>
        <p:spPr/>
        <p:txBody>
          <a:bodyPr>
            <a:normAutofit/>
          </a:bodyPr>
          <a:lstStyle/>
          <a:p>
            <a:r>
              <a:rPr lang="en-US" altLang="ko-KR" dirty="0"/>
              <a:t>Event bus</a:t>
            </a:r>
          </a:p>
          <a:p>
            <a:pPr lvl="1"/>
            <a:r>
              <a:rPr lang="en-US" altLang="ko-KR" dirty="0"/>
              <a:t>Asynchronous communication bus</a:t>
            </a:r>
          </a:p>
          <a:p>
            <a:r>
              <a:rPr lang="en-US" altLang="ko-KR" dirty="0"/>
              <a:t>Repository</a:t>
            </a:r>
          </a:p>
          <a:p>
            <a:pPr lvl="1"/>
            <a:r>
              <a:rPr lang="en-US" altLang="ko-KR" dirty="0"/>
              <a:t>Persistent storage</a:t>
            </a:r>
          </a:p>
          <a:p>
            <a:r>
              <a:rPr lang="en-US" altLang="ko-KR" dirty="0"/>
              <a:t>Items</a:t>
            </a:r>
          </a:p>
          <a:p>
            <a:pPr lvl="1"/>
            <a:r>
              <a:rPr lang="en-US" altLang="ko-KR" dirty="0"/>
              <a:t>Objects that can be read or written</a:t>
            </a:r>
          </a:p>
          <a:p>
            <a:pPr lvl="1"/>
            <a:r>
              <a:rPr lang="en-US" altLang="ko-KR" dirty="0"/>
              <a:t>Have a type and state</a:t>
            </a:r>
          </a:p>
          <a:p>
            <a:r>
              <a:rPr lang="en-US" altLang="ko-KR" dirty="0"/>
              <a:t>Bindings</a:t>
            </a:r>
          </a:p>
          <a:p>
            <a:pPr lvl="1"/>
            <a:r>
              <a:rPr lang="en-US" altLang="ko-KR" dirty="0"/>
              <a:t>Translate event bus events to/from external system</a:t>
            </a:r>
          </a:p>
          <a:p>
            <a:r>
              <a:rPr lang="en-US" altLang="ko-KR" dirty="0"/>
              <a:t>Actions</a:t>
            </a:r>
          </a:p>
          <a:p>
            <a:pPr lvl="1"/>
            <a:r>
              <a:rPr lang="en-US" altLang="ko-KR" dirty="0"/>
              <a:t>Programmatic methods available for use by scripts/rules</a:t>
            </a:r>
          </a:p>
          <a:p>
            <a:endParaRPr lang="ko-KR" altLang="en-US" dirty="0"/>
          </a:p>
        </p:txBody>
      </p:sp>
    </p:spTree>
    <p:extLst>
      <p:ext uri="{BB962C8B-B14F-4D97-AF65-F5344CB8AC3E}">
        <p14:creationId xmlns:p14="http://schemas.microsoft.com/office/powerpoint/2010/main" val="21532385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550859" y="102520"/>
            <a:ext cx="9076155" cy="7321941"/>
          </a:xfrm>
          <a:prstGeom prst="rect">
            <a:avLst/>
          </a:prstGeom>
        </p:spPr>
      </p:pic>
      <p:sp>
        <p:nvSpPr>
          <p:cNvPr id="3" name="Cloud Callout 2"/>
          <p:cNvSpPr/>
          <p:nvPr/>
        </p:nvSpPr>
        <p:spPr>
          <a:xfrm>
            <a:off x="6324452" y="731837"/>
            <a:ext cx="2144859" cy="838200"/>
          </a:xfrm>
          <a:prstGeom prst="cloudCallout">
            <a:avLst>
              <a:gd name="adj1" fmla="val -42736"/>
              <a:gd name="adj2" fmla="val 62500"/>
            </a:avLst>
          </a:prstGeom>
          <a:solidFill>
            <a:schemeClr val="bg1"/>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FF"/>
                </a:solidFill>
              </a:rPr>
              <a:t>Composer Home View</a:t>
            </a:r>
          </a:p>
        </p:txBody>
      </p:sp>
      <p:sp>
        <p:nvSpPr>
          <p:cNvPr id="2" name="Rectangle 1"/>
          <p:cNvSpPr/>
          <p:nvPr/>
        </p:nvSpPr>
        <p:spPr>
          <a:xfrm>
            <a:off x="8488128" y="198437"/>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3"/>
          <p:cNvSpPr/>
          <p:nvPr/>
        </p:nvSpPr>
        <p:spPr>
          <a:xfrm>
            <a:off x="5345112" y="2560637"/>
            <a:ext cx="1840060" cy="1052104"/>
          </a:xfrm>
          <a:prstGeom prst="wedgeEllipseCallout">
            <a:avLst>
              <a:gd name="adj1" fmla="val -105359"/>
              <a:gd name="adj2" fmla="val -759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rgbClr val="0000FF"/>
                </a:solidFill>
              </a:rPr>
              <a:t>Entities</a:t>
            </a:r>
          </a:p>
        </p:txBody>
      </p:sp>
    </p:spTree>
    <p:extLst>
      <p:ext uri="{BB962C8B-B14F-4D97-AF65-F5344CB8AC3E}">
        <p14:creationId xmlns:p14="http://schemas.microsoft.com/office/powerpoint/2010/main" val="5591260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GUI Composer</a:t>
            </a:r>
            <a:r>
              <a:rPr lang="ko-KR" altLang="en-US" dirty="0"/>
              <a:t> </a:t>
            </a:r>
            <a:r>
              <a:rPr lang="en-US" altLang="ko-KR" dirty="0"/>
              <a:t>Entities (</a:t>
            </a:r>
            <a:r>
              <a:rPr lang="ko-KR" altLang="en-US" dirty="0"/>
              <a:t>구성 요소들</a:t>
            </a:r>
            <a:r>
              <a:rPr lang="en-US" altLang="ko-KR" dirty="0"/>
              <a:t>)</a:t>
            </a:r>
            <a:r>
              <a:rPr lang="ko-KR" altLang="en-US" dirty="0"/>
              <a:t> </a:t>
            </a:r>
            <a:endParaRPr lang="en-US" dirty="0"/>
          </a:p>
        </p:txBody>
      </p:sp>
      <p:sp>
        <p:nvSpPr>
          <p:cNvPr id="3" name="Content Placeholder 2"/>
          <p:cNvSpPr>
            <a:spLocks noGrp="1"/>
          </p:cNvSpPr>
          <p:nvPr>
            <p:ph idx="1"/>
          </p:nvPr>
        </p:nvSpPr>
        <p:spPr/>
        <p:txBody>
          <a:bodyPr>
            <a:normAutofit lnSpcReduction="10000"/>
          </a:bodyPr>
          <a:lstStyle/>
          <a:p>
            <a:r>
              <a:rPr lang="en-US" dirty="0"/>
              <a:t>Base Thing Template</a:t>
            </a:r>
          </a:p>
          <a:p>
            <a:r>
              <a:rPr lang="en-US" dirty="0"/>
              <a:t>Thing Template and Thing</a:t>
            </a:r>
          </a:p>
          <a:p>
            <a:r>
              <a:rPr lang="en-US" dirty="0"/>
              <a:t>Thing Shape</a:t>
            </a:r>
          </a:p>
          <a:p>
            <a:r>
              <a:rPr lang="en-US" dirty="0"/>
              <a:t>Value Stream or Data Stream</a:t>
            </a:r>
          </a:p>
          <a:p>
            <a:r>
              <a:rPr lang="en-US" dirty="0"/>
              <a:t>Event </a:t>
            </a:r>
            <a:r>
              <a:rPr lang="en-US" dirty="0" err="1"/>
              <a:t>Notifier</a:t>
            </a:r>
            <a:endParaRPr lang="en-US" dirty="0"/>
          </a:p>
          <a:p>
            <a:r>
              <a:rPr lang="en-US" dirty="0"/>
              <a:t>Mashup (i.e., GUI or webpage) builder</a:t>
            </a:r>
          </a:p>
          <a:p>
            <a:r>
              <a:rPr lang="en-US" dirty="0" err="1"/>
              <a:t>AppKey</a:t>
            </a:r>
            <a:endParaRPr lang="en-US" dirty="0"/>
          </a:p>
          <a:p>
            <a:r>
              <a:rPr lang="en-US" dirty="0" err="1"/>
              <a:t>MailServer</a:t>
            </a:r>
            <a:endParaRPr lang="en-US" dirty="0"/>
          </a:p>
          <a:p>
            <a:r>
              <a:rPr lang="en-US" dirty="0"/>
              <a:t>Various SDKs</a:t>
            </a:r>
          </a:p>
          <a:p>
            <a:pPr lvl="1"/>
            <a:r>
              <a:rPr lang="en-US" dirty="0"/>
              <a:t>C-SDK, Java-SDK, iOS-SDK</a:t>
            </a:r>
          </a:p>
          <a:p>
            <a:r>
              <a:rPr lang="en-US" dirty="0"/>
              <a:t>Many extensions for various services, protocols, and devices</a:t>
            </a:r>
          </a:p>
          <a:p>
            <a:pPr lvl="1"/>
            <a:r>
              <a:rPr lang="en-US" spc="7" dirty="0" err="1">
                <a:latin typeface="Arial"/>
                <a:cs typeface="Arial"/>
              </a:rPr>
              <a:t>ThingWorx</a:t>
            </a:r>
            <a:r>
              <a:rPr lang="en-US" spc="7" dirty="0">
                <a:latin typeface="Arial"/>
                <a:cs typeface="Arial"/>
              </a:rPr>
              <a:t> </a:t>
            </a:r>
            <a:r>
              <a:rPr lang="en-US" dirty="0">
                <a:latin typeface="Arial"/>
                <a:cs typeface="Arial"/>
              </a:rPr>
              <a:t>Marketplace (</a:t>
            </a:r>
            <a:r>
              <a:rPr lang="en-US" dirty="0">
                <a:latin typeface="Arial"/>
                <a:cs typeface="Arial"/>
                <a:hlinkClick r:id="rId2"/>
              </a:rPr>
              <a:t>http://marketplace.thingworx.com/</a:t>
            </a:r>
            <a:r>
              <a:rPr lang="en-US" dirty="0">
                <a:latin typeface="Arial"/>
                <a:cs typeface="Arial"/>
              </a:rPr>
              <a:t>) </a:t>
            </a:r>
            <a:endParaRPr lang="en-US" dirty="0"/>
          </a:p>
        </p:txBody>
      </p:sp>
      <p:sp>
        <p:nvSpPr>
          <p:cNvPr id="4" name="TextBox 3"/>
          <p:cNvSpPr txBox="1"/>
          <p:nvPr/>
        </p:nvSpPr>
        <p:spPr>
          <a:xfrm>
            <a:off x="1763712" y="6842044"/>
            <a:ext cx="6558206" cy="333296"/>
          </a:xfrm>
          <a:prstGeom prst="rect">
            <a:avLst/>
          </a:prstGeom>
          <a:noFill/>
        </p:spPr>
        <p:txBody>
          <a:bodyPr wrap="none" rtlCol="0">
            <a:spAutoFit/>
          </a:bodyPr>
          <a:lstStyle/>
          <a:p>
            <a:r>
              <a:rPr lang="en-US" dirty="0">
                <a:solidFill>
                  <a:srgbClr val="003399"/>
                </a:solidFill>
              </a:rPr>
              <a:t>http://support.ptc.com/cs/help/thingworx_hc/thingworx_7.0_hc/</a:t>
            </a:r>
          </a:p>
        </p:txBody>
      </p:sp>
    </p:spTree>
    <p:extLst>
      <p:ext uri="{BB962C8B-B14F-4D97-AF65-F5344CB8AC3E}">
        <p14:creationId xmlns:p14="http://schemas.microsoft.com/office/powerpoint/2010/main" val="12227527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Some </a:t>
            </a:r>
            <a:r>
              <a:rPr spc="-10" dirty="0"/>
              <a:t>ThingWorx</a:t>
            </a:r>
            <a:r>
              <a:rPr spc="-165" dirty="0"/>
              <a:t> </a:t>
            </a:r>
            <a:r>
              <a:rPr spc="-30" dirty="0"/>
              <a:t>Terminology</a:t>
            </a:r>
          </a:p>
        </p:txBody>
      </p:sp>
      <p:sp>
        <p:nvSpPr>
          <p:cNvPr id="7" name="Content Placeholder 6"/>
          <p:cNvSpPr>
            <a:spLocks noGrp="1"/>
          </p:cNvSpPr>
          <p:nvPr>
            <p:ph idx="1"/>
          </p:nvPr>
        </p:nvSpPr>
        <p:spPr/>
        <p:txBody>
          <a:bodyPr>
            <a:normAutofit/>
          </a:bodyPr>
          <a:lstStyle/>
          <a:p>
            <a:r>
              <a:rPr lang="en-US" altLang="ko-KR" sz="2000" b="1" dirty="0"/>
              <a:t>Thing</a:t>
            </a:r>
            <a:r>
              <a:rPr lang="en-US" altLang="ko-KR" sz="2000" dirty="0"/>
              <a:t>: a device, physical asset, system or business process</a:t>
            </a:r>
          </a:p>
          <a:p>
            <a:pPr lvl="1"/>
            <a:r>
              <a:rPr lang="en-US" altLang="ko-KR" sz="1800" dirty="0"/>
              <a:t>connected to the Internet</a:t>
            </a:r>
          </a:p>
          <a:p>
            <a:pPr lvl="1"/>
            <a:r>
              <a:rPr lang="en-US" altLang="ko-KR" sz="1800" dirty="0"/>
              <a:t>An example: a portable weather station….</a:t>
            </a:r>
          </a:p>
          <a:p>
            <a:endParaRPr lang="ko-KR" altLang="en-US" sz="2000" dirty="0"/>
          </a:p>
        </p:txBody>
      </p:sp>
      <p:sp>
        <p:nvSpPr>
          <p:cNvPr id="4" name="object 4"/>
          <p:cNvSpPr/>
          <p:nvPr/>
        </p:nvSpPr>
        <p:spPr>
          <a:xfrm>
            <a:off x="527933" y="2576928"/>
            <a:ext cx="8937093" cy="4373602"/>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4040812" y="2722472"/>
            <a:ext cx="1941205" cy="2524831"/>
          </a:xfrm>
          <a:prstGeom prst="rect">
            <a:avLst/>
          </a:prstGeom>
          <a:blipFill>
            <a:blip r:embed="rId4" cstate="print"/>
            <a:stretch>
              <a:fillRect/>
            </a:stretch>
          </a:blipFill>
        </p:spPr>
        <p:txBody>
          <a:bodyPr wrap="square" lIns="0" tIns="0" rIns="0" bIns="0" rtlCol="0"/>
          <a:lstStyle/>
          <a:p>
            <a:endParaRPr/>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8" name="Slide Number Placeholder 7"/>
          <p:cNvSpPr>
            <a:spLocks noGrp="1"/>
          </p:cNvSpPr>
          <p:nvPr>
            <p:ph type="sldNum" sz="quarter" idx="12"/>
          </p:nvPr>
        </p:nvSpPr>
        <p:spPr/>
        <p:txBody>
          <a:bodyPr/>
          <a:lstStyle/>
          <a:p>
            <a:fld id="{B91152B9-A035-480E-8524-CE1EBCC4ACF5}" type="slidenum">
              <a:rPr lang="en-GB" smtClean="0"/>
              <a:pPr/>
              <a:t>152</a:t>
            </a:fld>
            <a:endParaRPr lang="en-GB" dirty="0"/>
          </a:p>
        </p:txBody>
      </p:sp>
      <p:sp>
        <p:nvSpPr>
          <p:cNvPr id="9" name="TextBox 8"/>
          <p:cNvSpPr txBox="1"/>
          <p:nvPr/>
        </p:nvSpPr>
        <p:spPr>
          <a:xfrm>
            <a:off x="504031" y="3370941"/>
            <a:ext cx="23939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Temperature, Wind speed</a:t>
            </a:r>
          </a:p>
        </p:txBody>
      </p:sp>
      <p:sp>
        <p:nvSpPr>
          <p:cNvPr id="10" name="TextBox 9"/>
          <p:cNvSpPr txBox="1"/>
          <p:nvPr/>
        </p:nvSpPr>
        <p:spPr>
          <a:xfrm>
            <a:off x="925512" y="4831545"/>
            <a:ext cx="1828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Webpage UI</a:t>
            </a:r>
          </a:p>
        </p:txBody>
      </p:sp>
      <p:sp>
        <p:nvSpPr>
          <p:cNvPr id="11" name="TextBox 10"/>
          <p:cNvSpPr txBox="1"/>
          <p:nvPr/>
        </p:nvSpPr>
        <p:spPr>
          <a:xfrm>
            <a:off x="6869112" y="4831545"/>
            <a:ext cx="2209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Monitoring data stream</a:t>
            </a:r>
          </a:p>
        </p:txBody>
      </p:sp>
      <p:sp>
        <p:nvSpPr>
          <p:cNvPr id="12" name="TextBox 11"/>
          <p:cNvSpPr txBox="1"/>
          <p:nvPr/>
        </p:nvSpPr>
        <p:spPr>
          <a:xfrm>
            <a:off x="7483005" y="3337691"/>
            <a:ext cx="1842912" cy="815223"/>
          </a:xfrm>
          <a:prstGeom prst="rect">
            <a:avLst/>
          </a:prstGeom>
          <a:noFill/>
        </p:spPr>
        <p:txBody>
          <a:bodyPr wrap="square" rtlCol="0">
            <a:spAutoFit/>
          </a:bodyPr>
          <a:lstStyle/>
          <a:p>
            <a:r>
              <a:rPr lang="en-US" dirty="0">
                <a:solidFill>
                  <a:srgbClr val="00B050"/>
                </a:solidFill>
                <a:latin typeface="Arial Narrow" panose="020B0606020202030204" pitchFamily="34" charset="0"/>
              </a:rPr>
              <a:t>Data processing, rules, remote function calls, etc.</a:t>
            </a:r>
          </a:p>
        </p:txBody>
      </p:sp>
      <p:sp>
        <p:nvSpPr>
          <p:cNvPr id="13" name="TextBox 12"/>
          <p:cNvSpPr txBox="1"/>
          <p:nvPr/>
        </p:nvSpPr>
        <p:spPr>
          <a:xfrm>
            <a:off x="696912" y="5951968"/>
            <a:ext cx="2209800" cy="333296"/>
          </a:xfrm>
          <a:prstGeom prst="rect">
            <a:avLst/>
          </a:prstGeom>
          <a:noFill/>
        </p:spPr>
        <p:txBody>
          <a:bodyPr wrap="square" rtlCol="0">
            <a:spAutoFit/>
          </a:bodyPr>
          <a:lstStyle/>
          <a:p>
            <a:r>
              <a:rPr lang="en-US" dirty="0">
                <a:solidFill>
                  <a:srgbClr val="00B050"/>
                </a:solidFill>
                <a:latin typeface="Arial Narrow" panose="020B0606020202030204" pitchFamily="34" charset="0"/>
              </a:rPr>
              <a:t>Detection and alerts</a:t>
            </a:r>
          </a:p>
        </p:txBody>
      </p:sp>
    </p:spTree>
    <p:extLst>
      <p:ext uri="{BB962C8B-B14F-4D97-AF65-F5344CB8AC3E}">
        <p14:creationId xmlns:p14="http://schemas.microsoft.com/office/powerpoint/2010/main" val="2714302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Building Steps</a:t>
            </a:r>
          </a:p>
        </p:txBody>
      </p:sp>
      <p:sp>
        <p:nvSpPr>
          <p:cNvPr id="3" name="Content Placeholder 2"/>
          <p:cNvSpPr>
            <a:spLocks noGrp="1"/>
          </p:cNvSpPr>
          <p:nvPr>
            <p:ph idx="1"/>
          </p:nvPr>
        </p:nvSpPr>
        <p:spPr/>
        <p:txBody>
          <a:bodyPr/>
          <a:lstStyle/>
          <a:p>
            <a:r>
              <a:rPr lang="en-US" dirty="0"/>
              <a:t>Make your device and code its details in EMS</a:t>
            </a:r>
          </a:p>
          <a:p>
            <a:pPr lvl="1"/>
            <a:r>
              <a:rPr lang="en-US" dirty="0"/>
              <a:t>can use C-SDK, Java-SDK, etc.</a:t>
            </a:r>
          </a:p>
          <a:p>
            <a:r>
              <a:rPr lang="en-US" dirty="0"/>
              <a:t>Create an app-key</a:t>
            </a:r>
          </a:p>
          <a:p>
            <a:r>
              <a:rPr lang="en-US" dirty="0"/>
              <a:t>May create a Project Name (an application name based on app-key): used as a tag</a:t>
            </a:r>
          </a:p>
          <a:p>
            <a:pPr lvl="1"/>
            <a:r>
              <a:rPr lang="en-US" dirty="0"/>
              <a:t>only used for linking of things in one project</a:t>
            </a:r>
          </a:p>
          <a:p>
            <a:r>
              <a:rPr lang="en-US" dirty="0"/>
              <a:t>Create your Thing</a:t>
            </a:r>
          </a:p>
          <a:p>
            <a:pPr lvl="1"/>
            <a:r>
              <a:rPr lang="en-US" dirty="0"/>
              <a:t>Base-Template </a:t>
            </a:r>
            <a:r>
              <a:rPr lang="en-US" dirty="0">
                <a:sym typeface="Wingdings" panose="05000000000000000000" pitchFamily="2" charset="2"/>
              </a:rPr>
              <a:t> Thing </a:t>
            </a:r>
            <a:r>
              <a:rPr lang="en-US" dirty="0"/>
              <a:t>Template </a:t>
            </a:r>
            <a:r>
              <a:rPr lang="en-US" dirty="0">
                <a:sym typeface="Wingdings" panose="05000000000000000000" pitchFamily="2" charset="2"/>
              </a:rPr>
              <a:t> Thing</a:t>
            </a:r>
          </a:p>
          <a:p>
            <a:pPr lvl="2"/>
            <a:r>
              <a:rPr lang="en-US" dirty="0">
                <a:sym typeface="Wingdings" panose="05000000000000000000" pitchFamily="2" charset="2"/>
              </a:rPr>
              <a:t>Many Base-Templates are provided</a:t>
            </a:r>
          </a:p>
          <a:p>
            <a:pPr lvl="1"/>
            <a:r>
              <a:rPr lang="en-US" dirty="0">
                <a:sym typeface="Wingdings" panose="05000000000000000000" pitchFamily="2" charset="2"/>
              </a:rPr>
              <a:t>Thing Shapes</a:t>
            </a:r>
            <a:endParaRPr lang="en-US" dirty="0"/>
          </a:p>
        </p:txBody>
      </p:sp>
      <p:cxnSp>
        <p:nvCxnSpPr>
          <p:cNvPr id="5" name="Straight Arrow Connector 4"/>
          <p:cNvCxnSpPr>
            <a:cxnSpLocks/>
          </p:cNvCxnSpPr>
          <p:nvPr/>
        </p:nvCxnSpPr>
        <p:spPr>
          <a:xfrm flipV="1">
            <a:off x="2754312" y="4846637"/>
            <a:ext cx="33528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8838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4" name="Content Placeholder 3"/>
          <p:cNvSpPr>
            <a:spLocks noGrp="1"/>
          </p:cNvSpPr>
          <p:nvPr>
            <p:ph idx="1"/>
          </p:nvPr>
        </p:nvSpPr>
        <p:spPr/>
        <p:txBody>
          <a:bodyPr>
            <a:normAutofit/>
          </a:bodyPr>
          <a:lstStyle/>
          <a:p>
            <a:r>
              <a:rPr lang="en-US" dirty="0">
                <a:solidFill>
                  <a:srgbClr val="0070C0"/>
                </a:solidFill>
              </a:rPr>
              <a:t>The Composer</a:t>
            </a:r>
          </a:p>
          <a:p>
            <a:pPr lvl="1"/>
            <a:r>
              <a:rPr lang="en-US" dirty="0"/>
              <a:t>A web-based modeling and development environment</a:t>
            </a:r>
          </a:p>
          <a:p>
            <a:r>
              <a:rPr lang="en-US" dirty="0"/>
              <a:t>Thing (real)</a:t>
            </a:r>
          </a:p>
          <a:p>
            <a:pPr lvl="1"/>
            <a:r>
              <a:rPr lang="en-US" dirty="0"/>
              <a:t>a device, physical asset, system or business process</a:t>
            </a:r>
          </a:p>
          <a:p>
            <a:pPr lvl="1"/>
            <a:r>
              <a:rPr lang="en-US" dirty="0"/>
              <a:t>connected to the Internet</a:t>
            </a:r>
          </a:p>
          <a:p>
            <a:pPr lvl="1"/>
            <a:r>
              <a:rPr lang="en-US" dirty="0"/>
              <a:t>An example: a portable weather station….</a:t>
            </a:r>
          </a:p>
          <a:p>
            <a:pPr lvl="1"/>
            <a:endParaRPr lang="en-US" dirty="0">
              <a:solidFill>
                <a:srgbClr val="0070C0"/>
              </a:solidFill>
            </a:endParaRPr>
          </a:p>
          <a:p>
            <a:pPr lvl="1"/>
            <a:r>
              <a:rPr lang="en-US" dirty="0">
                <a:solidFill>
                  <a:srgbClr val="0070C0"/>
                </a:solidFill>
              </a:rPr>
              <a:t>In the Composer, a Thing is a data model (abstract) of a real thing.</a:t>
            </a:r>
          </a:p>
          <a:p>
            <a:pPr lvl="2"/>
            <a:r>
              <a:rPr lang="en-US" dirty="0">
                <a:solidFill>
                  <a:srgbClr val="0070C0"/>
                </a:solidFill>
              </a:rPr>
              <a:t>Something that takes in data and uses it to fire events, process services, etc. within the rest of the system based</a:t>
            </a:r>
          </a:p>
          <a:p>
            <a:pPr lvl="1"/>
            <a:endParaRPr lang="en-US" dirty="0">
              <a:solidFill>
                <a:srgbClr val="0070C0"/>
              </a:solidFill>
            </a:endParaRPr>
          </a:p>
        </p:txBody>
      </p:sp>
    </p:spTree>
    <p:extLst>
      <p:ext uri="{BB962C8B-B14F-4D97-AF65-F5344CB8AC3E}">
        <p14:creationId xmlns:p14="http://schemas.microsoft.com/office/powerpoint/2010/main" val="16994975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4" name="Content Placeholder 3"/>
          <p:cNvSpPr>
            <a:spLocks noGrp="1"/>
          </p:cNvSpPr>
          <p:nvPr>
            <p:ph idx="1"/>
          </p:nvPr>
        </p:nvSpPr>
        <p:spPr/>
        <p:txBody>
          <a:bodyPr>
            <a:normAutofit/>
          </a:bodyPr>
          <a:lstStyle/>
          <a:p>
            <a:r>
              <a:rPr lang="en-US" dirty="0"/>
              <a:t>Edge Micro Server (EMS)</a:t>
            </a:r>
          </a:p>
          <a:p>
            <a:pPr lvl="1"/>
            <a:r>
              <a:rPr lang="en-US" dirty="0"/>
              <a:t>A device embeddable service (client code) providing a real time data channel to the ThingWorx server</a:t>
            </a:r>
          </a:p>
          <a:p>
            <a:pPr lvl="1"/>
            <a:r>
              <a:rPr lang="en-US" dirty="0"/>
              <a:t>Available in C, Objective C, Java, and .NET versions</a:t>
            </a:r>
          </a:p>
          <a:p>
            <a:r>
              <a:rPr lang="en-US" dirty="0" err="1"/>
              <a:t>MashUps</a:t>
            </a:r>
            <a:endParaRPr lang="en-US" dirty="0"/>
          </a:p>
          <a:p>
            <a:pPr lvl="1"/>
            <a:r>
              <a:rPr lang="en-US" dirty="0"/>
              <a:t>Web pages constructed with </a:t>
            </a:r>
            <a:r>
              <a:rPr lang="en-US" dirty="0">
                <a:solidFill>
                  <a:schemeClr val="accent5">
                    <a:lumMod val="50000"/>
                  </a:schemeClr>
                </a:solidFill>
              </a:rPr>
              <a:t>the Widgets that know how to  connect with data on the ThingWorx server</a:t>
            </a:r>
          </a:p>
          <a:p>
            <a:r>
              <a:rPr lang="en-US" dirty="0"/>
              <a:t>Streams</a:t>
            </a:r>
          </a:p>
          <a:p>
            <a:pPr lvl="1"/>
            <a:r>
              <a:rPr lang="en-US" dirty="0"/>
              <a:t>Fast data storage used to capture the Properties of your Things as they change over time.</a:t>
            </a:r>
          </a:p>
        </p:txBody>
      </p:sp>
    </p:spTree>
    <p:extLst>
      <p:ext uri="{BB962C8B-B14F-4D97-AF65-F5344CB8AC3E}">
        <p14:creationId xmlns:p14="http://schemas.microsoft.com/office/powerpoint/2010/main" val="41620610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altLang="ko-KR" dirty="0">
                <a:solidFill>
                  <a:srgbClr val="0000FF"/>
                </a:solidFill>
              </a:rPr>
              <a:t>Thing Templates</a:t>
            </a:r>
          </a:p>
          <a:p>
            <a:pPr lvl="1"/>
            <a:r>
              <a:rPr lang="en-US" altLang="ko-KR" dirty="0">
                <a:solidFill>
                  <a:srgbClr val="00B050"/>
                </a:solidFill>
              </a:rPr>
              <a:t>Like base classes </a:t>
            </a:r>
            <a:r>
              <a:rPr lang="en-US" altLang="ko-KR" dirty="0"/>
              <a:t>in an object oriented language</a:t>
            </a:r>
          </a:p>
          <a:p>
            <a:pPr lvl="1"/>
            <a:r>
              <a:rPr lang="en-US" dirty="0"/>
              <a:t>A way to combine shapes (multiple sources of data) that allow you to add additional property services, subscriptions, and events to create a unique template that allows for the rapid creation of any new thing</a:t>
            </a:r>
          </a:p>
          <a:p>
            <a:pPr lvl="1"/>
            <a:r>
              <a:rPr lang="en-US" dirty="0"/>
              <a:t>tied to a project (tag)</a:t>
            </a:r>
          </a:p>
          <a:p>
            <a:pPr lvl="1"/>
            <a:r>
              <a:rPr lang="en-US" dirty="0"/>
              <a:t>created based on a Base Thing Template</a:t>
            </a:r>
          </a:p>
          <a:p>
            <a:pPr lvl="2"/>
            <a:r>
              <a:rPr lang="en-US" dirty="0"/>
              <a:t>e.g., </a:t>
            </a:r>
            <a:r>
              <a:rPr lang="en-US" dirty="0" err="1"/>
              <a:t>RemoteThing</a:t>
            </a:r>
            <a:r>
              <a:rPr lang="en-US" dirty="0"/>
              <a:t> (for receiving data remotely)</a:t>
            </a:r>
          </a:p>
          <a:p>
            <a:pPr lvl="1"/>
            <a:r>
              <a:rPr lang="en-US" dirty="0"/>
              <a:t>may need Thing Shape</a:t>
            </a:r>
          </a:p>
          <a:p>
            <a:pPr lvl="1"/>
            <a:r>
              <a:rPr lang="en-US" dirty="0"/>
              <a:t>may need Value Stream</a:t>
            </a:r>
          </a:p>
        </p:txBody>
      </p:sp>
    </p:spTree>
    <p:extLst>
      <p:ext uri="{BB962C8B-B14F-4D97-AF65-F5344CB8AC3E}">
        <p14:creationId xmlns:p14="http://schemas.microsoft.com/office/powerpoint/2010/main" val="24191961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1/3)</a:t>
            </a:r>
          </a:p>
        </p:txBody>
      </p:sp>
      <p:pic>
        <p:nvPicPr>
          <p:cNvPr id="3" name="Picture 2"/>
          <p:cNvPicPr>
            <a:picLocks noChangeAspect="1"/>
          </p:cNvPicPr>
          <p:nvPr/>
        </p:nvPicPr>
        <p:blipFill>
          <a:blip r:embed="rId2"/>
          <a:stretch>
            <a:fillRect/>
          </a:stretch>
        </p:blipFill>
        <p:spPr>
          <a:xfrm>
            <a:off x="982237" y="1469937"/>
            <a:ext cx="8116151" cy="4619801"/>
          </a:xfrm>
          <a:prstGeom prst="rect">
            <a:avLst/>
          </a:prstGeom>
        </p:spPr>
      </p:pic>
      <p:sp>
        <p:nvSpPr>
          <p:cNvPr id="4" name="Oval 3"/>
          <p:cNvSpPr/>
          <p:nvPr/>
        </p:nvSpPr>
        <p:spPr>
          <a:xfrm>
            <a:off x="5262405" y="4104565"/>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
        <p:nvSpPr>
          <p:cNvPr id="5" name="Oval 4"/>
          <p:cNvSpPr/>
          <p:nvPr/>
        </p:nvSpPr>
        <p:spPr>
          <a:xfrm>
            <a:off x="5262405" y="3588293"/>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5262404" y="3079351"/>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473972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2/3)</a:t>
            </a:r>
          </a:p>
        </p:txBody>
      </p:sp>
      <p:pic>
        <p:nvPicPr>
          <p:cNvPr id="3" name="Picture 2"/>
          <p:cNvPicPr>
            <a:picLocks noChangeAspect="1"/>
          </p:cNvPicPr>
          <p:nvPr/>
        </p:nvPicPr>
        <p:blipFill>
          <a:blip r:embed="rId2"/>
          <a:stretch>
            <a:fillRect/>
          </a:stretch>
        </p:blipFill>
        <p:spPr>
          <a:xfrm>
            <a:off x="1764453" y="1601181"/>
            <a:ext cx="6551718" cy="4357313"/>
          </a:xfrm>
          <a:prstGeom prst="rect">
            <a:avLst/>
          </a:prstGeom>
        </p:spPr>
      </p:pic>
      <p:sp>
        <p:nvSpPr>
          <p:cNvPr id="4" name="Oval 3"/>
          <p:cNvSpPr/>
          <p:nvPr/>
        </p:nvSpPr>
        <p:spPr>
          <a:xfrm>
            <a:off x="4506912" y="3094037"/>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26736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Thing Templates (page 3/3)</a:t>
            </a:r>
          </a:p>
        </p:txBody>
      </p:sp>
      <p:pic>
        <p:nvPicPr>
          <p:cNvPr id="3" name="Picture 2"/>
          <p:cNvPicPr>
            <a:picLocks noChangeAspect="1"/>
          </p:cNvPicPr>
          <p:nvPr/>
        </p:nvPicPr>
        <p:blipFill>
          <a:blip r:embed="rId2"/>
          <a:stretch>
            <a:fillRect/>
          </a:stretch>
        </p:blipFill>
        <p:spPr>
          <a:xfrm>
            <a:off x="1780202" y="1606431"/>
            <a:ext cx="6520220" cy="4346813"/>
          </a:xfrm>
          <a:prstGeom prst="rect">
            <a:avLst/>
          </a:prstGeom>
        </p:spPr>
      </p:pic>
    </p:spTree>
    <p:extLst>
      <p:ext uri="{BB962C8B-B14F-4D97-AF65-F5344CB8AC3E}">
        <p14:creationId xmlns:p14="http://schemas.microsoft.com/office/powerpoint/2010/main" val="392740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16</a:t>
            </a:fld>
            <a:endParaRPr lang="en-GB" dirty="0"/>
          </a:p>
        </p:txBody>
      </p:sp>
      <p:sp>
        <p:nvSpPr>
          <p:cNvPr id="5" name="Title 4"/>
          <p:cNvSpPr>
            <a:spLocks noGrp="1"/>
          </p:cNvSpPr>
          <p:nvPr>
            <p:ph type="title"/>
          </p:nvPr>
        </p:nvSpPr>
        <p:spPr/>
        <p:txBody>
          <a:bodyPr/>
          <a:lstStyle/>
          <a:p>
            <a:r>
              <a:rPr lang="en-US" altLang="ko-KR" dirty="0"/>
              <a:t>OpenHAB features</a:t>
            </a:r>
            <a:endParaRPr lang="ko-KR" altLang="en-US" dirty="0"/>
          </a:p>
        </p:txBody>
      </p:sp>
      <p:sp>
        <p:nvSpPr>
          <p:cNvPr id="6" name="Content Placeholder 5"/>
          <p:cNvSpPr>
            <a:spLocks noGrp="1"/>
          </p:cNvSpPr>
          <p:nvPr>
            <p:ph idx="1"/>
          </p:nvPr>
        </p:nvSpPr>
        <p:spPr/>
        <p:txBody>
          <a:bodyPr>
            <a:normAutofit/>
          </a:bodyPr>
          <a:lstStyle/>
          <a:p>
            <a:r>
              <a:rPr lang="en-US" altLang="ko-KR" dirty="0"/>
              <a:t>Plugin framework</a:t>
            </a:r>
          </a:p>
          <a:p>
            <a:r>
              <a:rPr lang="en-US" altLang="ko-KR" dirty="0"/>
              <a:t>Rules engine</a:t>
            </a:r>
          </a:p>
          <a:p>
            <a:r>
              <a:rPr lang="en-US" altLang="ko-KR" dirty="0"/>
              <a:t>Logging mechanism</a:t>
            </a:r>
          </a:p>
          <a:p>
            <a:pPr marL="344488" lvl="1" indent="-293688"/>
            <a:r>
              <a:rPr lang="en-US" altLang="ko-KR" dirty="0"/>
              <a:t>UI abstraction with </a:t>
            </a:r>
            <a:r>
              <a:rPr lang="en-US" altLang="ko-KR" b="1" dirty="0"/>
              <a:t>text-based description</a:t>
            </a:r>
          </a:p>
          <a:p>
            <a:pPr lvl="1"/>
            <a:r>
              <a:rPr lang="en-US" altLang="ko-KR" dirty="0"/>
              <a:t>Sitemap - Tree structure of UI widgets</a:t>
            </a:r>
          </a:p>
          <a:p>
            <a:pPr lvl="1"/>
            <a:r>
              <a:rPr lang="en-US" altLang="ko-KR" dirty="0"/>
              <a:t>Items (switches, lamps, devices, services)</a:t>
            </a:r>
          </a:p>
          <a:p>
            <a:pPr lvl="1"/>
            <a:r>
              <a:rPr lang="en-US" altLang="ko-KR" dirty="0"/>
              <a:t>Rules (enables more complex conditional behaviors)</a:t>
            </a:r>
          </a:p>
          <a:p>
            <a:pPr lvl="1"/>
            <a:r>
              <a:rPr lang="en-US" altLang="ko-KR" dirty="0"/>
              <a:t>Item UI Providers - Dynamic UI configuration</a:t>
            </a:r>
          </a:p>
          <a:p>
            <a:r>
              <a:rPr lang="en-US" altLang="ko-KR" dirty="0"/>
              <a:t>Open Source GUIs (browser, Android, iOS, HTTP)</a:t>
            </a:r>
          </a:p>
          <a:p>
            <a:r>
              <a:rPr lang="en-US" altLang="ko-KR" dirty="0"/>
              <a:t>Designer tool - graphic configuration of runtime</a:t>
            </a:r>
          </a:p>
          <a:p>
            <a:r>
              <a:rPr lang="en-US" altLang="ko-KR" dirty="0"/>
              <a:t>Paper-UI supports device discovery</a:t>
            </a:r>
          </a:p>
          <a:p>
            <a:endParaRPr lang="ko-KR" altLang="en-US" dirty="0"/>
          </a:p>
        </p:txBody>
      </p:sp>
    </p:spTree>
    <p:extLst>
      <p:ext uri="{BB962C8B-B14F-4D97-AF65-F5344CB8AC3E}">
        <p14:creationId xmlns:p14="http://schemas.microsoft.com/office/powerpoint/2010/main" val="38899910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508" y="1301944"/>
            <a:ext cx="9113608" cy="4955787"/>
          </a:xfrm>
          <a:prstGeom prst="rect">
            <a:avLst/>
          </a:prstGeom>
        </p:spPr>
      </p:pic>
      <p:sp>
        <p:nvSpPr>
          <p:cNvPr id="5" name="Title 4"/>
          <p:cNvSpPr>
            <a:spLocks noGrp="1"/>
          </p:cNvSpPr>
          <p:nvPr>
            <p:ph type="title"/>
          </p:nvPr>
        </p:nvSpPr>
        <p:spPr/>
        <p:txBody>
          <a:bodyPr/>
          <a:lstStyle/>
          <a:p>
            <a:r>
              <a:rPr lang="en-US" dirty="0"/>
              <a:t>Creating a new Thing Template</a:t>
            </a:r>
          </a:p>
        </p:txBody>
      </p:sp>
    </p:spTree>
    <p:extLst>
      <p:ext uri="{BB962C8B-B14F-4D97-AF65-F5344CB8AC3E}">
        <p14:creationId xmlns:p14="http://schemas.microsoft.com/office/powerpoint/2010/main" val="13667952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848" y="1792090"/>
            <a:ext cx="9895596" cy="5043115"/>
          </a:xfrm>
          <a:prstGeom prst="rect">
            <a:avLst/>
          </a:prstGeom>
        </p:spPr>
      </p:pic>
      <p:sp>
        <p:nvSpPr>
          <p:cNvPr id="3" name="Title 2"/>
          <p:cNvSpPr>
            <a:spLocks noGrp="1"/>
          </p:cNvSpPr>
          <p:nvPr>
            <p:ph type="title"/>
          </p:nvPr>
        </p:nvSpPr>
        <p:spPr/>
        <p:txBody>
          <a:bodyPr/>
          <a:lstStyle/>
          <a:p>
            <a:r>
              <a:rPr lang="en-US" dirty="0"/>
              <a:t>Thing Template—Properties</a:t>
            </a:r>
          </a:p>
        </p:txBody>
      </p:sp>
      <p:sp>
        <p:nvSpPr>
          <p:cNvPr id="4" name="Oval Callout 3"/>
          <p:cNvSpPr/>
          <p:nvPr/>
        </p:nvSpPr>
        <p:spPr>
          <a:xfrm>
            <a:off x="5726112" y="6858051"/>
            <a:ext cx="1066800" cy="427807"/>
          </a:xfrm>
          <a:prstGeom prst="wedgeEllipseCallout">
            <a:avLst>
              <a:gd name="adj1" fmla="val -69484"/>
              <a:gd name="adj2" fmla="val -83524"/>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rgbClr val="0000FF"/>
                </a:solidFill>
              </a:rPr>
              <a:t>Modify alert</a:t>
            </a:r>
          </a:p>
        </p:txBody>
      </p:sp>
    </p:spTree>
    <p:extLst>
      <p:ext uri="{BB962C8B-B14F-4D97-AF65-F5344CB8AC3E}">
        <p14:creationId xmlns:p14="http://schemas.microsoft.com/office/powerpoint/2010/main" val="13482593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 Template—Properties—Alert </a:t>
            </a:r>
          </a:p>
        </p:txBody>
      </p:sp>
      <p:pic>
        <p:nvPicPr>
          <p:cNvPr id="3" name="Picture 2"/>
          <p:cNvPicPr>
            <a:picLocks noChangeAspect="1"/>
          </p:cNvPicPr>
          <p:nvPr/>
        </p:nvPicPr>
        <p:blipFill>
          <a:blip r:embed="rId2"/>
          <a:stretch>
            <a:fillRect/>
          </a:stretch>
        </p:blipFill>
        <p:spPr>
          <a:xfrm>
            <a:off x="229086" y="2171727"/>
            <a:ext cx="9622452" cy="4770522"/>
          </a:xfrm>
          <a:prstGeom prst="rect">
            <a:avLst/>
          </a:prstGeom>
        </p:spPr>
      </p:pic>
    </p:spTree>
    <p:extLst>
      <p:ext uri="{BB962C8B-B14F-4D97-AF65-F5344CB8AC3E}">
        <p14:creationId xmlns:p14="http://schemas.microsoft.com/office/powerpoint/2010/main" val="28448402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b="1" dirty="0"/>
              <a:t>Tag</a:t>
            </a:r>
          </a:p>
          <a:p>
            <a:pPr lvl="1"/>
            <a:r>
              <a:rPr lang="en-US" dirty="0"/>
              <a:t>A way for ThingWorx to identify (label) different elements (i.e. Thing Shapes, Things, etc.) as being part of </a:t>
            </a:r>
            <a:r>
              <a:rPr lang="en-US" b="1" dirty="0">
                <a:solidFill>
                  <a:srgbClr val="00B050"/>
                </a:solidFill>
              </a:rPr>
              <a:t>the same project</a:t>
            </a:r>
            <a:r>
              <a:rPr lang="en-US" dirty="0"/>
              <a:t>, which allows you to transfer projects across different servers</a:t>
            </a:r>
          </a:p>
        </p:txBody>
      </p:sp>
    </p:spTree>
    <p:extLst>
      <p:ext uri="{BB962C8B-B14F-4D97-AF65-F5344CB8AC3E}">
        <p14:creationId xmlns:p14="http://schemas.microsoft.com/office/powerpoint/2010/main" val="35000105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A </a:t>
            </a:r>
            <a:r>
              <a:rPr spc="-5" dirty="0"/>
              <a:t>Few </a:t>
            </a:r>
            <a:r>
              <a:rPr dirty="0"/>
              <a:t>More</a:t>
            </a:r>
            <a:r>
              <a:rPr spc="-280" dirty="0"/>
              <a:t> </a:t>
            </a:r>
            <a:r>
              <a:rPr spc="-55" dirty="0"/>
              <a:t>Terms</a:t>
            </a:r>
            <a:r>
              <a:rPr spc="-55" dirty="0">
                <a:latin typeface="Arial"/>
                <a:cs typeface="Arial"/>
              </a:rPr>
              <a:t>…</a:t>
            </a:r>
          </a:p>
        </p:txBody>
      </p:sp>
      <p:sp>
        <p:nvSpPr>
          <p:cNvPr id="5" name="Content Placeholder 4"/>
          <p:cNvSpPr>
            <a:spLocks noGrp="1"/>
          </p:cNvSpPr>
          <p:nvPr>
            <p:ph idx="1"/>
          </p:nvPr>
        </p:nvSpPr>
        <p:spPr>
          <a:xfrm>
            <a:off x="696912" y="1417638"/>
            <a:ext cx="8991600" cy="5256112"/>
          </a:xfrm>
        </p:spPr>
        <p:txBody>
          <a:bodyPr>
            <a:normAutofit/>
          </a:bodyPr>
          <a:lstStyle/>
          <a:p>
            <a:r>
              <a:rPr lang="en-US" altLang="ko-KR" b="1" dirty="0"/>
              <a:t>Resources</a:t>
            </a:r>
          </a:p>
          <a:p>
            <a:pPr lvl="1"/>
            <a:r>
              <a:rPr lang="en-US" altLang="ko-KR" dirty="0">
                <a:solidFill>
                  <a:srgbClr val="00B050"/>
                </a:solidFill>
              </a:rPr>
              <a:t>Collections of services that can be accessed from anywhere on the ThingWorx Platform</a:t>
            </a:r>
          </a:p>
          <a:p>
            <a:pPr lvl="1"/>
            <a:r>
              <a:rPr lang="en-US" altLang="ko-KR" dirty="0"/>
              <a:t>They are built so that there is no </a:t>
            </a:r>
            <a:r>
              <a:rPr lang="en-US" altLang="ko-KR" dirty="0" err="1"/>
              <a:t>stateful</a:t>
            </a:r>
            <a:r>
              <a:rPr lang="en-US" altLang="ko-KR" dirty="0"/>
              <a:t> data associated with them, resulting in services that require all of the necessary data to be passed into them as parameters. </a:t>
            </a:r>
          </a:p>
          <a:p>
            <a:pPr lvl="2"/>
            <a:r>
              <a:rPr lang="en-US" altLang="ko-KR" dirty="0"/>
              <a:t>This is useful for utility libraries, which are used often but do not require data to be stored with the service.</a:t>
            </a:r>
          </a:p>
          <a:p>
            <a:pPr lvl="1"/>
            <a:r>
              <a:rPr lang="en-US" dirty="0"/>
              <a:t>Use a resource when you have a global service that is not associated with an entity or set of services that is meant to stand alone from a specific entity. </a:t>
            </a:r>
          </a:p>
          <a:p>
            <a:pPr lvl="2"/>
            <a:r>
              <a:rPr lang="en-US" dirty="0"/>
              <a:t>For example, in Composer </a:t>
            </a:r>
            <a:r>
              <a:rPr lang="en-US" i="1" dirty="0" err="1"/>
              <a:t>CurrentSessionInfo</a:t>
            </a:r>
            <a:r>
              <a:rPr lang="en-US" i="1" dirty="0"/>
              <a:t> </a:t>
            </a:r>
            <a:r>
              <a:rPr lang="en-US" dirty="0"/>
              <a:t>is a set of functions that modifies properties of the user's session (not a specific entity).</a:t>
            </a:r>
            <a:endParaRPr lang="ko-KR" altLang="en-US"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164</a:t>
            </a:fld>
            <a:endParaRPr lang="en-GB" dirty="0"/>
          </a:p>
        </p:txBody>
      </p:sp>
    </p:spTree>
    <p:extLst>
      <p:ext uri="{BB962C8B-B14F-4D97-AF65-F5344CB8AC3E}">
        <p14:creationId xmlns:p14="http://schemas.microsoft.com/office/powerpoint/2010/main" val="41043669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A </a:t>
            </a:r>
            <a:r>
              <a:rPr spc="-5" dirty="0"/>
              <a:t>Few </a:t>
            </a:r>
            <a:r>
              <a:rPr dirty="0"/>
              <a:t>More</a:t>
            </a:r>
            <a:r>
              <a:rPr spc="-280" dirty="0"/>
              <a:t> </a:t>
            </a:r>
            <a:r>
              <a:rPr spc="-55" dirty="0"/>
              <a:t>Terms</a:t>
            </a:r>
            <a:r>
              <a:rPr spc="-55" dirty="0">
                <a:latin typeface="Arial"/>
                <a:cs typeface="Arial"/>
              </a:rPr>
              <a:t>…</a:t>
            </a:r>
          </a:p>
        </p:txBody>
      </p:sp>
      <p:sp>
        <p:nvSpPr>
          <p:cNvPr id="5" name="Content Placeholder 4"/>
          <p:cNvSpPr>
            <a:spLocks noGrp="1"/>
          </p:cNvSpPr>
          <p:nvPr>
            <p:ph idx="1"/>
          </p:nvPr>
        </p:nvSpPr>
        <p:spPr>
          <a:xfrm>
            <a:off x="696912" y="1417638"/>
            <a:ext cx="8991600" cy="5256112"/>
          </a:xfrm>
        </p:spPr>
        <p:txBody>
          <a:bodyPr>
            <a:normAutofit/>
          </a:bodyPr>
          <a:lstStyle/>
          <a:p>
            <a:r>
              <a:rPr lang="en-US" altLang="ko-KR" b="1" dirty="0"/>
              <a:t>Entities</a:t>
            </a:r>
          </a:p>
          <a:p>
            <a:pPr lvl="1"/>
            <a:r>
              <a:rPr lang="en-US" altLang="ko-KR" dirty="0"/>
              <a:t>Entities are created using Composer</a:t>
            </a:r>
          </a:p>
          <a:p>
            <a:pPr lvl="1"/>
            <a:endParaRPr lang="en-US" altLang="ko-KR" dirty="0"/>
          </a:p>
          <a:p>
            <a:r>
              <a:rPr lang="en-US" altLang="ko-KR" b="1" dirty="0"/>
              <a:t>Widgets</a:t>
            </a:r>
          </a:p>
          <a:p>
            <a:pPr lvl="1"/>
            <a:r>
              <a:rPr lang="en-US" altLang="ko-KR" dirty="0"/>
              <a:t>user interface tools that can be placed in a mashup. </a:t>
            </a:r>
          </a:p>
          <a:p>
            <a:pPr lvl="1"/>
            <a:r>
              <a:rPr lang="en-US" altLang="ko-KR" dirty="0"/>
              <a:t>Use widgets to create a button, display a value, and validate a parameter, etc.</a:t>
            </a:r>
          </a:p>
          <a:p>
            <a:pPr lvl="1"/>
            <a:r>
              <a:rPr lang="en-US" altLang="ko-KR" dirty="0"/>
              <a:t>Many widgets are available in the Mashup Builder, and you can download more from the ThingWorx Marketplace.</a:t>
            </a:r>
          </a:p>
          <a:p>
            <a:pPr lvl="1"/>
            <a:endParaRPr lang="en-US" altLang="ko-KR" dirty="0"/>
          </a:p>
        </p:txBody>
      </p:sp>
      <p:sp>
        <p:nvSpPr>
          <p:cNvPr id="3" name="Date Placeholder 2"/>
          <p:cNvSpPr>
            <a:spLocks noGrp="1"/>
          </p:cNvSpPr>
          <p:nvPr>
            <p:ph type="dt" sz="half" idx="10"/>
          </p:nvPr>
        </p:nvSpPr>
        <p:spPr/>
        <p:txBody>
          <a:bodyPr/>
          <a:lstStyle/>
          <a:p>
            <a:r>
              <a:rPr lang="en-US" altLang="ko-KR"/>
              <a:t>© Lee</a:t>
            </a:r>
            <a:endParaRPr lang="en-US" dirty="0"/>
          </a:p>
        </p:txBody>
      </p:sp>
      <p:sp>
        <p:nvSpPr>
          <p:cNvPr id="4" name="Footer Placeholder 3"/>
          <p:cNvSpPr>
            <a:spLocks noGrp="1"/>
          </p:cNvSpPr>
          <p:nvPr>
            <p:ph type="ftr" sz="quarter" idx="11"/>
          </p:nvPr>
        </p:nvSpPr>
        <p:spPr/>
        <p:txBody>
          <a:bodyPr/>
          <a:lstStyle/>
          <a:p>
            <a:r>
              <a:rPr lang="en-US"/>
              <a:t>IUPUI</a:t>
            </a:r>
            <a:endParaRPr lang="en-US" dirty="0"/>
          </a:p>
        </p:txBody>
      </p:sp>
      <p:sp>
        <p:nvSpPr>
          <p:cNvPr id="6" name="Slide Number Placeholder 5"/>
          <p:cNvSpPr>
            <a:spLocks noGrp="1"/>
          </p:cNvSpPr>
          <p:nvPr>
            <p:ph type="sldNum" sz="quarter" idx="12"/>
          </p:nvPr>
        </p:nvSpPr>
        <p:spPr/>
        <p:txBody>
          <a:bodyPr/>
          <a:lstStyle/>
          <a:p>
            <a:fld id="{B91152B9-A035-480E-8524-CE1EBCC4ACF5}" type="slidenum">
              <a:rPr lang="en-GB" smtClean="0"/>
              <a:pPr/>
              <a:t>165</a:t>
            </a:fld>
            <a:endParaRPr lang="en-GB" dirty="0"/>
          </a:p>
        </p:txBody>
      </p:sp>
    </p:spTree>
    <p:extLst>
      <p:ext uri="{BB962C8B-B14F-4D97-AF65-F5344CB8AC3E}">
        <p14:creationId xmlns:p14="http://schemas.microsoft.com/office/powerpoint/2010/main" val="4351817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166</a:t>
            </a:fld>
            <a:endParaRPr lang="en-GB" dirty="0"/>
          </a:p>
        </p:txBody>
      </p:sp>
      <p:sp>
        <p:nvSpPr>
          <p:cNvPr id="5" name="Title 4"/>
          <p:cNvSpPr>
            <a:spLocks noGrp="1"/>
          </p:cNvSpPr>
          <p:nvPr>
            <p:ph type="title"/>
          </p:nvPr>
        </p:nvSpPr>
        <p:spPr/>
        <p:txBody>
          <a:bodyPr/>
          <a:lstStyle/>
          <a:p>
            <a:r>
              <a:rPr lang="en-US" dirty="0"/>
              <a:t>Creating a Thing</a:t>
            </a:r>
          </a:p>
        </p:txBody>
      </p:sp>
      <p:sp>
        <p:nvSpPr>
          <p:cNvPr id="6" name="Content Placeholder 5"/>
          <p:cNvSpPr>
            <a:spLocks noGrp="1"/>
          </p:cNvSpPr>
          <p:nvPr>
            <p:ph idx="1"/>
          </p:nvPr>
        </p:nvSpPr>
        <p:spPr/>
        <p:txBody>
          <a:bodyPr/>
          <a:lstStyle/>
          <a:p>
            <a:r>
              <a:rPr lang="en-US" dirty="0"/>
              <a:t>Create based on a Thing Template</a:t>
            </a:r>
          </a:p>
          <a:p>
            <a:pPr lvl="1"/>
            <a:r>
              <a:rPr lang="en-US" dirty="0"/>
              <a:t>If you don’t have (or don’t need) your own Thing Template, you can use </a:t>
            </a:r>
            <a:r>
              <a:rPr lang="en-US" dirty="0" err="1"/>
              <a:t>GenericThing</a:t>
            </a:r>
            <a:r>
              <a:rPr lang="en-US" dirty="0"/>
              <a:t> Template</a:t>
            </a:r>
          </a:p>
          <a:p>
            <a:r>
              <a:rPr lang="en-US" dirty="0"/>
              <a:t>Tied to a project (tag)</a:t>
            </a:r>
          </a:p>
          <a:p>
            <a:r>
              <a:rPr lang="en-US" dirty="0"/>
              <a:t>Users may want to create both a Thing Shape and a Thing Template that will define and house the Thing. </a:t>
            </a:r>
          </a:p>
          <a:p>
            <a:endParaRPr lang="en-US" dirty="0"/>
          </a:p>
          <a:p>
            <a:endParaRPr lang="en-US" dirty="0"/>
          </a:p>
        </p:txBody>
      </p:sp>
    </p:spTree>
    <p:extLst>
      <p:ext uri="{BB962C8B-B14F-4D97-AF65-F5344CB8AC3E}">
        <p14:creationId xmlns:p14="http://schemas.microsoft.com/office/powerpoint/2010/main" val="16842229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78" y="1577671"/>
            <a:ext cx="9860523" cy="4933646"/>
          </a:xfrm>
          <a:prstGeom prst="rect">
            <a:avLst/>
          </a:prstGeom>
        </p:spPr>
      </p:pic>
      <p:sp>
        <p:nvSpPr>
          <p:cNvPr id="3" name="Title 2"/>
          <p:cNvSpPr>
            <a:spLocks noGrp="1"/>
          </p:cNvSpPr>
          <p:nvPr>
            <p:ph type="title"/>
          </p:nvPr>
        </p:nvSpPr>
        <p:spPr/>
        <p:txBody>
          <a:bodyPr/>
          <a:lstStyle/>
          <a:p>
            <a:r>
              <a:rPr lang="en-US" dirty="0"/>
              <a:t>Thing—General Information</a:t>
            </a:r>
          </a:p>
        </p:txBody>
      </p:sp>
    </p:spTree>
    <p:extLst>
      <p:ext uri="{BB962C8B-B14F-4D97-AF65-F5344CB8AC3E}">
        <p14:creationId xmlns:p14="http://schemas.microsoft.com/office/powerpoint/2010/main" val="10361348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54" y="1614633"/>
            <a:ext cx="10079567" cy="4608403"/>
          </a:xfrm>
          <a:prstGeom prst="rect">
            <a:avLst/>
          </a:prstGeom>
        </p:spPr>
      </p:pic>
      <p:sp>
        <p:nvSpPr>
          <p:cNvPr id="3" name="Title 2"/>
          <p:cNvSpPr>
            <a:spLocks noGrp="1"/>
          </p:cNvSpPr>
          <p:nvPr>
            <p:ph type="title"/>
          </p:nvPr>
        </p:nvSpPr>
        <p:spPr/>
        <p:txBody>
          <a:bodyPr/>
          <a:lstStyle/>
          <a:p>
            <a:r>
              <a:rPr lang="en-US" dirty="0"/>
              <a:t>Thing—Properties (e.g., temperature)</a:t>
            </a:r>
          </a:p>
        </p:txBody>
      </p:sp>
      <p:sp>
        <p:nvSpPr>
          <p:cNvPr id="4" name="Rectangle 3"/>
          <p:cNvSpPr/>
          <p:nvPr/>
        </p:nvSpPr>
        <p:spPr>
          <a:xfrm>
            <a:off x="9088320" y="1722437"/>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Line 4"/>
          <p:cNvSpPr/>
          <p:nvPr/>
        </p:nvSpPr>
        <p:spPr>
          <a:xfrm>
            <a:off x="5421312" y="6496232"/>
            <a:ext cx="3886200" cy="762000"/>
          </a:xfrm>
          <a:prstGeom prst="borderCallout1">
            <a:avLst>
              <a:gd name="adj1" fmla="val 40179"/>
              <a:gd name="adj2" fmla="val -275"/>
              <a:gd name="adj3" fmla="val -148373"/>
              <a:gd name="adj4" fmla="val -73644"/>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Property models a sensor such as temperature or humidity or controlling value</a:t>
            </a:r>
          </a:p>
        </p:txBody>
      </p:sp>
    </p:spTree>
    <p:extLst>
      <p:ext uri="{BB962C8B-B14F-4D97-AF65-F5344CB8AC3E}">
        <p14:creationId xmlns:p14="http://schemas.microsoft.com/office/powerpoint/2010/main" val="11963630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2003" y="1579793"/>
            <a:ext cx="9803136" cy="5352031"/>
          </a:xfrm>
          <a:prstGeom prst="rect">
            <a:avLst/>
          </a:prstGeom>
        </p:spPr>
      </p:pic>
      <p:sp>
        <p:nvSpPr>
          <p:cNvPr id="3" name="Title 2"/>
          <p:cNvSpPr>
            <a:spLocks noGrp="1"/>
          </p:cNvSpPr>
          <p:nvPr>
            <p:ph type="title"/>
          </p:nvPr>
        </p:nvSpPr>
        <p:spPr/>
        <p:txBody>
          <a:bodyPr>
            <a:normAutofit fontScale="90000"/>
          </a:bodyPr>
          <a:lstStyle/>
          <a:p>
            <a:r>
              <a:rPr lang="en-US" dirty="0"/>
              <a:t>Thing—Services</a:t>
            </a:r>
            <a:br>
              <a:rPr lang="en-US" dirty="0"/>
            </a:br>
            <a:r>
              <a:rPr lang="en-US" dirty="0">
                <a:solidFill>
                  <a:srgbClr val="00B050"/>
                </a:solidFill>
                <a:latin typeface="Arial Narrow" panose="020B0606020202030204" pitchFamily="34" charset="0"/>
              </a:rPr>
              <a:t>Data processing, rules, remote function calls, etc.</a:t>
            </a:r>
            <a:endParaRPr lang="en-US" dirty="0"/>
          </a:p>
        </p:txBody>
      </p:sp>
    </p:spTree>
    <p:extLst>
      <p:ext uri="{BB962C8B-B14F-4D97-AF65-F5344CB8AC3E}">
        <p14:creationId xmlns:p14="http://schemas.microsoft.com/office/powerpoint/2010/main" val="198612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17</a:t>
            </a:fld>
            <a:endParaRPr lang="en-GB"/>
          </a:p>
        </p:txBody>
      </p:sp>
      <p:sp>
        <p:nvSpPr>
          <p:cNvPr id="6" name="Title 5"/>
          <p:cNvSpPr>
            <a:spLocks noGrp="1"/>
          </p:cNvSpPr>
          <p:nvPr>
            <p:ph type="title"/>
          </p:nvPr>
        </p:nvSpPr>
        <p:spPr/>
        <p:txBody>
          <a:bodyPr/>
          <a:lstStyle/>
          <a:p>
            <a:r>
              <a:rPr lang="en-US" altLang="ko-KR" dirty="0"/>
              <a:t>Connectable Protocols &amp; Devices</a:t>
            </a:r>
            <a:endParaRPr lang="ko-KR" altLang="en-US" dirty="0"/>
          </a:p>
        </p:txBody>
      </p:sp>
      <p:sp>
        <p:nvSpPr>
          <p:cNvPr id="7" name="Content Placeholder 6"/>
          <p:cNvSpPr>
            <a:spLocks noGrp="1"/>
          </p:cNvSpPr>
          <p:nvPr>
            <p:ph idx="1"/>
          </p:nvPr>
        </p:nvSpPr>
        <p:spPr/>
        <p:txBody>
          <a:bodyPr/>
          <a:lstStyle/>
          <a:p>
            <a:r>
              <a:rPr lang="en-US" altLang="ko-KR" dirty="0"/>
              <a:t>Bluetooth, Serial, </a:t>
            </a:r>
            <a:r>
              <a:rPr lang="en-US" altLang="ko-KR" dirty="0" err="1"/>
              <a:t>Zwave</a:t>
            </a:r>
            <a:r>
              <a:rPr lang="en-US" altLang="ko-KR" dirty="0"/>
              <a:t>, AllJoyn, MQTT, TCP/UDP, X10</a:t>
            </a:r>
          </a:p>
          <a:p>
            <a:r>
              <a:rPr lang="en-US" altLang="ko-KR" dirty="0"/>
              <a:t>Google Nest, </a:t>
            </a:r>
            <a:r>
              <a:rPr lang="en-US" altLang="ko-KR" dirty="0" err="1"/>
              <a:t>Ecobee</a:t>
            </a:r>
            <a:r>
              <a:rPr lang="en-US" altLang="ko-KR" dirty="0"/>
              <a:t>, </a:t>
            </a:r>
            <a:r>
              <a:rPr lang="en-US" altLang="ko-KR" dirty="0" err="1"/>
              <a:t>BenQ</a:t>
            </a:r>
            <a:r>
              <a:rPr lang="en-US" altLang="ko-KR" dirty="0"/>
              <a:t> Projector, Dropbox, Google Calendar, LG TV, Samsung TV, Samsung SmartThings(?), Philips Hue, Tesla Motors, TiVo, Twitter, </a:t>
            </a:r>
            <a:endParaRPr lang="ko-KR"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963" y="3551237"/>
            <a:ext cx="5715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5877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86450" y="110627"/>
            <a:ext cx="9339212" cy="7375293"/>
          </a:xfrm>
          <a:prstGeom prst="rect">
            <a:avLst/>
          </a:prstGeom>
        </p:spPr>
      </p:pic>
      <p:sp>
        <p:nvSpPr>
          <p:cNvPr id="4" name="Oval Callout 3"/>
          <p:cNvSpPr/>
          <p:nvPr/>
        </p:nvSpPr>
        <p:spPr>
          <a:xfrm>
            <a:off x="6792912" y="1127533"/>
            <a:ext cx="1600200" cy="899704"/>
          </a:xfrm>
          <a:prstGeom prst="wedgeEllipseCallout">
            <a:avLst>
              <a:gd name="adj1" fmla="val -197391"/>
              <a:gd name="adj2" fmla="val 19011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00FF"/>
                </a:solidFill>
              </a:rPr>
              <a:t>Numerous prebuilt functions</a:t>
            </a:r>
          </a:p>
        </p:txBody>
      </p:sp>
    </p:spTree>
    <p:extLst>
      <p:ext uri="{BB962C8B-B14F-4D97-AF65-F5344CB8AC3E}">
        <p14:creationId xmlns:p14="http://schemas.microsoft.com/office/powerpoint/2010/main" val="34619044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62377" y="152655"/>
            <a:ext cx="9555870" cy="7407020"/>
          </a:xfrm>
          <a:prstGeom prst="rect">
            <a:avLst/>
          </a:prstGeom>
        </p:spPr>
      </p:pic>
      <p:sp>
        <p:nvSpPr>
          <p:cNvPr id="4" name="Oval Callout 3"/>
          <p:cNvSpPr/>
          <p:nvPr/>
        </p:nvSpPr>
        <p:spPr>
          <a:xfrm>
            <a:off x="6782864" y="1509370"/>
            <a:ext cx="1600200" cy="899704"/>
          </a:xfrm>
          <a:prstGeom prst="wedgeEllipseCallout">
            <a:avLst>
              <a:gd name="adj1" fmla="val -197391"/>
              <a:gd name="adj2" fmla="val 190110"/>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00FF"/>
                </a:solidFill>
              </a:rPr>
              <a:t>Numerous prebuilt functions</a:t>
            </a:r>
          </a:p>
        </p:txBody>
      </p:sp>
    </p:spTree>
    <p:extLst>
      <p:ext uri="{BB962C8B-B14F-4D97-AF65-F5344CB8AC3E}">
        <p14:creationId xmlns:p14="http://schemas.microsoft.com/office/powerpoint/2010/main" val="3651297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kinds of data processing logic can the platform handle?</a:t>
            </a:r>
          </a:p>
        </p:txBody>
      </p:sp>
      <p:sp>
        <p:nvSpPr>
          <p:cNvPr id="6" name="Content Placeholder 5"/>
          <p:cNvSpPr>
            <a:spLocks noGrp="1"/>
          </p:cNvSpPr>
          <p:nvPr>
            <p:ph idx="1"/>
          </p:nvPr>
        </p:nvSpPr>
        <p:spPr/>
        <p:txBody>
          <a:bodyPr/>
          <a:lstStyle/>
          <a:p>
            <a:r>
              <a:rPr lang="en-US" dirty="0"/>
              <a:t>Rules</a:t>
            </a:r>
          </a:p>
          <a:p>
            <a:r>
              <a:rPr lang="en-US" dirty="0"/>
              <a:t>Events</a:t>
            </a:r>
          </a:p>
          <a:p>
            <a:r>
              <a:rPr lang="en-US" dirty="0"/>
              <a:t>Alerts</a:t>
            </a:r>
          </a:p>
          <a:p>
            <a:r>
              <a:rPr lang="en-US" dirty="0"/>
              <a:t>Services</a:t>
            </a:r>
          </a:p>
          <a:p>
            <a:r>
              <a:rPr lang="en-US" dirty="0"/>
              <a:t>Subscriptions</a:t>
            </a:r>
          </a:p>
          <a:p>
            <a:endParaRPr lang="en-US" dirty="0"/>
          </a:p>
        </p:txBody>
      </p:sp>
      <p:sp>
        <p:nvSpPr>
          <p:cNvPr id="7" name="Date Placeholder 6"/>
          <p:cNvSpPr>
            <a:spLocks noGrp="1"/>
          </p:cNvSpPr>
          <p:nvPr>
            <p:ph type="dt" sz="half" idx="10"/>
          </p:nvPr>
        </p:nvSpPr>
        <p:spPr/>
        <p:txBody>
          <a:bodyPr/>
          <a:lstStyle/>
          <a:p>
            <a:r>
              <a:rPr lang="en-US" altLang="ko-KR"/>
              <a:t>© Lee</a:t>
            </a:r>
            <a:endParaRPr lang="en-US" dirty="0"/>
          </a:p>
        </p:txBody>
      </p:sp>
      <p:sp>
        <p:nvSpPr>
          <p:cNvPr id="8" name="Footer Placeholder 7"/>
          <p:cNvSpPr>
            <a:spLocks noGrp="1"/>
          </p:cNvSpPr>
          <p:nvPr>
            <p:ph type="ftr" sz="quarter" idx="11"/>
          </p:nvPr>
        </p:nvSpPr>
        <p:spPr/>
        <p:txBody>
          <a:bodyPr/>
          <a:lstStyle/>
          <a:p>
            <a:r>
              <a:rPr lang="en-US"/>
              <a:t>IUPUI</a:t>
            </a:r>
            <a:endParaRPr lang="en-US" dirty="0"/>
          </a:p>
        </p:txBody>
      </p:sp>
      <p:sp>
        <p:nvSpPr>
          <p:cNvPr id="9" name="Slide Number Placeholder 8"/>
          <p:cNvSpPr>
            <a:spLocks noGrp="1"/>
          </p:cNvSpPr>
          <p:nvPr>
            <p:ph type="sldNum" sz="quarter" idx="12"/>
          </p:nvPr>
        </p:nvSpPr>
        <p:spPr/>
        <p:txBody>
          <a:bodyPr/>
          <a:lstStyle/>
          <a:p>
            <a:fld id="{B91152B9-A035-480E-8524-CE1EBCC4ACF5}" type="slidenum">
              <a:rPr lang="en-GB" smtClean="0"/>
              <a:pPr/>
              <a:t>172</a:t>
            </a:fld>
            <a:endParaRPr lang="en-GB" dirty="0"/>
          </a:p>
        </p:txBody>
      </p:sp>
    </p:spTree>
    <p:extLst>
      <p:ext uri="{BB962C8B-B14F-4D97-AF65-F5344CB8AC3E}">
        <p14:creationId xmlns:p14="http://schemas.microsoft.com/office/powerpoint/2010/main" val="4948087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53" y="1318998"/>
            <a:ext cx="9987248" cy="6042239"/>
          </a:xfrm>
          <a:prstGeom prst="rect">
            <a:avLst/>
          </a:prstGeom>
        </p:spPr>
      </p:pic>
      <p:sp>
        <p:nvSpPr>
          <p:cNvPr id="3" name="Title 2"/>
          <p:cNvSpPr>
            <a:spLocks noGrp="1"/>
          </p:cNvSpPr>
          <p:nvPr>
            <p:ph type="title"/>
          </p:nvPr>
        </p:nvSpPr>
        <p:spPr/>
        <p:txBody>
          <a:bodyPr>
            <a:normAutofit/>
          </a:bodyPr>
          <a:lstStyle/>
          <a:p>
            <a:r>
              <a:rPr lang="en-US" dirty="0"/>
              <a:t>Thing—Events</a:t>
            </a:r>
            <a:br>
              <a:rPr lang="en-US" dirty="0"/>
            </a:br>
            <a:r>
              <a:rPr lang="en-US" dirty="0">
                <a:solidFill>
                  <a:srgbClr val="00B050"/>
                </a:solidFill>
                <a:latin typeface="Arial Narrow" panose="020B0606020202030204" pitchFamily="34" charset="0"/>
              </a:rPr>
              <a:t>For Creating Special Alerts</a:t>
            </a:r>
            <a:endParaRPr lang="en-US" dirty="0"/>
          </a:p>
        </p:txBody>
      </p:sp>
    </p:spTree>
    <p:extLst>
      <p:ext uri="{BB962C8B-B14F-4D97-AF65-F5344CB8AC3E}">
        <p14:creationId xmlns:p14="http://schemas.microsoft.com/office/powerpoint/2010/main" val="4975189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178" y="2561525"/>
            <a:ext cx="9912734" cy="4418712"/>
          </a:xfrm>
          <a:prstGeom prst="rect">
            <a:avLst/>
          </a:prstGeom>
        </p:spPr>
      </p:pic>
      <p:sp>
        <p:nvSpPr>
          <p:cNvPr id="3" name="Title 2"/>
          <p:cNvSpPr>
            <a:spLocks noGrp="1"/>
          </p:cNvSpPr>
          <p:nvPr>
            <p:ph type="title"/>
          </p:nvPr>
        </p:nvSpPr>
        <p:spPr/>
        <p:txBody>
          <a:bodyPr/>
          <a:lstStyle/>
          <a:p>
            <a:r>
              <a:rPr lang="en-US" dirty="0"/>
              <a:t>Thing—Subscriptions for Events</a:t>
            </a:r>
          </a:p>
        </p:txBody>
      </p:sp>
      <p:sp>
        <p:nvSpPr>
          <p:cNvPr id="4" name="Content Placeholder 3"/>
          <p:cNvSpPr>
            <a:spLocks noGrp="1"/>
          </p:cNvSpPr>
          <p:nvPr>
            <p:ph idx="1"/>
          </p:nvPr>
        </p:nvSpPr>
        <p:spPr/>
        <p:txBody>
          <a:bodyPr/>
          <a:lstStyle/>
          <a:p>
            <a:r>
              <a:rPr lang="en-US" dirty="0"/>
              <a:t>Used to take an action while monitoring sensor data</a:t>
            </a:r>
          </a:p>
          <a:p>
            <a:pPr lvl="1"/>
            <a:r>
              <a:rPr lang="en-US" dirty="0"/>
              <a:t>Actions such as emailing</a:t>
            </a:r>
          </a:p>
        </p:txBody>
      </p:sp>
    </p:spTree>
    <p:extLst>
      <p:ext uri="{BB962C8B-B14F-4D97-AF65-F5344CB8AC3E}">
        <p14:creationId xmlns:p14="http://schemas.microsoft.com/office/powerpoint/2010/main" val="6177436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err="1"/>
              <a:t>Notifier</a:t>
            </a:r>
            <a:endParaRPr lang="en-US" dirty="0"/>
          </a:p>
        </p:txBody>
      </p:sp>
      <p:sp>
        <p:nvSpPr>
          <p:cNvPr id="4" name="Content Placeholder 3"/>
          <p:cNvSpPr>
            <a:spLocks noGrp="1"/>
          </p:cNvSpPr>
          <p:nvPr>
            <p:ph idx="1"/>
          </p:nvPr>
        </p:nvSpPr>
        <p:spPr/>
        <p:txBody>
          <a:bodyPr/>
          <a:lstStyle/>
          <a:p>
            <a:r>
              <a:rPr lang="en-US" dirty="0"/>
              <a:t>Describe what to do for chosen events</a:t>
            </a:r>
          </a:p>
        </p:txBody>
      </p:sp>
      <p:pic>
        <p:nvPicPr>
          <p:cNvPr id="3" name="Picture 2"/>
          <p:cNvPicPr>
            <a:picLocks noChangeAspect="1"/>
          </p:cNvPicPr>
          <p:nvPr/>
        </p:nvPicPr>
        <p:blipFill>
          <a:blip r:embed="rId2"/>
          <a:stretch>
            <a:fillRect/>
          </a:stretch>
        </p:blipFill>
        <p:spPr>
          <a:xfrm>
            <a:off x="147749" y="1874837"/>
            <a:ext cx="9861325" cy="5612136"/>
          </a:xfrm>
          <a:prstGeom prst="rect">
            <a:avLst/>
          </a:prstGeom>
        </p:spPr>
      </p:pic>
    </p:spTree>
    <p:extLst>
      <p:ext uri="{BB962C8B-B14F-4D97-AF65-F5344CB8AC3E}">
        <p14:creationId xmlns:p14="http://schemas.microsoft.com/office/powerpoint/2010/main" val="3479538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MailServer</a:t>
            </a:r>
            <a:r>
              <a:rPr lang="en-US" dirty="0"/>
              <a:t>—Services</a:t>
            </a:r>
          </a:p>
        </p:txBody>
      </p:sp>
      <p:sp>
        <p:nvSpPr>
          <p:cNvPr id="4" name="Content Placeholder 3"/>
          <p:cNvSpPr>
            <a:spLocks noGrp="1"/>
          </p:cNvSpPr>
          <p:nvPr>
            <p:ph idx="1"/>
          </p:nvPr>
        </p:nvSpPr>
        <p:spPr/>
        <p:txBody>
          <a:bodyPr/>
          <a:lstStyle/>
          <a:p>
            <a:r>
              <a:rPr lang="en-US" dirty="0"/>
              <a:t>Can be used to send an email upon some events</a:t>
            </a:r>
          </a:p>
        </p:txBody>
      </p:sp>
      <p:pic>
        <p:nvPicPr>
          <p:cNvPr id="3" name="Picture 2"/>
          <p:cNvPicPr>
            <a:picLocks noChangeAspect="1"/>
          </p:cNvPicPr>
          <p:nvPr/>
        </p:nvPicPr>
        <p:blipFill>
          <a:blip r:embed="rId2"/>
          <a:stretch>
            <a:fillRect/>
          </a:stretch>
        </p:blipFill>
        <p:spPr>
          <a:xfrm>
            <a:off x="201365" y="2103437"/>
            <a:ext cx="9677895" cy="4748781"/>
          </a:xfrm>
          <a:prstGeom prst="rect">
            <a:avLst/>
          </a:prstGeom>
        </p:spPr>
      </p:pic>
    </p:spTree>
    <p:extLst>
      <p:ext uri="{BB962C8B-B14F-4D97-AF65-F5344CB8AC3E}">
        <p14:creationId xmlns:p14="http://schemas.microsoft.com/office/powerpoint/2010/main" val="30587462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177</a:t>
            </a:fld>
            <a:endParaRPr lang="en-GB" dirty="0"/>
          </a:p>
        </p:txBody>
      </p:sp>
      <p:sp>
        <p:nvSpPr>
          <p:cNvPr id="5" name="Title 4"/>
          <p:cNvSpPr>
            <a:spLocks noGrp="1"/>
          </p:cNvSpPr>
          <p:nvPr>
            <p:ph type="title"/>
          </p:nvPr>
        </p:nvSpPr>
        <p:spPr/>
        <p:txBody>
          <a:bodyPr/>
          <a:lstStyle/>
          <a:p>
            <a:r>
              <a:rPr lang="en-US" dirty="0"/>
              <a:t>Binding Data between a model Thing and real Thing</a:t>
            </a:r>
          </a:p>
        </p:txBody>
      </p:sp>
      <p:sp>
        <p:nvSpPr>
          <p:cNvPr id="6" name="Content Placeholder 5"/>
          <p:cNvSpPr>
            <a:spLocks noGrp="1"/>
          </p:cNvSpPr>
          <p:nvPr>
            <p:ph idx="1"/>
          </p:nvPr>
        </p:nvSpPr>
        <p:spPr/>
        <p:txBody>
          <a:bodyPr/>
          <a:lstStyle/>
          <a:p>
            <a:r>
              <a:rPr lang="en-US" dirty="0"/>
              <a:t>Need to create properties</a:t>
            </a:r>
          </a:p>
          <a:p>
            <a:pPr lvl="1"/>
            <a:r>
              <a:rPr lang="en-US" dirty="0"/>
              <a:t>Names of properties must match with your sensor’s property names that you used when you implement your device</a:t>
            </a:r>
          </a:p>
          <a:p>
            <a:pPr lvl="1"/>
            <a:r>
              <a:rPr lang="en-US" dirty="0"/>
              <a:t>Created within a Thing Shape or Thing Template</a:t>
            </a:r>
          </a:p>
          <a:p>
            <a:pPr lvl="1"/>
            <a:r>
              <a:rPr lang="en-US" dirty="0"/>
              <a:t>Property types can be numbers, strings, Boolean, etc.</a:t>
            </a:r>
          </a:p>
          <a:p>
            <a:pPr lvl="1"/>
            <a:r>
              <a:rPr lang="en-US" dirty="0"/>
              <a:t>Can also create alerts</a:t>
            </a:r>
          </a:p>
          <a:p>
            <a:pPr lvl="2"/>
            <a:r>
              <a:rPr lang="en-US" dirty="0"/>
              <a:t>E.g., Humidity is higher than 60%</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7882003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178</a:t>
            </a:fld>
            <a:endParaRPr lang="en-GB" dirty="0"/>
          </a:p>
        </p:txBody>
      </p:sp>
      <p:sp>
        <p:nvSpPr>
          <p:cNvPr id="5" name="Title 4"/>
          <p:cNvSpPr>
            <a:spLocks noGrp="1"/>
          </p:cNvSpPr>
          <p:nvPr>
            <p:ph type="title"/>
          </p:nvPr>
        </p:nvSpPr>
        <p:spPr/>
        <p:txBody>
          <a:bodyPr/>
          <a:lstStyle/>
          <a:p>
            <a:r>
              <a:rPr lang="en-US" dirty="0"/>
              <a:t>Property Base Types</a:t>
            </a:r>
          </a:p>
        </p:txBody>
      </p:sp>
      <p:pic>
        <p:nvPicPr>
          <p:cNvPr id="8" name="Content Placeholder 7"/>
          <p:cNvPicPr>
            <a:picLocks noGrp="1" noChangeAspect="1"/>
          </p:cNvPicPr>
          <p:nvPr>
            <p:ph idx="1"/>
          </p:nvPr>
        </p:nvPicPr>
        <p:blipFill>
          <a:blip r:embed="rId2"/>
          <a:stretch>
            <a:fillRect/>
          </a:stretch>
        </p:blipFill>
        <p:spPr>
          <a:xfrm>
            <a:off x="4873555" y="2840831"/>
            <a:ext cx="1924050" cy="2409825"/>
          </a:xfrm>
          <a:prstGeom prst="rect">
            <a:avLst/>
          </a:prstGeom>
        </p:spPr>
      </p:pic>
      <p:pic>
        <p:nvPicPr>
          <p:cNvPr id="7" name="Picture 6"/>
          <p:cNvPicPr>
            <a:picLocks noChangeAspect="1"/>
          </p:cNvPicPr>
          <p:nvPr/>
        </p:nvPicPr>
        <p:blipFill>
          <a:blip r:embed="rId3"/>
          <a:stretch>
            <a:fillRect/>
          </a:stretch>
        </p:blipFill>
        <p:spPr>
          <a:xfrm>
            <a:off x="1077912" y="2173053"/>
            <a:ext cx="3324225" cy="3114675"/>
          </a:xfrm>
          <a:prstGeom prst="rect">
            <a:avLst/>
          </a:prstGeom>
        </p:spPr>
      </p:pic>
      <p:pic>
        <p:nvPicPr>
          <p:cNvPr id="9" name="Picture 8"/>
          <p:cNvPicPr>
            <a:picLocks noChangeAspect="1"/>
          </p:cNvPicPr>
          <p:nvPr/>
        </p:nvPicPr>
        <p:blipFill>
          <a:blip r:embed="rId4"/>
          <a:stretch>
            <a:fillRect/>
          </a:stretch>
        </p:blipFill>
        <p:spPr>
          <a:xfrm>
            <a:off x="7097712" y="3398837"/>
            <a:ext cx="1933575" cy="1028700"/>
          </a:xfrm>
          <a:prstGeom prst="rect">
            <a:avLst/>
          </a:prstGeom>
        </p:spPr>
      </p:pic>
    </p:spTree>
    <p:extLst>
      <p:ext uri="{BB962C8B-B14F-4D97-AF65-F5344CB8AC3E}">
        <p14:creationId xmlns:p14="http://schemas.microsoft.com/office/powerpoint/2010/main" val="3937303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179</a:t>
            </a:fld>
            <a:endParaRPr lang="en-GB" dirty="0"/>
          </a:p>
        </p:txBody>
      </p:sp>
      <p:sp>
        <p:nvSpPr>
          <p:cNvPr id="5" name="Title 4"/>
          <p:cNvSpPr>
            <a:spLocks noGrp="1"/>
          </p:cNvSpPr>
          <p:nvPr>
            <p:ph type="title"/>
          </p:nvPr>
        </p:nvSpPr>
        <p:spPr/>
        <p:txBody>
          <a:bodyPr/>
          <a:lstStyle/>
          <a:p>
            <a:r>
              <a:rPr lang="en-US" dirty="0"/>
              <a:t>Binding Data with a Thing</a:t>
            </a:r>
          </a:p>
        </p:txBody>
      </p:sp>
      <p:sp>
        <p:nvSpPr>
          <p:cNvPr id="6" name="Content Placeholder 5"/>
          <p:cNvSpPr>
            <a:spLocks noGrp="1"/>
          </p:cNvSpPr>
          <p:nvPr>
            <p:ph idx="1"/>
          </p:nvPr>
        </p:nvSpPr>
        <p:spPr/>
        <p:txBody>
          <a:bodyPr/>
          <a:lstStyle/>
          <a:p>
            <a:r>
              <a:rPr lang="en-US" dirty="0"/>
              <a:t>Within a Thing</a:t>
            </a:r>
          </a:p>
          <a:p>
            <a:pPr lvl="1"/>
            <a:r>
              <a:rPr lang="en-US" dirty="0"/>
              <a:t>Bind the created properties with the data source (EMS side)</a:t>
            </a:r>
          </a:p>
          <a:p>
            <a:pPr lvl="1"/>
            <a:r>
              <a:rPr lang="en-US" dirty="0"/>
              <a:t>At this moment in order for the ThingWorx to know data source with property names, </a:t>
            </a:r>
            <a:r>
              <a:rPr lang="en-US" dirty="0">
                <a:solidFill>
                  <a:srgbClr val="C00000"/>
                </a:solidFill>
              </a:rPr>
              <a:t>the device should have already been connected to the server</a:t>
            </a:r>
            <a:r>
              <a:rPr lang="en-US" dirty="0"/>
              <a:t>.</a:t>
            </a:r>
          </a:p>
          <a:p>
            <a:endParaRPr lang="en-US" dirty="0"/>
          </a:p>
          <a:p>
            <a:r>
              <a:rPr lang="en-US" dirty="0"/>
              <a:t>So, there should be a Monitoring window in the Composer</a:t>
            </a:r>
          </a:p>
          <a:p>
            <a:pPr lvl="1"/>
            <a:r>
              <a:rPr lang="en-US" dirty="0"/>
              <a:t>displays connection status of devices</a:t>
            </a:r>
          </a:p>
          <a:p>
            <a:pPr lvl="1"/>
            <a:r>
              <a:rPr lang="en-US" dirty="0"/>
              <a:t>see next slide</a:t>
            </a:r>
          </a:p>
        </p:txBody>
      </p:sp>
    </p:spTree>
    <p:extLst>
      <p:ext uri="{BB962C8B-B14F-4D97-AF65-F5344CB8AC3E}">
        <p14:creationId xmlns:p14="http://schemas.microsoft.com/office/powerpoint/2010/main" val="144312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18</a:t>
            </a:fld>
            <a:endParaRPr lang="en-GB" dirty="0"/>
          </a:p>
        </p:txBody>
      </p:sp>
      <p:sp>
        <p:nvSpPr>
          <p:cNvPr id="5" name="Title 4"/>
          <p:cNvSpPr>
            <a:spLocks noGrp="1"/>
          </p:cNvSpPr>
          <p:nvPr>
            <p:ph type="title"/>
          </p:nvPr>
        </p:nvSpPr>
        <p:spPr/>
        <p:txBody>
          <a:bodyPr/>
          <a:lstStyle/>
          <a:p>
            <a:r>
              <a:rPr lang="en-US" altLang="ko-KR" dirty="0"/>
              <a:t>OpenHAB Example</a:t>
            </a:r>
            <a:endParaRPr lang="ko-KR" altLang="en-US" dirty="0"/>
          </a:p>
        </p:txBody>
      </p:sp>
      <p:sp>
        <p:nvSpPr>
          <p:cNvPr id="6" name="Content Placeholder 5"/>
          <p:cNvSpPr>
            <a:spLocks noGrp="1"/>
          </p:cNvSpPr>
          <p:nvPr>
            <p:ph idx="1"/>
          </p:nvPr>
        </p:nvSpPr>
        <p:spPr/>
        <p:txBody>
          <a:bodyPr/>
          <a:lstStyle/>
          <a:p>
            <a:endParaRPr lang="ko-KR"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722438"/>
            <a:ext cx="100488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0756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Monitoring Window</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180</a:t>
            </a:fld>
            <a:endParaRPr lang="en-GB" dirty="0"/>
          </a:p>
        </p:txBody>
      </p:sp>
      <p:pic>
        <p:nvPicPr>
          <p:cNvPr id="7" name="Picture 6"/>
          <p:cNvPicPr>
            <a:picLocks noChangeAspect="1"/>
          </p:cNvPicPr>
          <p:nvPr/>
        </p:nvPicPr>
        <p:blipFill>
          <a:blip r:embed="rId2"/>
          <a:stretch>
            <a:fillRect/>
          </a:stretch>
        </p:blipFill>
        <p:spPr>
          <a:xfrm>
            <a:off x="2906712" y="1292969"/>
            <a:ext cx="4191000" cy="5505450"/>
          </a:xfrm>
          <a:prstGeom prst="rect">
            <a:avLst/>
          </a:prstGeom>
        </p:spPr>
      </p:pic>
      <p:sp>
        <p:nvSpPr>
          <p:cNvPr id="8" name="Oval 7"/>
          <p:cNvSpPr/>
          <p:nvPr/>
        </p:nvSpPr>
        <p:spPr>
          <a:xfrm>
            <a:off x="4250515" y="4922837"/>
            <a:ext cx="1503393" cy="301348"/>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796" tIns="50398" rIns="100796" bIns="50398"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96462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p:sp>
        <p:nvSpPr>
          <p:cNvPr id="3" name="Content Placeholder 2"/>
          <p:cNvSpPr>
            <a:spLocks noGrp="1"/>
          </p:cNvSpPr>
          <p:nvPr>
            <p:ph idx="1"/>
          </p:nvPr>
        </p:nvSpPr>
        <p:spPr/>
        <p:txBody>
          <a:bodyPr>
            <a:normAutofit/>
          </a:bodyPr>
          <a:lstStyle/>
          <a:p>
            <a:r>
              <a:rPr lang="en-US" b="1" dirty="0"/>
              <a:t>Thing Shape</a:t>
            </a:r>
          </a:p>
          <a:p>
            <a:pPr lvl="1"/>
            <a:r>
              <a:rPr lang="en-US" dirty="0"/>
              <a:t>Building blocks that can either go and build a template and then build a thing, </a:t>
            </a:r>
          </a:p>
          <a:p>
            <a:pPr lvl="1"/>
            <a:r>
              <a:rPr lang="en-US" dirty="0"/>
              <a:t>or that can directly help you to build a thing</a:t>
            </a:r>
          </a:p>
          <a:p>
            <a:pPr lvl="1"/>
            <a:r>
              <a:rPr lang="en-US" dirty="0"/>
              <a:t>tied to a project (tag)</a:t>
            </a:r>
          </a:p>
        </p:txBody>
      </p:sp>
    </p:spTree>
    <p:extLst>
      <p:ext uri="{BB962C8B-B14F-4D97-AF65-F5344CB8AC3E}">
        <p14:creationId xmlns:p14="http://schemas.microsoft.com/office/powerpoint/2010/main" val="15055059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773" y="1742924"/>
            <a:ext cx="9832131" cy="4184070"/>
          </a:xfrm>
          <a:prstGeom prst="rect">
            <a:avLst/>
          </a:prstGeom>
        </p:spPr>
      </p:pic>
      <p:sp>
        <p:nvSpPr>
          <p:cNvPr id="3" name="Title 2"/>
          <p:cNvSpPr>
            <a:spLocks noGrp="1"/>
          </p:cNvSpPr>
          <p:nvPr>
            <p:ph type="title"/>
          </p:nvPr>
        </p:nvSpPr>
        <p:spPr/>
        <p:txBody>
          <a:bodyPr/>
          <a:lstStyle/>
          <a:p>
            <a:r>
              <a:rPr lang="en-US" dirty="0"/>
              <a:t>Thing Shape—Properties</a:t>
            </a:r>
          </a:p>
        </p:txBody>
      </p:sp>
    </p:spTree>
    <p:extLst>
      <p:ext uri="{BB962C8B-B14F-4D97-AF65-F5344CB8AC3E}">
        <p14:creationId xmlns:p14="http://schemas.microsoft.com/office/powerpoint/2010/main" val="2329817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025" y="1438438"/>
            <a:ext cx="9872335" cy="5034533"/>
          </a:xfrm>
          <a:prstGeom prst="rect">
            <a:avLst/>
          </a:prstGeom>
        </p:spPr>
      </p:pic>
      <p:sp>
        <p:nvSpPr>
          <p:cNvPr id="3" name="Title 2"/>
          <p:cNvSpPr>
            <a:spLocks noGrp="1"/>
          </p:cNvSpPr>
          <p:nvPr>
            <p:ph type="title"/>
          </p:nvPr>
        </p:nvSpPr>
        <p:spPr/>
        <p:txBody>
          <a:bodyPr/>
          <a:lstStyle/>
          <a:p>
            <a:r>
              <a:rPr lang="en-US" dirty="0"/>
              <a:t>Value Stream (for sensor data streaming)</a:t>
            </a:r>
          </a:p>
        </p:txBody>
      </p:sp>
    </p:spTree>
    <p:extLst>
      <p:ext uri="{BB962C8B-B14F-4D97-AF65-F5344CB8AC3E}">
        <p14:creationId xmlns:p14="http://schemas.microsoft.com/office/powerpoint/2010/main" val="16356123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Value Stream—Properties</a:t>
            </a:r>
          </a:p>
        </p:txBody>
      </p:sp>
      <p:sp>
        <p:nvSpPr>
          <p:cNvPr id="2" name="Content Placeholder 1"/>
          <p:cNvSpPr>
            <a:spLocks noGrp="1"/>
          </p:cNvSpPr>
          <p:nvPr>
            <p:ph idx="1"/>
          </p:nvPr>
        </p:nvSpPr>
        <p:spPr/>
        <p:txBody>
          <a:bodyPr/>
          <a:lstStyle/>
          <a:p>
            <a:r>
              <a:rPr lang="en-US" dirty="0"/>
              <a:t>Value Stream (for sensor data streaming)</a:t>
            </a:r>
          </a:p>
        </p:txBody>
      </p:sp>
      <p:pic>
        <p:nvPicPr>
          <p:cNvPr id="5" name="Picture 4"/>
          <p:cNvPicPr>
            <a:picLocks noChangeAspect="1"/>
          </p:cNvPicPr>
          <p:nvPr/>
        </p:nvPicPr>
        <p:blipFill>
          <a:blip r:embed="rId2"/>
          <a:stretch>
            <a:fillRect/>
          </a:stretch>
        </p:blipFill>
        <p:spPr>
          <a:xfrm>
            <a:off x="117459" y="2458430"/>
            <a:ext cx="9845707" cy="3700707"/>
          </a:xfrm>
          <a:prstGeom prst="rect">
            <a:avLst/>
          </a:prstGeom>
        </p:spPr>
      </p:pic>
    </p:spTree>
    <p:extLst>
      <p:ext uri="{BB962C8B-B14F-4D97-AF65-F5344CB8AC3E}">
        <p14:creationId xmlns:p14="http://schemas.microsoft.com/office/powerpoint/2010/main" val="37767189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Stream—Events</a:t>
            </a:r>
          </a:p>
        </p:txBody>
      </p:sp>
      <p:pic>
        <p:nvPicPr>
          <p:cNvPr id="3" name="Picture 2"/>
          <p:cNvPicPr>
            <a:picLocks noChangeAspect="1"/>
          </p:cNvPicPr>
          <p:nvPr/>
        </p:nvPicPr>
        <p:blipFill>
          <a:blip r:embed="rId2"/>
          <a:stretch>
            <a:fillRect/>
          </a:stretch>
        </p:blipFill>
        <p:spPr>
          <a:xfrm>
            <a:off x="125145" y="1684024"/>
            <a:ext cx="9830335" cy="4882290"/>
          </a:xfrm>
          <a:prstGeom prst="rect">
            <a:avLst/>
          </a:prstGeom>
        </p:spPr>
      </p:pic>
    </p:spTree>
    <p:extLst>
      <p:ext uri="{BB962C8B-B14F-4D97-AF65-F5344CB8AC3E}">
        <p14:creationId xmlns:p14="http://schemas.microsoft.com/office/powerpoint/2010/main" val="34142417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475" y="1102869"/>
            <a:ext cx="9466028" cy="6029768"/>
          </a:xfrm>
          <a:prstGeom prst="rect">
            <a:avLst/>
          </a:prstGeom>
        </p:spPr>
      </p:pic>
      <p:sp>
        <p:nvSpPr>
          <p:cNvPr id="5" name="Title 4"/>
          <p:cNvSpPr>
            <a:spLocks noGrp="1"/>
          </p:cNvSpPr>
          <p:nvPr>
            <p:ph type="title"/>
          </p:nvPr>
        </p:nvSpPr>
        <p:spPr/>
        <p:txBody>
          <a:bodyPr>
            <a:normAutofit/>
          </a:bodyPr>
          <a:lstStyle/>
          <a:p>
            <a:r>
              <a:rPr lang="en-US" dirty="0"/>
              <a:t>Mashup (Web Interface) Builder</a:t>
            </a:r>
            <a:br>
              <a:rPr lang="en-US" dirty="0"/>
            </a:br>
            <a:endParaRPr lang="en-US" dirty="0"/>
          </a:p>
        </p:txBody>
      </p:sp>
      <p:sp>
        <p:nvSpPr>
          <p:cNvPr id="6" name="Rectangle 5"/>
          <p:cNvSpPr/>
          <p:nvPr/>
        </p:nvSpPr>
        <p:spPr>
          <a:xfrm>
            <a:off x="8909369" y="1020369"/>
            <a:ext cx="743183"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074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Interface (deployed)</a:t>
            </a:r>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187</a:t>
            </a:fld>
            <a:endParaRPr lang="en-GB"/>
          </a:p>
        </p:txBody>
      </p:sp>
      <p:pic>
        <p:nvPicPr>
          <p:cNvPr id="6" name="Picture 5"/>
          <p:cNvPicPr>
            <a:picLocks noChangeAspect="1"/>
          </p:cNvPicPr>
          <p:nvPr/>
        </p:nvPicPr>
        <p:blipFill>
          <a:blip r:embed="rId2"/>
          <a:stretch>
            <a:fillRect/>
          </a:stretch>
        </p:blipFill>
        <p:spPr>
          <a:xfrm>
            <a:off x="253999" y="1103312"/>
            <a:ext cx="9648825" cy="6029325"/>
          </a:xfrm>
          <a:prstGeom prst="rect">
            <a:avLst/>
          </a:prstGeom>
        </p:spPr>
      </p:pic>
      <p:sp>
        <p:nvSpPr>
          <p:cNvPr id="7" name="Rectangle 6"/>
          <p:cNvSpPr/>
          <p:nvPr/>
        </p:nvSpPr>
        <p:spPr>
          <a:xfrm>
            <a:off x="2724326" y="1626545"/>
            <a:ext cx="743183"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89715" y="6032446"/>
            <a:ext cx="743183"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1521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(1/4)</a:t>
            </a:r>
            <a:r>
              <a:rPr lang="en-US" dirty="0"/>
              <a:t> </a:t>
            </a:r>
          </a:p>
        </p:txBody>
      </p:sp>
      <p:pic>
        <p:nvPicPr>
          <p:cNvPr id="3" name="Picture 2"/>
          <p:cNvPicPr>
            <a:picLocks noChangeAspect="1"/>
          </p:cNvPicPr>
          <p:nvPr/>
        </p:nvPicPr>
        <p:blipFill>
          <a:blip r:embed="rId2"/>
          <a:stretch>
            <a:fillRect/>
          </a:stretch>
        </p:blipFill>
        <p:spPr>
          <a:xfrm>
            <a:off x="3050648" y="1636306"/>
            <a:ext cx="3979329" cy="4598802"/>
          </a:xfrm>
          <a:prstGeom prst="rect">
            <a:avLst/>
          </a:prstGeom>
        </p:spPr>
      </p:pic>
    </p:spTree>
    <p:extLst>
      <p:ext uri="{BB962C8B-B14F-4D97-AF65-F5344CB8AC3E}">
        <p14:creationId xmlns:p14="http://schemas.microsoft.com/office/powerpoint/2010/main" val="38523029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(2/4)</a:t>
            </a:r>
            <a:r>
              <a:rPr lang="en-US" dirty="0"/>
              <a:t> </a:t>
            </a:r>
          </a:p>
        </p:txBody>
      </p:sp>
      <p:pic>
        <p:nvPicPr>
          <p:cNvPr id="3" name="Picture 2"/>
          <p:cNvPicPr>
            <a:picLocks noChangeAspect="1"/>
          </p:cNvPicPr>
          <p:nvPr/>
        </p:nvPicPr>
        <p:blipFill>
          <a:blip r:embed="rId2"/>
          <a:stretch>
            <a:fillRect/>
          </a:stretch>
        </p:blipFill>
        <p:spPr>
          <a:xfrm>
            <a:off x="3082146" y="1496185"/>
            <a:ext cx="3916332" cy="4567304"/>
          </a:xfrm>
          <a:prstGeom prst="rect">
            <a:avLst/>
          </a:prstGeom>
        </p:spPr>
      </p:pic>
    </p:spTree>
    <p:extLst>
      <p:ext uri="{BB962C8B-B14F-4D97-AF65-F5344CB8AC3E}">
        <p14:creationId xmlns:p14="http://schemas.microsoft.com/office/powerpoint/2010/main" val="66953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19</a:t>
            </a:fld>
            <a:endParaRPr lang="en-GB" dirty="0"/>
          </a:p>
        </p:txBody>
      </p:sp>
      <p:sp>
        <p:nvSpPr>
          <p:cNvPr id="5" name="Title 4"/>
          <p:cNvSpPr>
            <a:spLocks noGrp="1"/>
          </p:cNvSpPr>
          <p:nvPr>
            <p:ph type="title"/>
          </p:nvPr>
        </p:nvSpPr>
        <p:spPr/>
        <p:txBody>
          <a:bodyPr/>
          <a:lstStyle/>
          <a:p>
            <a:endParaRPr lang="ko-KR" altLang="en-US"/>
          </a:p>
        </p:txBody>
      </p:sp>
      <p:sp>
        <p:nvSpPr>
          <p:cNvPr id="6" name="Content Placeholder 5"/>
          <p:cNvSpPr>
            <a:spLocks noGrp="1"/>
          </p:cNvSpPr>
          <p:nvPr>
            <p:ph idx="1"/>
          </p:nvPr>
        </p:nvSpPr>
        <p:spPr/>
        <p:txBody>
          <a:bodyPr/>
          <a:lstStyle/>
          <a:p>
            <a:endParaRPr lang="ko-KR"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150813"/>
            <a:ext cx="5905500" cy="725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0260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(3/4)</a:t>
            </a:r>
            <a:r>
              <a:rPr lang="en-US" dirty="0"/>
              <a:t> </a:t>
            </a:r>
          </a:p>
        </p:txBody>
      </p:sp>
      <p:pic>
        <p:nvPicPr>
          <p:cNvPr id="3" name="Picture 2"/>
          <p:cNvPicPr>
            <a:picLocks noChangeAspect="1"/>
          </p:cNvPicPr>
          <p:nvPr/>
        </p:nvPicPr>
        <p:blipFill>
          <a:blip r:embed="rId2"/>
          <a:stretch>
            <a:fillRect/>
          </a:stretch>
        </p:blipFill>
        <p:spPr>
          <a:xfrm>
            <a:off x="3076897" y="1501435"/>
            <a:ext cx="3926831" cy="4556804"/>
          </a:xfrm>
          <a:prstGeom prst="rect">
            <a:avLst/>
          </a:prstGeom>
        </p:spPr>
      </p:pic>
    </p:spTree>
    <p:extLst>
      <p:ext uri="{BB962C8B-B14F-4D97-AF65-F5344CB8AC3E}">
        <p14:creationId xmlns:p14="http://schemas.microsoft.com/office/powerpoint/2010/main" val="3117347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Widgets for Building Mashups</a:t>
            </a:r>
            <a:r>
              <a:rPr lang="en-US" sz="2400" dirty="0"/>
              <a:t> (4/4)</a:t>
            </a:r>
            <a:r>
              <a:rPr lang="en-US" dirty="0"/>
              <a:t> </a:t>
            </a:r>
          </a:p>
        </p:txBody>
      </p:sp>
      <p:pic>
        <p:nvPicPr>
          <p:cNvPr id="3" name="Picture 2"/>
          <p:cNvPicPr>
            <a:picLocks noChangeAspect="1"/>
          </p:cNvPicPr>
          <p:nvPr/>
        </p:nvPicPr>
        <p:blipFill>
          <a:blip r:embed="rId2"/>
          <a:stretch>
            <a:fillRect/>
          </a:stretch>
        </p:blipFill>
        <p:spPr>
          <a:xfrm>
            <a:off x="3066397" y="1490936"/>
            <a:ext cx="3947830" cy="4577803"/>
          </a:xfrm>
          <a:prstGeom prst="rect">
            <a:avLst/>
          </a:prstGeom>
        </p:spPr>
      </p:pic>
    </p:spTree>
    <p:extLst>
      <p:ext uri="{BB962C8B-B14F-4D97-AF65-F5344CB8AC3E}">
        <p14:creationId xmlns:p14="http://schemas.microsoft.com/office/powerpoint/2010/main" val="25638699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192</a:t>
            </a:fld>
            <a:endParaRPr lang="en-GB" dirty="0"/>
          </a:p>
        </p:txBody>
      </p:sp>
      <p:sp>
        <p:nvSpPr>
          <p:cNvPr id="5" name="Title 4"/>
          <p:cNvSpPr>
            <a:spLocks noGrp="1"/>
          </p:cNvSpPr>
          <p:nvPr>
            <p:ph type="title"/>
          </p:nvPr>
        </p:nvSpPr>
        <p:spPr/>
        <p:txBody>
          <a:bodyPr/>
          <a:lstStyle/>
          <a:p>
            <a:r>
              <a:rPr lang="en-US" dirty="0"/>
              <a:t>Custom Widgets</a:t>
            </a:r>
          </a:p>
        </p:txBody>
      </p:sp>
      <p:sp>
        <p:nvSpPr>
          <p:cNvPr id="6" name="Content Placeholder 5"/>
          <p:cNvSpPr>
            <a:spLocks noGrp="1"/>
          </p:cNvSpPr>
          <p:nvPr>
            <p:ph idx="1"/>
          </p:nvPr>
        </p:nvSpPr>
        <p:spPr/>
        <p:txBody>
          <a:bodyPr/>
          <a:lstStyle/>
          <a:p>
            <a:r>
              <a:rPr lang="en-US" dirty="0"/>
              <a:t>You can create a custom widget through an extension. </a:t>
            </a:r>
          </a:p>
          <a:p>
            <a:r>
              <a:rPr lang="en-US" dirty="0"/>
              <a:t>see the ThingWorx Extensibility topic in the ThingWorx Platform Help Center, which includes links to the following guides:</a:t>
            </a:r>
          </a:p>
          <a:p>
            <a:pPr lvl="1"/>
            <a:r>
              <a:rPr lang="en-US" dirty="0"/>
              <a:t>Creating UI Widgets for the ThingWorx Platform</a:t>
            </a:r>
          </a:p>
          <a:p>
            <a:pPr lvl="1"/>
            <a:r>
              <a:rPr lang="en-US" dirty="0"/>
              <a:t>Widget API (IDE)</a:t>
            </a:r>
          </a:p>
          <a:p>
            <a:pPr lvl="1"/>
            <a:r>
              <a:rPr lang="en-US" dirty="0"/>
              <a:t>Widget API (Runtime)</a:t>
            </a:r>
          </a:p>
        </p:txBody>
      </p:sp>
    </p:spTree>
    <p:extLst>
      <p:ext uri="{BB962C8B-B14F-4D97-AF65-F5344CB8AC3E}">
        <p14:creationId xmlns:p14="http://schemas.microsoft.com/office/powerpoint/2010/main" val="6124492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Configurable Properties of Google Map Widget</a:t>
            </a:r>
          </a:p>
        </p:txBody>
      </p:sp>
      <p:pic>
        <p:nvPicPr>
          <p:cNvPr id="3" name="Picture 2"/>
          <p:cNvPicPr>
            <a:picLocks noChangeAspect="1"/>
          </p:cNvPicPr>
          <p:nvPr/>
        </p:nvPicPr>
        <p:blipFill>
          <a:blip r:embed="rId2"/>
          <a:stretch>
            <a:fillRect/>
          </a:stretch>
        </p:blipFill>
        <p:spPr>
          <a:xfrm>
            <a:off x="745997" y="1543433"/>
            <a:ext cx="8588631" cy="4472808"/>
          </a:xfrm>
          <a:prstGeom prst="rect">
            <a:avLst/>
          </a:prstGeom>
        </p:spPr>
      </p:pic>
    </p:spTree>
    <p:extLst>
      <p:ext uri="{BB962C8B-B14F-4D97-AF65-F5344CB8AC3E}">
        <p14:creationId xmlns:p14="http://schemas.microsoft.com/office/powerpoint/2010/main" val="27981062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Configurable Properties of Gauge Widget</a:t>
            </a:r>
          </a:p>
        </p:txBody>
      </p:sp>
      <p:pic>
        <p:nvPicPr>
          <p:cNvPr id="3" name="Picture 2"/>
          <p:cNvPicPr>
            <a:picLocks noChangeAspect="1"/>
          </p:cNvPicPr>
          <p:nvPr/>
        </p:nvPicPr>
        <p:blipFill>
          <a:blip r:embed="rId2"/>
          <a:stretch>
            <a:fillRect/>
          </a:stretch>
        </p:blipFill>
        <p:spPr>
          <a:xfrm>
            <a:off x="1328722" y="1554312"/>
            <a:ext cx="7423181" cy="5386268"/>
          </a:xfrm>
          <a:prstGeom prst="rect">
            <a:avLst/>
          </a:prstGeom>
        </p:spPr>
      </p:pic>
    </p:spTree>
    <p:extLst>
      <p:ext uri="{BB962C8B-B14F-4D97-AF65-F5344CB8AC3E}">
        <p14:creationId xmlns:p14="http://schemas.microsoft.com/office/powerpoint/2010/main" val="23992210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195</a:t>
            </a:fld>
            <a:endParaRPr lang="en-GB" dirty="0"/>
          </a:p>
        </p:txBody>
      </p:sp>
      <p:sp>
        <p:nvSpPr>
          <p:cNvPr id="5" name="Title 4"/>
          <p:cNvSpPr>
            <a:spLocks noGrp="1"/>
          </p:cNvSpPr>
          <p:nvPr>
            <p:ph type="title"/>
          </p:nvPr>
        </p:nvSpPr>
        <p:spPr/>
        <p:txBody>
          <a:bodyPr/>
          <a:lstStyle/>
          <a:p>
            <a:r>
              <a:rPr lang="en-US" dirty="0"/>
              <a:t>Creation of Properties by EMS</a:t>
            </a:r>
          </a:p>
        </p:txBody>
      </p:sp>
      <p:sp>
        <p:nvSpPr>
          <p:cNvPr id="6" name="Content Placeholder 5"/>
          <p:cNvSpPr>
            <a:spLocks noGrp="1"/>
          </p:cNvSpPr>
          <p:nvPr>
            <p:ph idx="1"/>
          </p:nvPr>
        </p:nvSpPr>
        <p:spPr>
          <a:xfrm>
            <a:off x="696912" y="1417637"/>
            <a:ext cx="8915400" cy="5638799"/>
          </a:xfrm>
        </p:spPr>
        <p:txBody>
          <a:bodyPr>
            <a:noAutofit/>
          </a:bodyPr>
          <a:lstStyle/>
          <a:p>
            <a:pPr marL="50800" indent="0">
              <a:spcBef>
                <a:spcPts val="0"/>
              </a:spcBef>
              <a:spcAft>
                <a:spcPts val="0"/>
              </a:spcAft>
              <a:buNone/>
            </a:pPr>
            <a:r>
              <a:rPr lang="en-US" sz="1050" b="1" dirty="0"/>
              <a:t>@</a:t>
            </a:r>
            <a:r>
              <a:rPr lang="en-US" sz="1050" b="1" dirty="0" err="1"/>
              <a:t>ThingworxPropertyDefinitions</a:t>
            </a:r>
            <a:r>
              <a:rPr lang="en-US" sz="1050" b="1" dirty="0"/>
              <a:t>(</a:t>
            </a:r>
          </a:p>
          <a:p>
            <a:pPr marL="50800" indent="0">
              <a:spcBef>
                <a:spcPts val="0"/>
              </a:spcBef>
              <a:spcAft>
                <a:spcPts val="0"/>
              </a:spcAft>
              <a:buNone/>
            </a:pPr>
            <a:endParaRPr lang="en-US" sz="1050" b="1" dirty="0"/>
          </a:p>
          <a:p>
            <a:pPr marL="50800" indent="0">
              <a:spcBef>
                <a:spcPts val="0"/>
              </a:spcBef>
              <a:spcAft>
                <a:spcPts val="0"/>
              </a:spcAft>
              <a:buNone/>
            </a:pPr>
            <a:r>
              <a:rPr lang="en-US" sz="1050" b="1" dirty="0"/>
              <a:t>        properties = {</a:t>
            </a:r>
          </a:p>
          <a:p>
            <a:pPr marL="50800" indent="0">
              <a:spcBef>
                <a:spcPts val="0"/>
              </a:spcBef>
              <a:spcAft>
                <a:spcPts val="0"/>
              </a:spcAft>
              <a:buNone/>
            </a:pPr>
            <a:r>
              <a:rPr lang="en-US" sz="1050" b="1" dirty="0"/>
              <a:t>                @</a:t>
            </a:r>
            <a:r>
              <a:rPr lang="en-US" sz="1050" b="1" dirty="0" err="1"/>
              <a:t>ThingworxPropertyDefinition</a:t>
            </a:r>
            <a:r>
              <a:rPr lang="en-US" sz="1050" b="1" dirty="0"/>
              <a:t>(</a:t>
            </a:r>
          </a:p>
          <a:p>
            <a:pPr marL="50800" indent="0">
              <a:spcBef>
                <a:spcPts val="0"/>
              </a:spcBef>
              <a:spcAft>
                <a:spcPts val="0"/>
              </a:spcAft>
              <a:buNone/>
            </a:pPr>
            <a:r>
              <a:rPr lang="en-US" sz="1050" b="1" dirty="0"/>
              <a:t>                        name = "</a:t>
            </a:r>
            <a:r>
              <a:rPr lang="en-US" sz="1050" b="1" dirty="0" err="1">
                <a:solidFill>
                  <a:srgbClr val="FF0000"/>
                </a:solidFill>
              </a:rPr>
              <a:t>Prop_Humidity</a:t>
            </a:r>
            <a:r>
              <a:rPr lang="en-US" sz="1050" b="1" dirty="0"/>
              <a:t>",</a:t>
            </a:r>
          </a:p>
          <a:p>
            <a:pPr marL="50800" indent="0">
              <a:spcBef>
                <a:spcPts val="0"/>
              </a:spcBef>
              <a:spcAft>
                <a:spcPts val="0"/>
              </a:spcAft>
              <a:buNone/>
            </a:pPr>
            <a:r>
              <a:rPr lang="en-US" sz="1050" b="1" dirty="0"/>
              <a:t>                        description = "A Current humidity value from a AM2302 sensor.",</a:t>
            </a:r>
          </a:p>
          <a:p>
            <a:pPr marL="50800" indent="0">
              <a:spcBef>
                <a:spcPts val="0"/>
              </a:spcBef>
              <a:spcAft>
                <a:spcPts val="0"/>
              </a:spcAft>
              <a:buNone/>
            </a:pPr>
            <a:r>
              <a:rPr lang="en-US" sz="1050" b="1" dirty="0"/>
              <a:t>                        </a:t>
            </a:r>
            <a:r>
              <a:rPr lang="en-US" sz="1050" b="1" dirty="0" err="1"/>
              <a:t>baseType</a:t>
            </a:r>
            <a:r>
              <a:rPr lang="en-US" sz="1050" b="1" dirty="0"/>
              <a:t> = "NUMBER",</a:t>
            </a:r>
          </a:p>
          <a:p>
            <a:pPr marL="50800" indent="0">
              <a:spcBef>
                <a:spcPts val="0"/>
              </a:spcBef>
              <a:spcAft>
                <a:spcPts val="0"/>
              </a:spcAft>
              <a:buNone/>
            </a:pPr>
            <a:r>
              <a:rPr lang="en-US" sz="1050" b="1" dirty="0"/>
              <a:t>                        aspects = {</a:t>
            </a:r>
          </a:p>
          <a:p>
            <a:pPr marL="50800" indent="0">
              <a:spcBef>
                <a:spcPts val="0"/>
              </a:spcBef>
              <a:spcAft>
                <a:spcPts val="0"/>
              </a:spcAft>
              <a:buNone/>
            </a:pPr>
            <a:r>
              <a:rPr lang="en-US" sz="1050" b="1" dirty="0"/>
              <a:t>                                "</a:t>
            </a:r>
            <a:r>
              <a:rPr lang="en-US" sz="1050" b="1" dirty="0" err="1"/>
              <a:t>dataChangeType:ALWAYS</a:t>
            </a:r>
            <a:r>
              <a:rPr lang="en-US" sz="1050" b="1" dirty="0"/>
              <a:t>",</a:t>
            </a:r>
          </a:p>
          <a:p>
            <a:pPr marL="50800" indent="0">
              <a:spcBef>
                <a:spcPts val="0"/>
              </a:spcBef>
              <a:spcAft>
                <a:spcPts val="0"/>
              </a:spcAft>
              <a:buNone/>
            </a:pPr>
            <a:r>
              <a:rPr lang="en-US" sz="1050" b="1" dirty="0"/>
              <a:t>                                "dataChangeThreshold:0",</a:t>
            </a:r>
          </a:p>
          <a:p>
            <a:pPr marL="50800" indent="0">
              <a:spcBef>
                <a:spcPts val="0"/>
              </a:spcBef>
              <a:spcAft>
                <a:spcPts val="0"/>
              </a:spcAft>
              <a:buNone/>
            </a:pPr>
            <a:r>
              <a:rPr lang="en-US" sz="1050" b="1" dirty="0"/>
              <a:t>                                "cacheTime:0",</a:t>
            </a:r>
          </a:p>
          <a:p>
            <a:pPr marL="50800" indent="0">
              <a:spcBef>
                <a:spcPts val="0"/>
              </a:spcBef>
              <a:spcAft>
                <a:spcPts val="0"/>
              </a:spcAft>
              <a:buNone/>
            </a:pPr>
            <a:r>
              <a:rPr lang="en-US" sz="1050" b="1" dirty="0"/>
              <a:t>                                "</a:t>
            </a:r>
            <a:r>
              <a:rPr lang="en-US" sz="1050" b="1" dirty="0" err="1"/>
              <a:t>isPersistent:FALSE</a:t>
            </a:r>
            <a:r>
              <a:rPr lang="en-US" sz="1050" b="1" dirty="0"/>
              <a:t>",</a:t>
            </a:r>
          </a:p>
          <a:p>
            <a:pPr marL="50800" indent="0">
              <a:spcBef>
                <a:spcPts val="0"/>
              </a:spcBef>
              <a:spcAft>
                <a:spcPts val="0"/>
              </a:spcAft>
              <a:buNone/>
            </a:pPr>
            <a:r>
              <a:rPr lang="en-US" sz="1050" b="1" dirty="0"/>
              <a:t>                                "</a:t>
            </a:r>
            <a:r>
              <a:rPr lang="en-US" sz="1050" b="1" dirty="0" err="1"/>
              <a:t>isReadOnly:TRUE</a:t>
            </a:r>
            <a:r>
              <a:rPr lang="en-US" sz="1050" b="1" dirty="0"/>
              <a:t>",</a:t>
            </a:r>
          </a:p>
          <a:p>
            <a:pPr marL="50800" indent="0">
              <a:spcBef>
                <a:spcPts val="0"/>
              </a:spcBef>
              <a:spcAft>
                <a:spcPts val="0"/>
              </a:spcAft>
              <a:buNone/>
            </a:pPr>
            <a:r>
              <a:rPr lang="en-US" sz="1050" b="1" dirty="0"/>
              <a:t>                                "</a:t>
            </a:r>
            <a:r>
              <a:rPr lang="en-US" sz="1050" b="1" dirty="0" err="1"/>
              <a:t>pushType:VALUE</a:t>
            </a:r>
            <a:r>
              <a:rPr lang="en-US" sz="1050" b="1" dirty="0"/>
              <a:t>",</a:t>
            </a:r>
          </a:p>
          <a:p>
            <a:pPr marL="50800" indent="0">
              <a:spcBef>
                <a:spcPts val="0"/>
              </a:spcBef>
              <a:spcAft>
                <a:spcPts val="0"/>
              </a:spcAft>
              <a:buNone/>
            </a:pPr>
            <a:r>
              <a:rPr lang="en-US" sz="1050" b="1" dirty="0"/>
              <a:t>                                "defaultValue:0"</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r>
              <a:rPr lang="en-US" sz="1050" b="1" dirty="0" err="1"/>
              <a:t>ThingworxPropertyDefinition</a:t>
            </a:r>
            <a:r>
              <a:rPr lang="en-US" sz="1050" b="1" dirty="0"/>
              <a:t>(</a:t>
            </a:r>
          </a:p>
          <a:p>
            <a:pPr marL="50800" indent="0">
              <a:spcBef>
                <a:spcPts val="0"/>
              </a:spcBef>
              <a:spcAft>
                <a:spcPts val="0"/>
              </a:spcAft>
              <a:buNone/>
            </a:pPr>
            <a:r>
              <a:rPr lang="en-US" sz="1050" b="1" dirty="0"/>
              <a:t>                        name = "</a:t>
            </a:r>
            <a:r>
              <a:rPr lang="en-US" sz="1050" b="1" dirty="0" err="1">
                <a:solidFill>
                  <a:srgbClr val="FF0000"/>
                </a:solidFill>
              </a:rPr>
              <a:t>Prop_Temperature</a:t>
            </a:r>
            <a:r>
              <a:rPr lang="en-US" sz="1050" b="1" dirty="0"/>
              <a:t>",</a:t>
            </a:r>
          </a:p>
          <a:p>
            <a:pPr marL="50800" indent="0">
              <a:spcBef>
                <a:spcPts val="0"/>
              </a:spcBef>
              <a:spcAft>
                <a:spcPts val="0"/>
              </a:spcAft>
              <a:buNone/>
            </a:pPr>
            <a:r>
              <a:rPr lang="en-US" sz="1050" b="1" dirty="0"/>
              <a:t>                        description = "A Current temperature and humidity value from a DHT22 sensor.",</a:t>
            </a:r>
          </a:p>
          <a:p>
            <a:pPr marL="50800" indent="0">
              <a:spcBef>
                <a:spcPts val="0"/>
              </a:spcBef>
              <a:spcAft>
                <a:spcPts val="0"/>
              </a:spcAft>
              <a:buNone/>
            </a:pPr>
            <a:r>
              <a:rPr lang="en-US" sz="1050" b="1" dirty="0"/>
              <a:t>                        </a:t>
            </a:r>
            <a:r>
              <a:rPr lang="en-US" sz="1050" b="1" dirty="0" err="1"/>
              <a:t>baseType</a:t>
            </a:r>
            <a:r>
              <a:rPr lang="en-US" sz="1050" b="1" dirty="0"/>
              <a:t> = "NUMBER",</a:t>
            </a:r>
          </a:p>
          <a:p>
            <a:pPr marL="50800" indent="0">
              <a:spcBef>
                <a:spcPts val="0"/>
              </a:spcBef>
              <a:spcAft>
                <a:spcPts val="0"/>
              </a:spcAft>
              <a:buNone/>
            </a:pPr>
            <a:r>
              <a:rPr lang="en-US" sz="1050" b="1" dirty="0"/>
              <a:t>                        aspects = {</a:t>
            </a:r>
          </a:p>
          <a:p>
            <a:pPr marL="50800" indent="0">
              <a:spcBef>
                <a:spcPts val="0"/>
              </a:spcBef>
              <a:spcAft>
                <a:spcPts val="0"/>
              </a:spcAft>
              <a:buNone/>
            </a:pPr>
            <a:r>
              <a:rPr lang="en-US" sz="1050" b="1" dirty="0"/>
              <a:t>                                "</a:t>
            </a:r>
            <a:r>
              <a:rPr lang="en-US" sz="1050" b="1" dirty="0" err="1"/>
              <a:t>dataChangeType:ALWAYS</a:t>
            </a:r>
            <a:r>
              <a:rPr lang="en-US" sz="1050" b="1" dirty="0"/>
              <a:t>",</a:t>
            </a:r>
          </a:p>
          <a:p>
            <a:pPr marL="50800" indent="0">
              <a:spcBef>
                <a:spcPts val="0"/>
              </a:spcBef>
              <a:spcAft>
                <a:spcPts val="0"/>
              </a:spcAft>
              <a:buNone/>
            </a:pPr>
            <a:r>
              <a:rPr lang="en-US" sz="1050" b="1" dirty="0"/>
              <a:t>                                "dataChangeThreshold:0",</a:t>
            </a:r>
          </a:p>
          <a:p>
            <a:pPr marL="50800" indent="0">
              <a:spcBef>
                <a:spcPts val="0"/>
              </a:spcBef>
              <a:spcAft>
                <a:spcPts val="0"/>
              </a:spcAft>
              <a:buNone/>
            </a:pPr>
            <a:r>
              <a:rPr lang="en-US" sz="1050" b="1" dirty="0"/>
              <a:t>                                "cacheTime:0",</a:t>
            </a:r>
          </a:p>
          <a:p>
            <a:pPr marL="50800" indent="0">
              <a:spcBef>
                <a:spcPts val="0"/>
              </a:spcBef>
              <a:spcAft>
                <a:spcPts val="0"/>
              </a:spcAft>
              <a:buNone/>
            </a:pPr>
            <a:r>
              <a:rPr lang="en-US" sz="1050" b="1" dirty="0"/>
              <a:t>                                "</a:t>
            </a:r>
            <a:r>
              <a:rPr lang="en-US" sz="1050" b="1" dirty="0" err="1"/>
              <a:t>isPersistent:FALSE</a:t>
            </a:r>
            <a:r>
              <a:rPr lang="en-US" sz="1050" b="1" dirty="0"/>
              <a:t>",</a:t>
            </a:r>
          </a:p>
          <a:p>
            <a:pPr marL="50800" indent="0">
              <a:spcBef>
                <a:spcPts val="0"/>
              </a:spcBef>
              <a:spcAft>
                <a:spcPts val="0"/>
              </a:spcAft>
              <a:buNone/>
            </a:pPr>
            <a:r>
              <a:rPr lang="en-US" sz="1050" b="1" dirty="0"/>
              <a:t>                                "</a:t>
            </a:r>
            <a:r>
              <a:rPr lang="en-US" sz="1050" b="1" dirty="0" err="1"/>
              <a:t>isReadOnly:TRUE</a:t>
            </a:r>
            <a:r>
              <a:rPr lang="en-US" sz="1050" b="1" dirty="0"/>
              <a:t>",</a:t>
            </a:r>
          </a:p>
          <a:p>
            <a:pPr marL="50800" indent="0">
              <a:spcBef>
                <a:spcPts val="0"/>
              </a:spcBef>
              <a:spcAft>
                <a:spcPts val="0"/>
              </a:spcAft>
              <a:buNone/>
            </a:pPr>
            <a:r>
              <a:rPr lang="en-US" sz="1050" b="1" dirty="0"/>
              <a:t>                                "</a:t>
            </a:r>
            <a:r>
              <a:rPr lang="en-US" sz="1050" b="1" dirty="0" err="1"/>
              <a:t>pushType:VALUE</a:t>
            </a:r>
            <a:r>
              <a:rPr lang="en-US" sz="1050" b="1" dirty="0"/>
              <a:t>",</a:t>
            </a:r>
          </a:p>
          <a:p>
            <a:pPr marL="50800" indent="0">
              <a:spcBef>
                <a:spcPts val="0"/>
              </a:spcBef>
              <a:spcAft>
                <a:spcPts val="0"/>
              </a:spcAft>
              <a:buNone/>
            </a:pPr>
            <a:r>
              <a:rPr lang="en-US" sz="1050" b="1" dirty="0"/>
              <a:t>                                "defaultValue:0"</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        }</a:t>
            </a:r>
          </a:p>
          <a:p>
            <a:pPr marL="50800" indent="0">
              <a:spcBef>
                <a:spcPts val="0"/>
              </a:spcBef>
              <a:spcAft>
                <a:spcPts val="0"/>
              </a:spcAft>
              <a:buNone/>
            </a:pPr>
            <a:r>
              <a:rPr lang="en-US" sz="1050" b="1" dirty="0"/>
              <a:t>)</a:t>
            </a:r>
          </a:p>
        </p:txBody>
      </p:sp>
    </p:spTree>
    <p:extLst>
      <p:ext uri="{BB962C8B-B14F-4D97-AF65-F5344CB8AC3E}">
        <p14:creationId xmlns:p14="http://schemas.microsoft.com/office/powerpoint/2010/main" val="13524737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196</a:t>
            </a:fld>
            <a:endParaRPr lang="en-GB" dirty="0"/>
          </a:p>
        </p:txBody>
      </p:sp>
      <p:sp>
        <p:nvSpPr>
          <p:cNvPr id="5" name="Title 4"/>
          <p:cNvSpPr>
            <a:spLocks noGrp="1"/>
          </p:cNvSpPr>
          <p:nvPr>
            <p:ph type="title"/>
          </p:nvPr>
        </p:nvSpPr>
        <p:spPr/>
        <p:txBody>
          <a:bodyPr/>
          <a:lstStyle/>
          <a:p>
            <a:r>
              <a:rPr lang="en-US" dirty="0"/>
              <a:t>Tutorials</a:t>
            </a:r>
          </a:p>
        </p:txBody>
      </p:sp>
      <p:sp>
        <p:nvSpPr>
          <p:cNvPr id="6" name="Content Placeholder 5"/>
          <p:cNvSpPr>
            <a:spLocks noGrp="1"/>
          </p:cNvSpPr>
          <p:nvPr>
            <p:ph idx="1"/>
          </p:nvPr>
        </p:nvSpPr>
        <p:spPr/>
        <p:txBody>
          <a:bodyPr/>
          <a:lstStyle/>
          <a:p>
            <a:r>
              <a:rPr lang="en-US" b="1" dirty="0"/>
              <a:t>Tutorials can be found from</a:t>
            </a:r>
          </a:p>
          <a:p>
            <a:r>
              <a:rPr lang="en-US" sz="2600" b="1" dirty="0">
                <a:hlinkClick r:id="rId2"/>
              </a:rPr>
              <a:t>https://github.com/indystar1/IoT_Lecture_Slides_Img</a:t>
            </a:r>
            <a:endParaRPr lang="en-US" sz="2600" b="1" dirty="0"/>
          </a:p>
          <a:p>
            <a:endParaRPr lang="en-US" dirty="0"/>
          </a:p>
          <a:p>
            <a:endParaRPr lang="en-US" dirty="0"/>
          </a:p>
        </p:txBody>
      </p:sp>
      <p:pic>
        <p:nvPicPr>
          <p:cNvPr id="7" name="Picture 6"/>
          <p:cNvPicPr>
            <a:picLocks noChangeAspect="1"/>
          </p:cNvPicPr>
          <p:nvPr/>
        </p:nvPicPr>
        <p:blipFill>
          <a:blip r:embed="rId3"/>
          <a:stretch>
            <a:fillRect/>
          </a:stretch>
        </p:blipFill>
        <p:spPr>
          <a:xfrm>
            <a:off x="1033703" y="2865437"/>
            <a:ext cx="8241818" cy="3576638"/>
          </a:xfrm>
          <a:prstGeom prst="rect">
            <a:avLst/>
          </a:prstGeom>
        </p:spPr>
      </p:pic>
    </p:spTree>
    <p:extLst>
      <p:ext uri="{BB962C8B-B14F-4D97-AF65-F5344CB8AC3E}">
        <p14:creationId xmlns:p14="http://schemas.microsoft.com/office/powerpoint/2010/main" val="310205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a:t>
            </a:fld>
            <a:endParaRPr lang="en-GB" dirty="0"/>
          </a:p>
        </p:txBody>
      </p:sp>
      <p:sp>
        <p:nvSpPr>
          <p:cNvPr id="5" name="Title 4"/>
          <p:cNvSpPr>
            <a:spLocks noGrp="1"/>
          </p:cNvSpPr>
          <p:nvPr>
            <p:ph type="title"/>
          </p:nvPr>
        </p:nvSpPr>
        <p:spPr/>
        <p:txBody>
          <a:bodyPr/>
          <a:lstStyle/>
          <a:p>
            <a:r>
              <a:rPr lang="en-US" dirty="0"/>
              <a:t>Purpose of Talk</a:t>
            </a:r>
          </a:p>
        </p:txBody>
      </p:sp>
      <p:sp>
        <p:nvSpPr>
          <p:cNvPr id="6" name="Content Placeholder 5"/>
          <p:cNvSpPr>
            <a:spLocks noGrp="1"/>
          </p:cNvSpPr>
          <p:nvPr>
            <p:ph idx="1"/>
          </p:nvPr>
        </p:nvSpPr>
        <p:spPr/>
        <p:txBody>
          <a:bodyPr/>
          <a:lstStyle/>
          <a:p>
            <a:r>
              <a:rPr lang="en-US" dirty="0"/>
              <a:t>Introduce various IoT platforms and frameworks</a:t>
            </a:r>
          </a:p>
          <a:p>
            <a:pPr lvl="1"/>
            <a:r>
              <a:rPr lang="en-US" dirty="0"/>
              <a:t>that mostly I have tried to use</a:t>
            </a:r>
          </a:p>
          <a:p>
            <a:pPr lvl="1"/>
            <a:endParaRPr lang="en-US" dirty="0"/>
          </a:p>
          <a:p>
            <a:r>
              <a:rPr lang="en-US" dirty="0">
                <a:solidFill>
                  <a:srgbClr val="0000FF"/>
                </a:solidFill>
              </a:rPr>
              <a:t>To utilize them better</a:t>
            </a:r>
          </a:p>
          <a:p>
            <a:endParaRPr lang="en-US" dirty="0">
              <a:solidFill>
                <a:srgbClr val="0000FF"/>
              </a:solidFill>
            </a:endParaRPr>
          </a:p>
          <a:p>
            <a:r>
              <a:rPr lang="en-US" dirty="0">
                <a:solidFill>
                  <a:srgbClr val="0000FF"/>
                </a:solidFill>
              </a:rPr>
              <a:t>To develop better ones</a:t>
            </a:r>
          </a:p>
          <a:p>
            <a:endParaRPr lang="en-US" dirty="0"/>
          </a:p>
        </p:txBody>
      </p:sp>
    </p:spTree>
    <p:extLst>
      <p:ext uri="{BB962C8B-B14F-4D97-AF65-F5344CB8AC3E}">
        <p14:creationId xmlns:p14="http://schemas.microsoft.com/office/powerpoint/2010/main" val="56373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20</a:t>
            </a:fld>
            <a:endParaRPr lang="en-GB" dirty="0"/>
          </a:p>
        </p:txBody>
      </p:sp>
      <p:sp>
        <p:nvSpPr>
          <p:cNvPr id="5" name="Title 4"/>
          <p:cNvSpPr>
            <a:spLocks noGrp="1"/>
          </p:cNvSpPr>
          <p:nvPr>
            <p:ph type="title"/>
          </p:nvPr>
        </p:nvSpPr>
        <p:spPr/>
        <p:txBody>
          <a:bodyPr/>
          <a:lstStyle/>
          <a:p>
            <a:r>
              <a:rPr lang="en-US" dirty="0" err="1"/>
              <a:t>OpenHAB</a:t>
            </a:r>
            <a:r>
              <a:rPr lang="en-US" dirty="0"/>
              <a:t> Paper UI</a:t>
            </a:r>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 y="1236475"/>
            <a:ext cx="10080625" cy="5086724"/>
          </a:xfrm>
          <a:prstGeom prst="rect">
            <a:avLst/>
          </a:prstGeom>
        </p:spPr>
      </p:pic>
      <p:sp>
        <p:nvSpPr>
          <p:cNvPr id="8" name="Speech Bubble: Oval 7"/>
          <p:cNvSpPr/>
          <p:nvPr/>
        </p:nvSpPr>
        <p:spPr>
          <a:xfrm>
            <a:off x="5878512" y="5227637"/>
            <a:ext cx="2590800" cy="762000"/>
          </a:xfrm>
          <a:prstGeom prst="wedgeEllipseCallout">
            <a:avLst>
              <a:gd name="adj1" fmla="val -66125"/>
              <a:gd name="adj2" fmla="val -119938"/>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Auto discovery supported</a:t>
            </a:r>
          </a:p>
        </p:txBody>
      </p:sp>
    </p:spTree>
    <p:extLst>
      <p:ext uri="{BB962C8B-B14F-4D97-AF65-F5344CB8AC3E}">
        <p14:creationId xmlns:p14="http://schemas.microsoft.com/office/powerpoint/2010/main" val="337230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21</a:t>
            </a:fld>
            <a:endParaRPr lang="en-GB" dirty="0"/>
          </a:p>
        </p:txBody>
      </p:sp>
      <p:sp>
        <p:nvSpPr>
          <p:cNvPr id="5" name="Title 4"/>
          <p:cNvSpPr>
            <a:spLocks noGrp="1"/>
          </p:cNvSpPr>
          <p:nvPr>
            <p:ph type="title"/>
          </p:nvPr>
        </p:nvSpPr>
        <p:spPr/>
        <p:txBody>
          <a:bodyPr/>
          <a:lstStyle/>
          <a:p>
            <a:r>
              <a:rPr lang="en-US" dirty="0" err="1"/>
              <a:t>OpenHAB</a:t>
            </a:r>
            <a:r>
              <a:rPr lang="en-US" dirty="0"/>
              <a:t> REST APIs</a:t>
            </a:r>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754187" y="2203449"/>
            <a:ext cx="6572250" cy="3152775"/>
          </a:xfrm>
          <a:prstGeom prst="rect">
            <a:avLst/>
          </a:prstGeom>
        </p:spPr>
      </p:pic>
    </p:spTree>
    <p:extLst>
      <p:ext uri="{BB962C8B-B14F-4D97-AF65-F5344CB8AC3E}">
        <p14:creationId xmlns:p14="http://schemas.microsoft.com/office/powerpoint/2010/main" val="405689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22</a:t>
            </a:fld>
            <a:endParaRPr lang="en-GB" dirty="0"/>
          </a:p>
        </p:txBody>
      </p:sp>
      <p:sp>
        <p:nvSpPr>
          <p:cNvPr id="5" name="Title 4"/>
          <p:cNvSpPr>
            <a:spLocks noGrp="1"/>
          </p:cNvSpPr>
          <p:nvPr>
            <p:ph type="title"/>
          </p:nvPr>
        </p:nvSpPr>
        <p:spPr/>
        <p:txBody>
          <a:bodyPr/>
          <a:lstStyle/>
          <a:p>
            <a:r>
              <a:rPr lang="en-US" altLang="ko-KR" dirty="0"/>
              <a:t>Configuration</a:t>
            </a:r>
            <a:endParaRPr lang="ko-KR" altLang="en-US" dirty="0"/>
          </a:p>
        </p:txBody>
      </p:sp>
      <p:sp>
        <p:nvSpPr>
          <p:cNvPr id="6" name="Content Placeholder 5"/>
          <p:cNvSpPr>
            <a:spLocks noGrp="1"/>
          </p:cNvSpPr>
          <p:nvPr>
            <p:ph idx="1"/>
          </p:nvPr>
        </p:nvSpPr>
        <p:spPr/>
        <p:txBody>
          <a:bodyPr>
            <a:normAutofit fontScale="92500" lnSpcReduction="10000"/>
          </a:bodyPr>
          <a:lstStyle/>
          <a:p>
            <a:r>
              <a:rPr lang="en-US" altLang="ko-KR" sz="1800" b="1" dirty="0"/>
              <a:t>Items</a:t>
            </a:r>
          </a:p>
          <a:p>
            <a:pPr lvl="1"/>
            <a:r>
              <a:rPr lang="en-US" altLang="ko-KR" sz="1600" b="1" dirty="0"/>
              <a:t>/* Sensors */</a:t>
            </a:r>
          </a:p>
          <a:p>
            <a:pPr lvl="2"/>
            <a:r>
              <a:rPr lang="en-US" altLang="ko-KR" sz="1400" b="1" dirty="0"/>
              <a:t>String Serial_Port1 "Serial Port 1 In [%s]" {serial="COM3@9600"}</a:t>
            </a:r>
          </a:p>
          <a:p>
            <a:pPr lvl="2"/>
            <a:r>
              <a:rPr lang="en-US" altLang="ko-KR" sz="1400" b="1" dirty="0"/>
              <a:t>Switch Serial_Port1_Out &lt;light&gt;</a:t>
            </a:r>
          </a:p>
          <a:p>
            <a:pPr lvl="1"/>
            <a:r>
              <a:rPr lang="en-US" altLang="ko-KR" sz="1600" b="1" dirty="0"/>
              <a:t>/* Lights</a:t>
            </a:r>
          </a:p>
          <a:p>
            <a:pPr lvl="2"/>
            <a:r>
              <a:rPr lang="en-US" altLang="ko-KR" sz="1400" b="1" dirty="0"/>
              <a:t>Dimmer </a:t>
            </a:r>
            <a:r>
              <a:rPr lang="en-US" altLang="ko-KR" sz="1400" b="1" dirty="0" err="1"/>
              <a:t>Light_FF_Living_Table</a:t>
            </a:r>
            <a:r>
              <a:rPr lang="en-US" altLang="ko-KR" sz="1400" b="1" dirty="0"/>
              <a:t> 	"Table" 		(</a:t>
            </a:r>
            <a:r>
              <a:rPr lang="en-US" altLang="ko-KR" sz="1400" b="1" dirty="0" err="1"/>
              <a:t>SF_Living</a:t>
            </a:r>
            <a:r>
              <a:rPr lang="en-US" altLang="ko-KR" sz="1400" b="1" dirty="0"/>
              <a:t>, Lights)</a:t>
            </a:r>
          </a:p>
          <a:p>
            <a:pPr lvl="2"/>
            <a:r>
              <a:rPr lang="en-US" altLang="ko-KR" sz="1400" b="1" dirty="0"/>
              <a:t>Switch </a:t>
            </a:r>
            <a:r>
              <a:rPr lang="en-US" altLang="ko-KR" sz="1400" b="1" dirty="0" err="1"/>
              <a:t>Light_FF_Kitchen_Ceiling</a:t>
            </a:r>
            <a:r>
              <a:rPr lang="en-US" altLang="ko-KR" sz="1400" b="1" dirty="0"/>
              <a:t> 	"Ceiling" 		(</a:t>
            </a:r>
            <a:r>
              <a:rPr lang="en-US" altLang="ko-KR" sz="1400" b="1" dirty="0" err="1"/>
              <a:t>SF_Kitchen</a:t>
            </a:r>
            <a:r>
              <a:rPr lang="en-US" altLang="ko-KR" sz="1400" b="1" dirty="0"/>
              <a:t>, Lights)</a:t>
            </a:r>
          </a:p>
          <a:p>
            <a:r>
              <a:rPr lang="en-US" altLang="ko-KR" sz="1800" b="1" dirty="0"/>
              <a:t>Sitemap</a:t>
            </a:r>
          </a:p>
          <a:p>
            <a:pPr lvl="1"/>
            <a:r>
              <a:rPr lang="en-US" altLang="ko-KR" sz="1600" b="1" dirty="0"/>
              <a:t>Text item = </a:t>
            </a:r>
            <a:r>
              <a:rPr lang="en-US" altLang="ko-KR" sz="1600" b="1" dirty="0" err="1"/>
              <a:t>Light_FF_Living_Table</a:t>
            </a:r>
            <a:endParaRPr lang="en-US" altLang="ko-KR" sz="1600" b="1" dirty="0"/>
          </a:p>
          <a:p>
            <a:pPr lvl="1"/>
            <a:r>
              <a:rPr lang="en-US" altLang="ko-KR" sz="1600" b="1" dirty="0"/>
              <a:t>Text item = </a:t>
            </a:r>
            <a:r>
              <a:rPr lang="en-US" altLang="ko-KR" sz="1600" b="1" dirty="0" err="1"/>
              <a:t>Light_FF_Kitchen_Ceiling</a:t>
            </a:r>
            <a:r>
              <a:rPr lang="en-US" altLang="ko-KR" sz="1600" b="1" dirty="0"/>
              <a:t> </a:t>
            </a:r>
          </a:p>
          <a:p>
            <a:pPr lvl="1"/>
            <a:r>
              <a:rPr lang="en-US" altLang="ko-KR" sz="1600" b="1" dirty="0"/>
              <a:t>Text item = Serial_Port1_Out</a:t>
            </a:r>
          </a:p>
          <a:p>
            <a:r>
              <a:rPr lang="en-US" altLang="ko-KR" sz="1800" b="1" dirty="0"/>
              <a:t>Rule</a:t>
            </a:r>
          </a:p>
          <a:p>
            <a:pPr lvl="1"/>
            <a:r>
              <a:rPr lang="en-US" altLang="ko-KR" sz="1600" b="1" dirty="0"/>
              <a:t>rule "Serial Port 1 ON"</a:t>
            </a:r>
          </a:p>
          <a:p>
            <a:pPr lvl="1"/>
            <a:r>
              <a:rPr lang="en-US" altLang="ko-KR" sz="1600" b="1" dirty="0"/>
              <a:t>	when</a:t>
            </a:r>
          </a:p>
          <a:p>
            <a:pPr lvl="1"/>
            <a:r>
              <a:rPr lang="en-US" altLang="ko-KR" sz="1600" b="1" dirty="0"/>
              <a:t>		Item Serial_Port1_Out changed from OFF to ON</a:t>
            </a:r>
          </a:p>
          <a:p>
            <a:pPr lvl="1"/>
            <a:r>
              <a:rPr lang="en-US" altLang="ko-KR" sz="1600" b="1" dirty="0"/>
              <a:t>	then</a:t>
            </a:r>
          </a:p>
          <a:p>
            <a:pPr lvl="1"/>
            <a:r>
              <a:rPr lang="en-US" altLang="ko-KR" sz="1600" b="1" dirty="0"/>
              <a:t>		</a:t>
            </a:r>
            <a:r>
              <a:rPr lang="en-US" altLang="ko-KR" sz="1600" b="1" dirty="0" err="1"/>
              <a:t>sendCommand</a:t>
            </a:r>
            <a:r>
              <a:rPr lang="en-US" altLang="ko-KR" sz="1600" b="1" dirty="0"/>
              <a:t> (Serial_Port1, "1")</a:t>
            </a:r>
          </a:p>
          <a:p>
            <a:pPr lvl="1"/>
            <a:r>
              <a:rPr lang="en-US" altLang="ko-KR" sz="1600" b="1" dirty="0"/>
              <a:t>end</a:t>
            </a:r>
          </a:p>
        </p:txBody>
      </p:sp>
    </p:spTree>
    <p:extLst>
      <p:ext uri="{BB962C8B-B14F-4D97-AF65-F5344CB8AC3E}">
        <p14:creationId xmlns:p14="http://schemas.microsoft.com/office/powerpoint/2010/main" val="283378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23</a:t>
            </a:fld>
            <a:endParaRPr lang="en-GB" dirty="0"/>
          </a:p>
        </p:txBody>
      </p:sp>
      <p:sp>
        <p:nvSpPr>
          <p:cNvPr id="5" name="Title 4"/>
          <p:cNvSpPr>
            <a:spLocks noGrp="1"/>
          </p:cNvSpPr>
          <p:nvPr>
            <p:ph type="title"/>
          </p:nvPr>
        </p:nvSpPr>
        <p:spPr/>
        <p:txBody>
          <a:bodyPr/>
          <a:lstStyle/>
          <a:p>
            <a:r>
              <a:rPr lang="en-US" altLang="ko-KR" dirty="0" err="1"/>
              <a:t>OpenHAB</a:t>
            </a:r>
            <a:r>
              <a:rPr lang="en-US" altLang="ko-KR" dirty="0"/>
              <a:t> Interoperability</a:t>
            </a:r>
            <a:endParaRPr lang="ko-KR" altLang="en-US" dirty="0"/>
          </a:p>
        </p:txBody>
      </p:sp>
      <p:sp>
        <p:nvSpPr>
          <p:cNvPr id="6" name="Content Placeholder 5"/>
          <p:cNvSpPr>
            <a:spLocks noGrp="1"/>
          </p:cNvSpPr>
          <p:nvPr>
            <p:ph idx="1"/>
          </p:nvPr>
        </p:nvSpPr>
        <p:spPr/>
        <p:txBody>
          <a:bodyPr/>
          <a:lstStyle/>
          <a:p>
            <a:endParaRPr lang="ko-KR"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93838"/>
            <a:ext cx="9144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590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031" y="604774"/>
            <a:ext cx="9072563" cy="0"/>
          </a:xfrm>
          <a:custGeom>
            <a:avLst/>
            <a:gdLst/>
            <a:ahLst/>
            <a:cxnLst/>
            <a:rect l="l" t="t" r="r" b="b"/>
            <a:pathLst>
              <a:path w="8229600">
                <a:moveTo>
                  <a:pt x="0" y="0"/>
                </a:moveTo>
                <a:lnTo>
                  <a:pt x="8229599" y="0"/>
                </a:lnTo>
              </a:path>
            </a:pathLst>
          </a:custGeom>
          <a:ln w="57149">
            <a:solidFill>
              <a:srgbClr val="CC0202"/>
            </a:solidFill>
          </a:ln>
        </p:spPr>
        <p:txBody>
          <a:bodyPr wrap="square" lIns="0" tIns="0" rIns="0" bIns="0" rtlCol="0"/>
          <a:lstStyle/>
          <a:p>
            <a:endParaRPr/>
          </a:p>
        </p:txBody>
      </p:sp>
      <p:sp>
        <p:nvSpPr>
          <p:cNvPr id="3" name="object 3"/>
          <p:cNvSpPr/>
          <p:nvPr/>
        </p:nvSpPr>
        <p:spPr>
          <a:xfrm>
            <a:off x="504031" y="5340175"/>
            <a:ext cx="9072563" cy="0"/>
          </a:xfrm>
          <a:custGeom>
            <a:avLst/>
            <a:gdLst/>
            <a:ahLst/>
            <a:cxnLst/>
            <a:rect l="l" t="t" r="r" b="b"/>
            <a:pathLst>
              <a:path w="8229600">
                <a:moveTo>
                  <a:pt x="0" y="0"/>
                </a:moveTo>
                <a:lnTo>
                  <a:pt x="8229599" y="0"/>
                </a:lnTo>
              </a:path>
            </a:pathLst>
          </a:custGeom>
          <a:ln w="57149">
            <a:solidFill>
              <a:srgbClr val="CC0202"/>
            </a:solidFill>
          </a:ln>
        </p:spPr>
        <p:txBody>
          <a:bodyPr wrap="square" lIns="0" tIns="0" rIns="0" bIns="0" rtlCol="0"/>
          <a:lstStyle/>
          <a:p>
            <a:endParaRPr/>
          </a:p>
        </p:txBody>
      </p:sp>
      <p:sp>
        <p:nvSpPr>
          <p:cNvPr id="4" name="object 4"/>
          <p:cNvSpPr txBox="1"/>
          <p:nvPr/>
        </p:nvSpPr>
        <p:spPr>
          <a:xfrm>
            <a:off x="2783206" y="1189037"/>
            <a:ext cx="4462777" cy="1366265"/>
          </a:xfrm>
          <a:prstGeom prst="rect">
            <a:avLst/>
          </a:prstGeom>
        </p:spPr>
        <p:txBody>
          <a:bodyPr vert="horz" wrap="square" lIns="0" tIns="149092" rIns="0" bIns="0" rtlCol="0">
            <a:spAutoFit/>
          </a:bodyPr>
          <a:lstStyle/>
          <a:p>
            <a:pPr marL="920448">
              <a:lnSpc>
                <a:spcPct val="100000"/>
              </a:lnSpc>
              <a:spcBef>
                <a:spcPts val="1174"/>
              </a:spcBef>
            </a:pPr>
            <a:r>
              <a:rPr sz="7900" b="1" spc="-11" dirty="0">
                <a:solidFill>
                  <a:srgbClr val="1155CC"/>
                </a:solidFill>
                <a:latin typeface="Arial"/>
                <a:cs typeface="Arial"/>
              </a:rPr>
              <a:t>IFTTT</a:t>
            </a:r>
            <a:endParaRPr sz="7900" dirty="0">
              <a:latin typeface="Arial"/>
              <a:cs typeface="Arial"/>
            </a:endParaRPr>
          </a:p>
        </p:txBody>
      </p:sp>
      <p:sp>
        <p:nvSpPr>
          <p:cNvPr id="8" name="Subtitle 7"/>
          <p:cNvSpPr>
            <a:spLocks noGrp="1"/>
          </p:cNvSpPr>
          <p:nvPr>
            <p:ph type="subTitle" idx="1"/>
          </p:nvPr>
        </p:nvSpPr>
        <p:spPr>
          <a:xfrm>
            <a:off x="1933106" y="4465637"/>
            <a:ext cx="6214412" cy="1607097"/>
          </a:xfrm>
        </p:spPr>
        <p:txBody>
          <a:bodyPr>
            <a:normAutofit/>
          </a:bodyPr>
          <a:lstStyle/>
          <a:p>
            <a:pPr marL="2800"/>
            <a:r>
              <a:rPr lang="en-US" altLang="ko-KR" sz="3600" b="1" spc="-6" dirty="0">
                <a:solidFill>
                  <a:srgbClr val="144C72"/>
                </a:solidFill>
                <a:latin typeface="Arial"/>
                <a:cs typeface="Arial"/>
                <a:hlinkClick r:id="rId2"/>
              </a:rPr>
              <a:t>homepage</a:t>
            </a:r>
            <a:endParaRPr lang="en-US" altLang="ko-KR" sz="3600" dirty="0">
              <a:latin typeface="Arial"/>
              <a:cs typeface="Arial"/>
            </a:endParaRPr>
          </a:p>
          <a:p>
            <a:pPr marL="2100">
              <a:spcBef>
                <a:spcPts val="50"/>
              </a:spcBef>
            </a:pPr>
            <a:endParaRPr lang="en-US" altLang="ko-KR" sz="1000" b="1" spc="-6" dirty="0">
              <a:solidFill>
                <a:srgbClr val="CC0202"/>
              </a:solidFill>
              <a:latin typeface="Arial"/>
              <a:cs typeface="Arial"/>
              <a:hlinkClick r:id="rId3"/>
            </a:endParaRPr>
          </a:p>
          <a:p>
            <a:pPr marL="2100">
              <a:spcBef>
                <a:spcPts val="50"/>
              </a:spcBef>
            </a:pPr>
            <a:r>
              <a:rPr lang="en-US" altLang="ko-KR" b="1" spc="-6" dirty="0">
                <a:solidFill>
                  <a:srgbClr val="CC0202"/>
                </a:solidFill>
                <a:latin typeface="Arial"/>
                <a:cs typeface="Arial"/>
                <a:hlinkClick r:id="rId3"/>
              </a:rPr>
              <a:t>http://ifttt.com</a:t>
            </a:r>
            <a:endParaRPr lang="en-US" altLang="ko-KR" dirty="0">
              <a:latin typeface="Arial"/>
              <a:cs typeface="Arial"/>
            </a:endParaRPr>
          </a:p>
        </p:txBody>
      </p:sp>
      <p:sp>
        <p:nvSpPr>
          <p:cNvPr id="5" name="object 5"/>
          <p:cNvSpPr txBox="1">
            <a:spLocks noGrp="1"/>
          </p:cNvSpPr>
          <p:nvPr>
            <p:ph type="ctrTitle"/>
          </p:nvPr>
        </p:nvSpPr>
        <p:spPr>
          <a:xfrm>
            <a:off x="1092386" y="2489358"/>
            <a:ext cx="7910326" cy="1661993"/>
          </a:xfrm>
          <a:prstGeom prst="rect">
            <a:avLst/>
          </a:prstGeom>
        </p:spPr>
        <p:txBody>
          <a:bodyPr vert="horz" wrap="square" lIns="0" tIns="0" rIns="0" bIns="0" rtlCol="0">
            <a:spAutoFit/>
          </a:bodyPr>
          <a:lstStyle/>
          <a:p>
            <a:pPr marL="13999"/>
            <a:br>
              <a:rPr lang="en-US" spc="-6" dirty="0">
                <a:solidFill>
                  <a:srgbClr val="CC0202"/>
                </a:solidFill>
              </a:rPr>
            </a:br>
            <a:r>
              <a:rPr spc="-6" dirty="0">
                <a:solidFill>
                  <a:srgbClr val="CC0202"/>
                </a:solidFill>
              </a:rPr>
              <a:t>If This, Then</a:t>
            </a:r>
            <a:r>
              <a:rPr spc="-72" dirty="0">
                <a:solidFill>
                  <a:srgbClr val="CC0202"/>
                </a:solidFill>
              </a:rPr>
              <a:t> </a:t>
            </a:r>
            <a:r>
              <a:rPr spc="-6" dirty="0">
                <a:solidFill>
                  <a:srgbClr val="CC0202"/>
                </a:solidFill>
              </a:rPr>
              <a:t>That</a:t>
            </a:r>
          </a:p>
        </p:txBody>
      </p:sp>
      <p:sp>
        <p:nvSpPr>
          <p:cNvPr id="7" name="object 7"/>
          <p:cNvSpPr/>
          <p:nvPr/>
        </p:nvSpPr>
        <p:spPr>
          <a:xfrm>
            <a:off x="2879724" y="1325231"/>
            <a:ext cx="4462777" cy="143843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6271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25</a:t>
            </a:fld>
            <a:endParaRPr lang="en-GB"/>
          </a:p>
        </p:txBody>
      </p:sp>
      <p:sp>
        <p:nvSpPr>
          <p:cNvPr id="5" name="object 2"/>
          <p:cNvSpPr txBox="1"/>
          <p:nvPr/>
        </p:nvSpPr>
        <p:spPr>
          <a:xfrm>
            <a:off x="1458912" y="1951037"/>
            <a:ext cx="7000875" cy="1042035"/>
          </a:xfrm>
          <a:prstGeom prst="rect">
            <a:avLst/>
          </a:prstGeom>
        </p:spPr>
        <p:txBody>
          <a:bodyPr vert="horz" wrap="square" lIns="0" tIns="0" rIns="0" bIns="0" rtlCol="0">
            <a:spAutoFit/>
          </a:bodyPr>
          <a:lstStyle/>
          <a:p>
            <a:pPr marL="12700" defTabSz="914400" fontAlgn="auto" hangingPunct="1">
              <a:lnSpc>
                <a:spcPts val="9235"/>
              </a:lnSpc>
              <a:spcBef>
                <a:spcPts val="0"/>
              </a:spcBef>
              <a:spcAft>
                <a:spcPts val="0"/>
              </a:spcAft>
              <a:buClrTx/>
              <a:buSzTx/>
              <a:buFontTx/>
              <a:buNone/>
            </a:pPr>
            <a:r>
              <a:rPr sz="5400" dirty="0">
                <a:solidFill>
                  <a:srgbClr val="C0504D"/>
                </a:solidFill>
                <a:latin typeface="궁서체"/>
                <a:ea typeface="+mn-ea"/>
                <a:cs typeface="궁서체"/>
              </a:rPr>
              <a:t>CREATE</a:t>
            </a:r>
            <a:r>
              <a:rPr sz="5400" spc="-10" dirty="0">
                <a:solidFill>
                  <a:srgbClr val="C0504D"/>
                </a:solidFill>
                <a:latin typeface="궁서체"/>
                <a:ea typeface="+mn-ea"/>
                <a:cs typeface="궁서체"/>
              </a:rPr>
              <a:t> </a:t>
            </a:r>
            <a:r>
              <a:rPr sz="8000" dirty="0">
                <a:solidFill>
                  <a:srgbClr val="622422"/>
                </a:solidFill>
                <a:latin typeface="궁서체"/>
                <a:ea typeface="+mn-ea"/>
                <a:cs typeface="궁서체"/>
              </a:rPr>
              <a:t>AUTOMATED</a:t>
            </a:r>
            <a:endParaRPr sz="8000">
              <a:solidFill>
                <a:prstClr val="black"/>
              </a:solidFill>
              <a:latin typeface="궁서체"/>
              <a:ea typeface="+mn-ea"/>
              <a:cs typeface="궁서체"/>
            </a:endParaRPr>
          </a:p>
        </p:txBody>
      </p:sp>
      <p:sp>
        <p:nvSpPr>
          <p:cNvPr id="6" name="object 3"/>
          <p:cNvSpPr txBox="1"/>
          <p:nvPr/>
        </p:nvSpPr>
        <p:spPr>
          <a:xfrm>
            <a:off x="1204404" y="3170618"/>
            <a:ext cx="4599940" cy="1042035"/>
          </a:xfrm>
          <a:prstGeom prst="rect">
            <a:avLst/>
          </a:prstGeom>
        </p:spPr>
        <p:txBody>
          <a:bodyPr vert="horz" wrap="square" lIns="0" tIns="0" rIns="0" bIns="0" rtlCol="0">
            <a:spAutoFit/>
          </a:bodyPr>
          <a:lstStyle/>
          <a:p>
            <a:pPr marL="12700" defTabSz="914400" fontAlgn="auto" hangingPunct="1">
              <a:lnSpc>
                <a:spcPts val="9235"/>
              </a:lnSpc>
              <a:spcBef>
                <a:spcPts val="0"/>
              </a:spcBef>
              <a:spcAft>
                <a:spcPts val="0"/>
              </a:spcAft>
              <a:buClrTx/>
              <a:buSzTx/>
              <a:buFontTx/>
              <a:buNone/>
            </a:pPr>
            <a:r>
              <a:rPr sz="8000" dirty="0">
                <a:solidFill>
                  <a:srgbClr val="622422"/>
                </a:solidFill>
                <a:latin typeface="궁서체"/>
                <a:ea typeface="+mn-ea"/>
                <a:cs typeface="궁서체"/>
              </a:rPr>
              <a:t>PROCESSES</a:t>
            </a:r>
            <a:endParaRPr sz="8000" dirty="0">
              <a:solidFill>
                <a:prstClr val="black"/>
              </a:solidFill>
              <a:latin typeface="궁서체"/>
              <a:ea typeface="+mn-ea"/>
              <a:cs typeface="궁서체"/>
            </a:endParaRPr>
          </a:p>
        </p:txBody>
      </p:sp>
      <p:sp>
        <p:nvSpPr>
          <p:cNvPr id="7" name="object 4"/>
          <p:cNvSpPr txBox="1"/>
          <p:nvPr/>
        </p:nvSpPr>
        <p:spPr>
          <a:xfrm>
            <a:off x="6286030" y="3454497"/>
            <a:ext cx="2425700" cy="711200"/>
          </a:xfrm>
          <a:prstGeom prst="rect">
            <a:avLst/>
          </a:prstGeom>
        </p:spPr>
        <p:txBody>
          <a:bodyPr vert="horz" wrap="square" lIns="0" tIns="0" rIns="0" bIns="0" rtlCol="0">
            <a:spAutoFit/>
          </a:bodyPr>
          <a:lstStyle/>
          <a:p>
            <a:pPr marL="12700" defTabSz="914400" fontAlgn="auto" hangingPunct="1">
              <a:lnSpc>
                <a:spcPts val="6265"/>
              </a:lnSpc>
              <a:spcBef>
                <a:spcPts val="0"/>
              </a:spcBef>
              <a:spcAft>
                <a:spcPts val="0"/>
              </a:spcAft>
              <a:buClrTx/>
              <a:buSzTx/>
              <a:buFontTx/>
              <a:buNone/>
            </a:pPr>
            <a:r>
              <a:rPr sz="5400" dirty="0">
                <a:solidFill>
                  <a:srgbClr val="C0504D"/>
                </a:solidFill>
                <a:latin typeface="궁서체"/>
                <a:ea typeface="+mn-ea"/>
                <a:cs typeface="궁서체"/>
              </a:rPr>
              <a:t>BETWEEN</a:t>
            </a:r>
            <a:endParaRPr sz="5400">
              <a:solidFill>
                <a:prstClr val="black"/>
              </a:solidFill>
              <a:latin typeface="궁서체"/>
              <a:ea typeface="+mn-ea"/>
              <a:cs typeface="궁서체"/>
            </a:endParaRPr>
          </a:p>
        </p:txBody>
      </p:sp>
      <p:sp>
        <p:nvSpPr>
          <p:cNvPr id="8" name="object 5"/>
          <p:cNvSpPr txBox="1"/>
          <p:nvPr/>
        </p:nvSpPr>
        <p:spPr>
          <a:xfrm>
            <a:off x="2030386" y="4334099"/>
            <a:ext cx="5860415" cy="807913"/>
          </a:xfrm>
          <a:prstGeom prst="rect">
            <a:avLst/>
          </a:prstGeom>
        </p:spPr>
        <p:txBody>
          <a:bodyPr vert="horz" wrap="square" lIns="0" tIns="0" rIns="0" bIns="0" rtlCol="0">
            <a:spAutoFit/>
          </a:bodyPr>
          <a:lstStyle/>
          <a:p>
            <a:pPr marL="12700" algn="ctr" defTabSz="914400" fontAlgn="auto" hangingPunct="1">
              <a:lnSpc>
                <a:spcPts val="6265"/>
              </a:lnSpc>
              <a:spcBef>
                <a:spcPts val="0"/>
              </a:spcBef>
              <a:spcAft>
                <a:spcPts val="0"/>
              </a:spcAft>
              <a:buClrTx/>
              <a:buSzTx/>
              <a:buFontTx/>
              <a:buNone/>
            </a:pPr>
            <a:r>
              <a:rPr lang="en-US" sz="5400" dirty="0">
                <a:solidFill>
                  <a:srgbClr val="C0504D"/>
                </a:solidFill>
                <a:latin typeface="궁서체"/>
                <a:ea typeface="+mn-ea"/>
                <a:cs typeface="궁서체"/>
              </a:rPr>
              <a:t>VARIOUS </a:t>
            </a:r>
            <a:r>
              <a:rPr sz="5400" dirty="0">
                <a:solidFill>
                  <a:srgbClr val="C0504D"/>
                </a:solidFill>
                <a:latin typeface="궁서체"/>
                <a:ea typeface="+mn-ea"/>
                <a:cs typeface="궁서체"/>
              </a:rPr>
              <a:t>APPS</a:t>
            </a:r>
            <a:endParaRPr sz="5400" dirty="0">
              <a:solidFill>
                <a:prstClr val="black"/>
              </a:solidFill>
              <a:latin typeface="궁서체"/>
              <a:ea typeface="+mn-ea"/>
              <a:cs typeface="궁서체"/>
            </a:endParaRPr>
          </a:p>
        </p:txBody>
      </p:sp>
    </p:spTree>
    <p:extLst>
      <p:ext uri="{BB962C8B-B14F-4D97-AF65-F5344CB8AC3E}">
        <p14:creationId xmlns:p14="http://schemas.microsoft.com/office/powerpoint/2010/main" val="3256061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p>
        </p:txBody>
      </p:sp>
      <p:sp>
        <p:nvSpPr>
          <p:cNvPr id="3" name="Footer Placeholder 2"/>
          <p:cNvSpPr>
            <a:spLocks noGrp="1"/>
          </p:cNvSpPr>
          <p:nvPr>
            <p:ph type="ftr" sz="quarter" idx="11"/>
          </p:nvPr>
        </p:nvSpPr>
        <p:spPr/>
        <p:txBody>
          <a:bodyPr/>
          <a:lstStyle/>
          <a:p>
            <a:r>
              <a:rPr lang="en-US"/>
              <a:t>IUPUI</a:t>
            </a:r>
          </a:p>
        </p:txBody>
      </p:sp>
      <p:sp>
        <p:nvSpPr>
          <p:cNvPr id="4" name="Slide Number Placeholder 3"/>
          <p:cNvSpPr>
            <a:spLocks noGrp="1"/>
          </p:cNvSpPr>
          <p:nvPr>
            <p:ph type="sldNum" sz="quarter" idx="12"/>
          </p:nvPr>
        </p:nvSpPr>
        <p:spPr/>
        <p:txBody>
          <a:bodyPr/>
          <a:lstStyle/>
          <a:p>
            <a:fld id="{9DCB0C53-CE48-45DF-8802-90C7849D43E0}" type="slidenum">
              <a:rPr lang="en-GB" smtClean="0"/>
              <a:pPr/>
              <a:t>26</a:t>
            </a:fld>
            <a:endParaRPr lang="en-GB"/>
          </a:p>
        </p:txBody>
      </p:sp>
      <p:sp>
        <p:nvSpPr>
          <p:cNvPr id="8" name="object 2"/>
          <p:cNvSpPr txBox="1"/>
          <p:nvPr/>
        </p:nvSpPr>
        <p:spPr>
          <a:xfrm>
            <a:off x="2641307" y="1939871"/>
            <a:ext cx="4830445" cy="686435"/>
          </a:xfrm>
          <a:prstGeom prst="rect">
            <a:avLst/>
          </a:prstGeom>
        </p:spPr>
        <p:txBody>
          <a:bodyPr vert="horz" wrap="square" lIns="0" tIns="0" rIns="0" bIns="0" rtlCol="0">
            <a:spAutoFit/>
          </a:bodyPr>
          <a:lstStyle/>
          <a:p>
            <a:pPr marL="12700" defTabSz="914400" fontAlgn="auto" hangingPunct="1">
              <a:lnSpc>
                <a:spcPts val="6165"/>
              </a:lnSpc>
              <a:spcBef>
                <a:spcPts val="0"/>
              </a:spcBef>
              <a:spcAft>
                <a:spcPts val="0"/>
              </a:spcAft>
              <a:buClrTx/>
              <a:buSzTx/>
              <a:buFontTx/>
              <a:buNone/>
            </a:pPr>
            <a:r>
              <a:rPr sz="5400" dirty="0">
                <a:solidFill>
                  <a:srgbClr val="C0504D"/>
                </a:solidFill>
                <a:latin typeface="궁서체"/>
                <a:ea typeface="+mn-ea"/>
                <a:cs typeface="궁서체"/>
              </a:rPr>
              <a:t>ALLOWS CERTAIN</a:t>
            </a:r>
            <a:endParaRPr sz="5400">
              <a:solidFill>
                <a:prstClr val="black"/>
              </a:solidFill>
              <a:latin typeface="궁서체"/>
              <a:ea typeface="+mn-ea"/>
              <a:cs typeface="궁서체"/>
            </a:endParaRPr>
          </a:p>
        </p:txBody>
      </p:sp>
      <p:sp>
        <p:nvSpPr>
          <p:cNvPr id="9" name="object 3"/>
          <p:cNvSpPr txBox="1">
            <a:spLocks/>
          </p:cNvSpPr>
          <p:nvPr/>
        </p:nvSpPr>
        <p:spPr>
          <a:xfrm>
            <a:off x="1306512" y="2789237"/>
            <a:ext cx="7496860" cy="1932939"/>
          </a:xfrm>
          <a:prstGeom prst="rect">
            <a:avLst/>
          </a:prstGeom>
        </p:spPr>
        <p:txBody>
          <a:bodyPr vert="horz" wrap="square" lIns="0" tIns="0" rIns="0" bIns="0" rtlCol="0">
            <a:spAutoFit/>
          </a:bodyPr>
          <a:lstStyle>
            <a:lvl1pPr>
              <a:defRPr sz="7200" b="0" i="0">
                <a:solidFill>
                  <a:schemeClr val="accent2"/>
                </a:solidFill>
                <a:latin typeface="궁서체"/>
                <a:ea typeface="+mj-ea"/>
                <a:cs typeface="궁서체"/>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600" b="0" i="0" u="none" strike="noStrike" kern="0" cap="none" spc="0" normalizeH="0" baseline="0" noProof="0">
                <a:ln>
                  <a:noFill/>
                </a:ln>
                <a:solidFill>
                  <a:srgbClr val="622422"/>
                </a:solidFill>
                <a:effectLst/>
                <a:uLnTx/>
                <a:uFillTx/>
                <a:latin typeface="궁서체"/>
                <a:ea typeface="+mj-ea"/>
              </a:rPr>
              <a:t>TRIGGERS</a:t>
            </a:r>
            <a:r>
              <a:rPr kumimoji="0" lang="en-US" sz="6600" b="0" i="0" u="none" strike="noStrike" kern="0" cap="none" spc="-1110" normalizeH="0" baseline="0" noProof="0">
                <a:ln>
                  <a:noFill/>
                </a:ln>
                <a:solidFill>
                  <a:srgbClr val="622422"/>
                </a:solidFill>
                <a:effectLst/>
                <a:uLnTx/>
                <a:uFillTx/>
                <a:latin typeface="궁서체"/>
                <a:ea typeface="+mj-ea"/>
              </a:rPr>
              <a:t> </a:t>
            </a:r>
            <a:r>
              <a:rPr kumimoji="0" lang="en-US" sz="4400" b="0" i="0" u="none" strike="noStrike" kern="0" cap="none" spc="0" normalizeH="0" baseline="0" noProof="0">
                <a:ln>
                  <a:noFill/>
                </a:ln>
                <a:solidFill>
                  <a:srgbClr val="C0504D"/>
                </a:solidFill>
                <a:effectLst/>
                <a:uLnTx/>
                <a:uFillTx/>
                <a:latin typeface="궁서체"/>
                <a:ea typeface="+mj-ea"/>
              </a:rPr>
              <a:t>TO</a:t>
            </a:r>
            <a:r>
              <a:rPr kumimoji="0" lang="en-US" sz="4400" b="0" i="0" u="none" strike="noStrike" kern="0" cap="none" spc="5" normalizeH="0" baseline="0" noProof="0">
                <a:ln>
                  <a:noFill/>
                </a:ln>
                <a:solidFill>
                  <a:srgbClr val="C0504D"/>
                </a:solidFill>
                <a:effectLst/>
                <a:uLnTx/>
                <a:uFillTx/>
                <a:latin typeface="궁서체"/>
                <a:ea typeface="+mj-ea"/>
              </a:rPr>
              <a:t> </a:t>
            </a:r>
            <a:r>
              <a:rPr kumimoji="0" lang="en-US" sz="6600" b="0" i="0" u="none" strike="noStrike" kern="0" cap="none" spc="0" normalizeH="0" baseline="0" noProof="0">
                <a:ln>
                  <a:noFill/>
                </a:ln>
                <a:solidFill>
                  <a:srgbClr val="622422"/>
                </a:solidFill>
                <a:effectLst/>
                <a:uLnTx/>
                <a:uFillTx/>
                <a:latin typeface="궁서체"/>
                <a:ea typeface="+mj-ea"/>
              </a:rPr>
              <a:t>HAPPEN</a:t>
            </a:r>
            <a:endParaRPr kumimoji="0" lang="en-US" sz="6600" b="0" i="0" u="none" strike="noStrike" kern="0" cap="none" spc="0" normalizeH="0" baseline="0" noProof="0">
              <a:ln>
                <a:noFill/>
              </a:ln>
              <a:solidFill>
                <a:srgbClr val="C0504D"/>
              </a:solidFill>
              <a:effectLst/>
              <a:uLnTx/>
              <a:uFillTx/>
              <a:latin typeface="궁서체"/>
              <a:ea typeface="+mj-ea"/>
            </a:endParaRPr>
          </a:p>
          <a:p>
            <a:pPr marL="0" marR="0" lvl="0" indent="0" algn="ctr" defTabSz="914400" eaLnBrk="1" fontAlgn="auto" latinLnBrk="0" hangingPunct="1">
              <a:lnSpc>
                <a:spcPts val="8220"/>
              </a:lnSpc>
              <a:spcBef>
                <a:spcPts val="10"/>
              </a:spcBef>
              <a:spcAft>
                <a:spcPts val="0"/>
              </a:spcAft>
              <a:buClrTx/>
              <a:buSzTx/>
              <a:buFontTx/>
              <a:buNone/>
              <a:tabLst/>
              <a:defRPr/>
            </a:pPr>
            <a:r>
              <a:rPr kumimoji="0" lang="en-US" sz="4800" b="0" i="0" u="none" strike="noStrike" kern="0" cap="none" spc="0" normalizeH="0" baseline="0" noProof="0">
                <a:ln>
                  <a:noFill/>
                </a:ln>
                <a:solidFill>
                  <a:srgbClr val="C0504D"/>
                </a:solidFill>
                <a:effectLst/>
                <a:uLnTx/>
                <a:uFillTx/>
                <a:latin typeface="궁서체"/>
                <a:ea typeface="+mj-ea"/>
              </a:rPr>
              <a:t>AND</a:t>
            </a:r>
            <a:r>
              <a:rPr kumimoji="0" lang="en-US" sz="4800" b="0" i="0" u="none" strike="noStrike" kern="0" cap="none" spc="-5" normalizeH="0" baseline="0" noProof="0">
                <a:ln>
                  <a:noFill/>
                </a:ln>
                <a:solidFill>
                  <a:srgbClr val="C0504D"/>
                </a:solidFill>
                <a:effectLst/>
                <a:uLnTx/>
                <a:uFillTx/>
                <a:latin typeface="궁서체"/>
                <a:ea typeface="+mj-ea"/>
              </a:rPr>
              <a:t> </a:t>
            </a:r>
            <a:r>
              <a:rPr kumimoji="0" lang="en-US" sz="7200" b="0" i="0" u="none" strike="noStrike" kern="0" cap="none" spc="0" normalizeH="0" baseline="0" noProof="0">
                <a:ln>
                  <a:noFill/>
                </a:ln>
                <a:solidFill>
                  <a:srgbClr val="622422"/>
                </a:solidFill>
                <a:effectLst/>
                <a:uLnTx/>
                <a:uFillTx/>
                <a:latin typeface="궁서체"/>
                <a:ea typeface="+mj-ea"/>
              </a:rPr>
              <a:t>CAUSE</a:t>
            </a:r>
            <a:r>
              <a:rPr kumimoji="0" lang="en-US" sz="7200" b="0" i="0" u="none" strike="noStrike" kern="0" cap="none" spc="-1205" normalizeH="0" baseline="0" noProof="0">
                <a:ln>
                  <a:noFill/>
                </a:ln>
                <a:solidFill>
                  <a:srgbClr val="622422"/>
                </a:solidFill>
                <a:effectLst/>
                <a:uLnTx/>
                <a:uFillTx/>
                <a:latin typeface="궁서체"/>
                <a:ea typeface="+mj-ea"/>
              </a:rPr>
              <a:t> </a:t>
            </a:r>
            <a:r>
              <a:rPr kumimoji="0" lang="en-US" sz="4800" b="0" i="0" u="none" strike="noStrike" kern="0" cap="none" spc="0" normalizeH="0" baseline="0" noProof="0">
                <a:ln>
                  <a:noFill/>
                </a:ln>
                <a:solidFill>
                  <a:srgbClr val="C0504D"/>
                </a:solidFill>
                <a:effectLst/>
                <a:uLnTx/>
                <a:uFillTx/>
                <a:latin typeface="궁서체"/>
                <a:ea typeface="+mj-ea"/>
              </a:rPr>
              <a:t>AN</a:t>
            </a:r>
            <a:r>
              <a:rPr kumimoji="0" lang="en-US" sz="4800" b="0" i="0" u="none" strike="noStrike" kern="0" cap="none" spc="-5" normalizeH="0" baseline="0" noProof="0">
                <a:ln>
                  <a:noFill/>
                </a:ln>
                <a:solidFill>
                  <a:srgbClr val="C0504D"/>
                </a:solidFill>
                <a:effectLst/>
                <a:uLnTx/>
                <a:uFillTx/>
                <a:latin typeface="궁서체"/>
                <a:ea typeface="+mj-ea"/>
              </a:rPr>
              <a:t> </a:t>
            </a:r>
            <a:r>
              <a:rPr kumimoji="0" lang="en-US" sz="7200" b="0" i="0" u="none" strike="noStrike" kern="0" cap="none" spc="0" normalizeH="0" baseline="0" noProof="0">
                <a:ln>
                  <a:noFill/>
                </a:ln>
                <a:solidFill>
                  <a:srgbClr val="622422"/>
                </a:solidFill>
                <a:effectLst/>
                <a:uLnTx/>
                <a:uFillTx/>
                <a:latin typeface="궁서체"/>
                <a:ea typeface="+mj-ea"/>
              </a:rPr>
              <a:t>ACTION</a:t>
            </a:r>
            <a:endParaRPr kumimoji="0" lang="en-US" sz="4800" b="0" i="0" u="none" strike="noStrike" kern="0" cap="none" spc="0" normalizeH="0" baseline="0" noProof="0">
              <a:ln>
                <a:noFill/>
              </a:ln>
              <a:solidFill>
                <a:srgbClr val="C0504D"/>
              </a:solidFill>
              <a:effectLst/>
              <a:uLnTx/>
              <a:uFillTx/>
              <a:latin typeface="궁서체"/>
              <a:ea typeface="+mj-ea"/>
            </a:endParaRPr>
          </a:p>
        </p:txBody>
      </p:sp>
      <p:sp>
        <p:nvSpPr>
          <p:cNvPr id="10" name="object 4"/>
          <p:cNvSpPr txBox="1">
            <a:spLocks/>
          </p:cNvSpPr>
          <p:nvPr/>
        </p:nvSpPr>
        <p:spPr>
          <a:xfrm>
            <a:off x="2638133" y="4866848"/>
            <a:ext cx="4833619" cy="685800"/>
          </a:xfrm>
          <a:prstGeom prst="rect">
            <a:avLst/>
          </a:prstGeom>
        </p:spPr>
        <p:txBody>
          <a:bodyPr vert="horz" wrap="square" lIns="0" tIns="0" rIns="0" bIns="0" rtlCol="0">
            <a:spAutoFit/>
          </a:bodyPr>
          <a:lstStyle>
            <a:lvl1pPr marL="0">
              <a:defRPr sz="5400" b="0" i="0">
                <a:solidFill>
                  <a:schemeClr val="accent2"/>
                </a:solidFill>
                <a:latin typeface="궁서체"/>
                <a:ea typeface="+mn-ea"/>
                <a:cs typeface="궁서체"/>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defTabSz="914400" eaLnBrk="1" fontAlgn="auto" latinLnBrk="0" hangingPunct="1">
              <a:lnSpc>
                <a:spcPts val="6165"/>
              </a:lnSpc>
              <a:spcBef>
                <a:spcPts val="0"/>
              </a:spcBef>
              <a:spcAft>
                <a:spcPts val="0"/>
              </a:spcAft>
              <a:buClrTx/>
              <a:buSzTx/>
              <a:buFontTx/>
              <a:buNone/>
              <a:tabLst/>
              <a:defRPr/>
            </a:pPr>
            <a:r>
              <a:rPr kumimoji="0" lang="en-US" sz="5400" b="0" i="0" u="none" strike="noStrike" kern="0" cap="none" spc="0" normalizeH="0" baseline="0" noProof="0">
                <a:ln>
                  <a:noFill/>
                </a:ln>
                <a:solidFill>
                  <a:srgbClr val="C0504D"/>
                </a:solidFill>
                <a:effectLst/>
                <a:uLnTx/>
                <a:uFillTx/>
                <a:latin typeface="궁서체"/>
                <a:ea typeface="+mn-ea"/>
              </a:rPr>
              <a:t>IN ANOTHER APP</a:t>
            </a:r>
            <a:endParaRPr kumimoji="0" lang="en-US" sz="5400" b="0" i="0" u="none" strike="noStrike" kern="0" cap="none" spc="0" normalizeH="0" baseline="0" noProof="0" dirty="0">
              <a:ln>
                <a:noFill/>
              </a:ln>
              <a:solidFill>
                <a:srgbClr val="C0504D"/>
              </a:solidFill>
              <a:effectLst/>
              <a:uLnTx/>
              <a:uFillTx/>
              <a:latin typeface="궁서체"/>
              <a:ea typeface="+mn-ea"/>
            </a:endParaRPr>
          </a:p>
        </p:txBody>
      </p:sp>
    </p:spTree>
    <p:extLst>
      <p:ext uri="{BB962C8B-B14F-4D97-AF65-F5344CB8AC3E}">
        <p14:creationId xmlns:p14="http://schemas.microsoft.com/office/powerpoint/2010/main" val="3786425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983" y="1722437"/>
            <a:ext cx="9696958" cy="5071517"/>
          </a:xfrm>
          <a:prstGeom prst="rect">
            <a:avLst/>
          </a:prstGeom>
          <a:noFill/>
        </p:spPr>
        <p:txBody>
          <a:bodyPr wrap="square" rtlCol="0">
            <a:spAutoFit/>
          </a:bodyPr>
          <a:lstStyle/>
          <a:p>
            <a:pPr algn="ctr"/>
            <a:r>
              <a:rPr lang="en-US" sz="5400" b="1" dirty="0">
                <a:solidFill>
                  <a:schemeClr val="tx1"/>
                </a:solidFill>
              </a:rPr>
              <a:t>Integrate with the applications you love:</a:t>
            </a:r>
          </a:p>
          <a:p>
            <a:endParaRPr lang="en-US" sz="4000" b="1" dirty="0">
              <a:solidFill>
                <a:schemeClr val="tx1"/>
              </a:solidFill>
            </a:endParaRPr>
          </a:p>
          <a:p>
            <a:pPr marL="285750" indent="-285750">
              <a:lnSpc>
                <a:spcPct val="100000"/>
              </a:lnSpc>
              <a:buFont typeface="Wingdings" panose="05000000000000000000" pitchFamily="2" charset="2"/>
              <a:buChar char="ü"/>
            </a:pPr>
            <a:r>
              <a:rPr lang="en-US" sz="4000" b="1" dirty="0">
                <a:solidFill>
                  <a:srgbClr val="0070C0"/>
                </a:solidFill>
              </a:rPr>
              <a:t> Without writing a code.</a:t>
            </a:r>
          </a:p>
          <a:p>
            <a:pPr marL="285750" indent="-285750">
              <a:lnSpc>
                <a:spcPct val="100000"/>
              </a:lnSpc>
              <a:buFont typeface="Wingdings" panose="05000000000000000000" pitchFamily="2" charset="2"/>
              <a:buChar char="ü"/>
            </a:pPr>
            <a:r>
              <a:rPr lang="en-US" sz="4000" b="1" dirty="0">
                <a:solidFill>
                  <a:srgbClr val="0070C0"/>
                </a:solidFill>
              </a:rPr>
              <a:t> Without hiring a developer.</a:t>
            </a:r>
          </a:p>
          <a:p>
            <a:pPr marL="515938" indent="-515938">
              <a:lnSpc>
                <a:spcPct val="100000"/>
              </a:lnSpc>
              <a:buFont typeface="Wingdings" panose="05000000000000000000" pitchFamily="2" charset="2"/>
              <a:buChar char="ü"/>
            </a:pPr>
            <a:r>
              <a:rPr lang="en-US" sz="4000" b="1" dirty="0">
                <a:solidFill>
                  <a:srgbClr val="0070C0"/>
                </a:solidFill>
              </a:rPr>
              <a:t>And without spending thousands of dollars.</a:t>
            </a:r>
          </a:p>
          <a:p>
            <a:pPr marL="285750" indent="-285750">
              <a:buFont typeface="Wingdings" panose="05000000000000000000" pitchFamily="2" charset="2"/>
              <a:buChar char="ü"/>
            </a:pPr>
            <a:endParaRPr lang="en-US" sz="4000" dirty="0">
              <a:solidFill>
                <a:schemeClr val="tx1"/>
              </a:solidFill>
            </a:endParaRPr>
          </a:p>
        </p:txBody>
      </p:sp>
    </p:spTree>
    <p:extLst>
      <p:ext uri="{BB962C8B-B14F-4D97-AF65-F5344CB8AC3E}">
        <p14:creationId xmlns:p14="http://schemas.microsoft.com/office/powerpoint/2010/main" val="265278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28</a:t>
            </a:fld>
            <a:endParaRPr lang="en-GB" dirty="0"/>
          </a:p>
        </p:txBody>
      </p:sp>
      <p:sp>
        <p:nvSpPr>
          <p:cNvPr id="5" name="Title 4"/>
          <p:cNvSpPr>
            <a:spLocks noGrp="1"/>
          </p:cNvSpPr>
          <p:nvPr>
            <p:ph type="title"/>
          </p:nvPr>
        </p:nvSpPr>
        <p:spPr/>
        <p:txBody>
          <a:bodyPr/>
          <a:lstStyle/>
          <a:p>
            <a:r>
              <a:rPr lang="en-US" altLang="ko-KR" dirty="0"/>
              <a:t>IFTTT</a:t>
            </a:r>
            <a:endParaRPr lang="ko-KR" altLang="en-US" dirty="0"/>
          </a:p>
        </p:txBody>
      </p:sp>
      <p:sp>
        <p:nvSpPr>
          <p:cNvPr id="6" name="Content Placeholder 5"/>
          <p:cNvSpPr>
            <a:spLocks noGrp="1"/>
          </p:cNvSpPr>
          <p:nvPr>
            <p:ph idx="1"/>
          </p:nvPr>
        </p:nvSpPr>
        <p:spPr>
          <a:xfrm>
            <a:off x="696912" y="1417637"/>
            <a:ext cx="8915400" cy="5562599"/>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Allows you to </a:t>
            </a:r>
            <a:r>
              <a:rPr lang="en-US" dirty="0">
                <a:solidFill>
                  <a:srgbClr val="CC00CC"/>
                </a:solidFill>
              </a:rPr>
              <a:t>easily connect Internet services with your own custom logic</a:t>
            </a:r>
          </a:p>
          <a:p>
            <a:r>
              <a:rPr lang="en-US" altLang="ko-KR" dirty="0"/>
              <a:t>Connects all kinds of services with a few mouse and key strokes.</a:t>
            </a:r>
          </a:p>
          <a:p>
            <a:r>
              <a:rPr lang="en-US" altLang="ko-KR" dirty="0"/>
              <a:t>Provides two types of service: IFTTT and DO</a:t>
            </a:r>
          </a:p>
          <a:p>
            <a:r>
              <a:rPr lang="en-US" altLang="ko-KR" dirty="0"/>
              <a:t>FREE</a:t>
            </a:r>
          </a:p>
          <a:p>
            <a:endParaRPr lang="ko-KR" altLang="en-US" dirty="0"/>
          </a:p>
        </p:txBody>
      </p:sp>
      <p:sp>
        <p:nvSpPr>
          <p:cNvPr id="8" name="object 7"/>
          <p:cNvSpPr/>
          <p:nvPr/>
        </p:nvSpPr>
        <p:spPr>
          <a:xfrm>
            <a:off x="3565524" y="332822"/>
            <a:ext cx="2922588" cy="932415"/>
          </a:xfrm>
          <a:prstGeom prst="rect">
            <a:avLst/>
          </a:prstGeom>
          <a:blipFill>
            <a:blip r:embed="rId2" cstate="print"/>
            <a:stretch>
              <a:fillRect/>
            </a:stretch>
          </a:blipFill>
        </p:spPr>
        <p:txBody>
          <a:bodyPr wrap="square" lIns="0" tIns="0" rIns="0" bIns="0" rtlCol="0"/>
          <a:lstStyle/>
          <a:p>
            <a:endParaRPr/>
          </a:p>
        </p:txBody>
      </p:sp>
      <p:grpSp>
        <p:nvGrpSpPr>
          <p:cNvPr id="10" name="Group 9"/>
          <p:cNvGrpSpPr/>
          <p:nvPr/>
        </p:nvGrpSpPr>
        <p:grpSpPr>
          <a:xfrm>
            <a:off x="1155556" y="1475822"/>
            <a:ext cx="7998112" cy="2601493"/>
            <a:chOff x="1155556" y="1475822"/>
            <a:chExt cx="7998112" cy="2601493"/>
          </a:xfrm>
        </p:grpSpPr>
        <p:sp>
          <p:nvSpPr>
            <p:cNvPr id="7" name="object 4"/>
            <p:cNvSpPr/>
            <p:nvPr/>
          </p:nvSpPr>
          <p:spPr>
            <a:xfrm>
              <a:off x="1155556" y="1475822"/>
              <a:ext cx="7998112" cy="2601493"/>
            </a:xfrm>
            <a:prstGeom prst="rect">
              <a:avLst/>
            </a:prstGeom>
            <a:blipFill>
              <a:blip r:embed="rId3" cstate="print"/>
              <a:stretch>
                <a:fillRect/>
              </a:stretch>
            </a:blipFill>
          </p:spPr>
          <p:txBody>
            <a:bodyPr wrap="square" lIns="0" tIns="0" rIns="0" bIns="0" rtlCol="0"/>
            <a:lstStyle/>
            <a:p>
              <a:endParaRPr dirty="0"/>
            </a:p>
          </p:txBody>
        </p:sp>
        <p:sp>
          <p:nvSpPr>
            <p:cNvPr id="9" name="TextBox 8"/>
            <p:cNvSpPr txBox="1"/>
            <p:nvPr/>
          </p:nvSpPr>
          <p:spPr>
            <a:xfrm>
              <a:off x="5279545" y="2144613"/>
              <a:ext cx="525785" cy="187424"/>
            </a:xfrm>
            <a:prstGeom prst="rect">
              <a:avLst/>
            </a:prstGeom>
            <a:solidFill>
              <a:schemeClr val="bg1"/>
            </a:solidFill>
          </p:spPr>
          <p:txBody>
            <a:bodyPr wrap="none" lIns="0" tIns="0" rIns="0" bIns="0" rtlCol="0">
              <a:spAutoFit/>
            </a:bodyPr>
            <a:lstStyle/>
            <a:p>
              <a:r>
                <a:rPr lang="en-US" sz="1400" dirty="0">
                  <a:solidFill>
                    <a:schemeClr val="bg1">
                      <a:lumMod val="50000"/>
                    </a:schemeClr>
                  </a:solidFill>
                  <a:latin typeface="+mn-lt"/>
                </a:rPr>
                <a:t>Applet</a:t>
              </a:r>
            </a:p>
          </p:txBody>
        </p:sp>
      </p:grpSp>
    </p:spTree>
    <p:extLst>
      <p:ext uri="{BB962C8B-B14F-4D97-AF65-F5344CB8AC3E}">
        <p14:creationId xmlns:p14="http://schemas.microsoft.com/office/powerpoint/2010/main" val="1963305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29</a:t>
            </a:fld>
            <a:endParaRPr lang="en-GB" dirty="0"/>
          </a:p>
        </p:txBody>
      </p:sp>
      <p:sp>
        <p:nvSpPr>
          <p:cNvPr id="5" name="Title 4"/>
          <p:cNvSpPr>
            <a:spLocks noGrp="1"/>
          </p:cNvSpPr>
          <p:nvPr>
            <p:ph type="title"/>
          </p:nvPr>
        </p:nvSpPr>
        <p:spPr/>
        <p:txBody>
          <a:bodyPr>
            <a:normAutofit fontScale="90000"/>
          </a:bodyPr>
          <a:lstStyle/>
          <a:p>
            <a:pPr marL="51435"/>
            <a:r>
              <a:rPr lang="en-US" altLang="ko-KR" b="0" spc="-5" dirty="0">
                <a:solidFill>
                  <a:srgbClr val="CC0000"/>
                </a:solidFill>
                <a:latin typeface="Arial"/>
                <a:cs typeface="Arial"/>
              </a:rPr>
              <a:t>IFTTT Works by</a:t>
            </a:r>
            <a:r>
              <a:rPr lang="en-US" altLang="ko-KR" b="0" spc="-20" dirty="0">
                <a:solidFill>
                  <a:srgbClr val="CC0000"/>
                </a:solidFill>
                <a:latin typeface="Arial"/>
                <a:cs typeface="Arial"/>
              </a:rPr>
              <a:t> </a:t>
            </a:r>
            <a:r>
              <a:rPr lang="en-US" altLang="ko-KR" b="0" spc="-5" dirty="0">
                <a:solidFill>
                  <a:srgbClr val="CC0000"/>
                </a:solidFill>
                <a:latin typeface="Arial"/>
                <a:cs typeface="Arial"/>
              </a:rPr>
              <a:t>connecting</a:t>
            </a:r>
            <a:br>
              <a:rPr lang="en-US" altLang="ko-KR" dirty="0">
                <a:latin typeface="Arial"/>
                <a:cs typeface="Arial"/>
              </a:rPr>
            </a:br>
            <a:r>
              <a:rPr lang="en-US" altLang="ko-KR" sz="5400" b="0" spc="-5" dirty="0">
                <a:solidFill>
                  <a:srgbClr val="0000FF"/>
                </a:solidFill>
                <a:latin typeface="Arial"/>
                <a:cs typeface="Arial"/>
              </a:rPr>
              <a:t>Channels</a:t>
            </a:r>
            <a:endParaRPr lang="en-US" dirty="0"/>
          </a:p>
        </p:txBody>
      </p:sp>
      <p:sp>
        <p:nvSpPr>
          <p:cNvPr id="6" name="Content Placeholder 5"/>
          <p:cNvSpPr>
            <a:spLocks noGrp="1"/>
          </p:cNvSpPr>
          <p:nvPr>
            <p:ph idx="1"/>
          </p:nvPr>
        </p:nvSpPr>
        <p:spPr/>
        <p:txBody>
          <a:bodyPr/>
          <a:lstStyle/>
          <a:p>
            <a:r>
              <a:rPr lang="en-US" altLang="ko-KR" spc="-5" dirty="0">
                <a:latin typeface="Arial"/>
                <a:cs typeface="Arial"/>
              </a:rPr>
              <a:t>Channels are Internet services that you interact with</a:t>
            </a:r>
          </a:p>
          <a:p>
            <a:pPr lvl="1"/>
            <a:r>
              <a:rPr lang="en-US" altLang="ko-KR" dirty="0"/>
              <a:t>Facebook, Dropbox, Weather, New York Times, </a:t>
            </a:r>
            <a:r>
              <a:rPr lang="en-US" altLang="ko-KR" dirty="0" err="1"/>
              <a:t>Ebay</a:t>
            </a:r>
            <a:r>
              <a:rPr lang="en-US" altLang="ko-KR" dirty="0"/>
              <a:t>, Amazon, Craigslist, Messaging, Email, Yahoo, Google, Evernote</a:t>
            </a:r>
          </a:p>
          <a:p>
            <a:pPr lvl="1"/>
            <a:r>
              <a:rPr lang="en-US" altLang="ko-KR" dirty="0"/>
              <a:t>Home automation devices: Nest, </a:t>
            </a:r>
            <a:r>
              <a:rPr lang="en-US" altLang="ko-KR" dirty="0" err="1"/>
              <a:t>ecobee</a:t>
            </a:r>
            <a:r>
              <a:rPr lang="en-US" altLang="ko-KR" dirty="0"/>
              <a:t>, </a:t>
            </a:r>
            <a:r>
              <a:rPr lang="en-US" altLang="ko-KR" dirty="0" err="1"/>
              <a:t>OpenHAB</a:t>
            </a:r>
            <a:endParaRPr lang="en-US" altLang="ko-KR" dirty="0"/>
          </a:p>
          <a:p>
            <a:pPr lvl="1"/>
            <a:r>
              <a:rPr lang="en-US" altLang="ko-KR" dirty="0"/>
              <a:t>Alarm systems</a:t>
            </a:r>
          </a:p>
          <a:p>
            <a:pPr lvl="1"/>
            <a:r>
              <a:rPr lang="en-US" altLang="ko-KR" dirty="0"/>
              <a:t>Many smartphone apps</a:t>
            </a:r>
          </a:p>
          <a:p>
            <a:pPr lvl="1"/>
            <a:r>
              <a:rPr lang="en-US" altLang="ko-KR" dirty="0"/>
              <a:t>Clock, calendar, schedule</a:t>
            </a:r>
          </a:p>
          <a:p>
            <a:pPr lvl="1"/>
            <a:r>
              <a:rPr lang="en-US" altLang="ko-KR" dirty="0"/>
              <a:t>over 200s </a:t>
            </a:r>
          </a:p>
          <a:p>
            <a:pPr lvl="1"/>
            <a:endParaRPr lang="en-US" altLang="ko-KR" dirty="0"/>
          </a:p>
          <a:p>
            <a:r>
              <a:rPr lang="en-US" altLang="ko-KR" dirty="0">
                <a:solidFill>
                  <a:srgbClr val="0000FF"/>
                </a:solidFill>
              </a:rPr>
              <a:t>IFTTT acts as a connection between these channels, making them work together so you work less.</a:t>
            </a:r>
          </a:p>
        </p:txBody>
      </p:sp>
    </p:spTree>
    <p:extLst>
      <p:ext uri="{BB962C8B-B14F-4D97-AF65-F5344CB8AC3E}">
        <p14:creationId xmlns:p14="http://schemas.microsoft.com/office/powerpoint/2010/main" val="71609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Characteristics &amp; Requirements</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a:t>
            </a:fld>
            <a:endParaRPr lang="en-GB" dirty="0"/>
          </a:p>
        </p:txBody>
      </p:sp>
      <p:pic>
        <p:nvPicPr>
          <p:cNvPr id="7" name="Picture 6"/>
          <p:cNvPicPr>
            <a:picLocks noChangeAspect="1"/>
          </p:cNvPicPr>
          <p:nvPr/>
        </p:nvPicPr>
        <p:blipFill>
          <a:blip r:embed="rId3"/>
          <a:stretch>
            <a:fillRect/>
          </a:stretch>
        </p:blipFill>
        <p:spPr>
          <a:xfrm>
            <a:off x="0" y="1341437"/>
            <a:ext cx="10080625" cy="5391220"/>
          </a:xfrm>
          <a:prstGeom prst="rect">
            <a:avLst/>
          </a:prstGeom>
        </p:spPr>
      </p:pic>
      <p:sp>
        <p:nvSpPr>
          <p:cNvPr id="11" name="TextBox 10"/>
          <p:cNvSpPr txBox="1"/>
          <p:nvPr/>
        </p:nvSpPr>
        <p:spPr>
          <a:xfrm>
            <a:off x="2830512" y="6799341"/>
            <a:ext cx="5040867" cy="333296"/>
          </a:xfrm>
          <a:prstGeom prst="rect">
            <a:avLst/>
          </a:prstGeom>
          <a:noFill/>
        </p:spPr>
        <p:txBody>
          <a:bodyPr wrap="none" rtlCol="0">
            <a:spAutoFit/>
          </a:bodyPr>
          <a:lstStyle/>
          <a:p>
            <a:r>
              <a:rPr lang="en-US" dirty="0">
                <a:solidFill>
                  <a:schemeClr val="bg1">
                    <a:lumMod val="65000"/>
                  </a:schemeClr>
                </a:solidFill>
              </a:rPr>
              <a:t>Ref: Middleware for Internet of Things-A Survey</a:t>
            </a:r>
          </a:p>
        </p:txBody>
      </p:sp>
    </p:spTree>
    <p:extLst>
      <p:ext uri="{BB962C8B-B14F-4D97-AF65-F5344CB8AC3E}">
        <p14:creationId xmlns:p14="http://schemas.microsoft.com/office/powerpoint/2010/main" val="175876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30</a:t>
            </a:fld>
            <a:endParaRPr lang="en-GB" dirty="0"/>
          </a:p>
        </p:txBody>
      </p:sp>
      <p:sp>
        <p:nvSpPr>
          <p:cNvPr id="5" name="Title 4"/>
          <p:cNvSpPr>
            <a:spLocks noGrp="1"/>
          </p:cNvSpPr>
          <p:nvPr>
            <p:ph type="title"/>
          </p:nvPr>
        </p:nvSpPr>
        <p:spPr/>
        <p:txBody>
          <a:bodyPr/>
          <a:lstStyle/>
          <a:p>
            <a:r>
              <a:rPr lang="en-US" altLang="ko-KR" dirty="0"/>
              <a:t>Super Useful IFTTT Channels</a:t>
            </a:r>
            <a:endParaRPr lang="ko-KR" altLang="en-US" dirty="0"/>
          </a:p>
        </p:txBody>
      </p:sp>
      <p:sp>
        <p:nvSpPr>
          <p:cNvPr id="6" name="Content Placeholder 5"/>
          <p:cNvSpPr>
            <a:spLocks noGrp="1"/>
          </p:cNvSpPr>
          <p:nvPr>
            <p:ph idx="1"/>
          </p:nvPr>
        </p:nvSpPr>
        <p:spPr/>
        <p:txBody>
          <a:bodyPr/>
          <a:lstStyle/>
          <a:p>
            <a:endParaRPr lang="ko-KR" altLang="en-US"/>
          </a:p>
        </p:txBody>
      </p:sp>
      <p:pic>
        <p:nvPicPr>
          <p:cNvPr id="1026" name="Picture 2" descr="http://cdn-media-1.lifehack.org/wp-content/files/2013/03/IFTTT-Recip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2" y="1417637"/>
            <a:ext cx="9077325"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2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31</a:t>
            </a:fld>
            <a:endParaRPr lang="en-GB" dirty="0"/>
          </a:p>
        </p:txBody>
      </p:sp>
      <p:sp>
        <p:nvSpPr>
          <p:cNvPr id="5" name="Title 4"/>
          <p:cNvSpPr>
            <a:spLocks noGrp="1"/>
          </p:cNvSpPr>
          <p:nvPr>
            <p:ph type="title"/>
          </p:nvPr>
        </p:nvSpPr>
        <p:spPr>
          <a:xfrm>
            <a:off x="696912" y="581125"/>
            <a:ext cx="8763000" cy="1219200"/>
          </a:xfrm>
        </p:spPr>
        <p:txBody>
          <a:bodyPr>
            <a:normAutofit fontScale="90000"/>
          </a:bodyPr>
          <a:lstStyle/>
          <a:p>
            <a:pPr marL="80645"/>
            <a:r>
              <a:rPr lang="en-US" altLang="ko-KR" b="0" spc="-5" dirty="0">
                <a:solidFill>
                  <a:srgbClr val="CC0000"/>
                </a:solidFill>
                <a:latin typeface="Arial"/>
                <a:cs typeface="Arial"/>
              </a:rPr>
              <a:t>Channels are connected by</a:t>
            </a:r>
            <a:br>
              <a:rPr lang="en-US" altLang="ko-KR" dirty="0">
                <a:latin typeface="Arial"/>
                <a:cs typeface="Arial"/>
              </a:rPr>
            </a:br>
            <a:r>
              <a:rPr lang="en-US" altLang="ko-KR" sz="5400" b="0" spc="-5" dirty="0">
                <a:solidFill>
                  <a:srgbClr val="0000FF"/>
                </a:solidFill>
                <a:latin typeface="Arial"/>
                <a:cs typeface="Arial"/>
              </a:rPr>
              <a:t>Applets</a:t>
            </a:r>
            <a:endParaRPr lang="ko-KR" altLang="en-US" dirty="0"/>
          </a:p>
        </p:txBody>
      </p:sp>
      <p:sp>
        <p:nvSpPr>
          <p:cNvPr id="6" name="Content Placeholder 5"/>
          <p:cNvSpPr>
            <a:spLocks noGrp="1"/>
          </p:cNvSpPr>
          <p:nvPr>
            <p:ph idx="1"/>
          </p:nvPr>
        </p:nvSpPr>
        <p:spPr>
          <a:xfrm>
            <a:off x="696912" y="2257525"/>
            <a:ext cx="8915400" cy="4722712"/>
          </a:xfrm>
        </p:spPr>
        <p:txBody>
          <a:bodyPr/>
          <a:lstStyle/>
          <a:p>
            <a:r>
              <a:rPr lang="en-US" altLang="ko-KR" sz="2800" dirty="0">
                <a:solidFill>
                  <a:srgbClr val="0000FF"/>
                </a:solidFill>
              </a:rPr>
              <a:t>Applets</a:t>
            </a:r>
            <a:r>
              <a:rPr lang="en-US" altLang="ko-KR" sz="2800" dirty="0"/>
              <a:t> are composed of </a:t>
            </a:r>
            <a:r>
              <a:rPr lang="en-US" altLang="ko-KR" sz="2800" dirty="0">
                <a:solidFill>
                  <a:srgbClr val="CC00CC"/>
                </a:solidFill>
              </a:rPr>
              <a:t>Triggers </a:t>
            </a:r>
            <a:r>
              <a:rPr lang="en-US" altLang="ko-KR" sz="2800" dirty="0">
                <a:solidFill>
                  <a:schemeClr val="tx1"/>
                </a:solidFill>
              </a:rPr>
              <a:t>and</a:t>
            </a:r>
            <a:r>
              <a:rPr lang="en-US" altLang="ko-KR" sz="2800" dirty="0">
                <a:solidFill>
                  <a:srgbClr val="CC00CC"/>
                </a:solidFill>
              </a:rPr>
              <a:t> Actions</a:t>
            </a:r>
          </a:p>
          <a:p>
            <a:pPr lvl="1"/>
            <a:r>
              <a:rPr lang="en-US" altLang="ko-KR" sz="3600" b="1" dirty="0"/>
              <a:t>Triggers</a:t>
            </a:r>
            <a:r>
              <a:rPr lang="en-US" altLang="ko-KR" sz="2400" dirty="0"/>
              <a:t> are events</a:t>
            </a:r>
          </a:p>
          <a:p>
            <a:pPr lvl="2"/>
            <a:r>
              <a:rPr lang="en-US" altLang="ko-KR" sz="2400" dirty="0"/>
              <a:t>Selecting a channel is the 1</a:t>
            </a:r>
            <a:r>
              <a:rPr lang="en-US" altLang="ko-KR" sz="2400" baseline="30000" dirty="0"/>
              <a:t>st</a:t>
            </a:r>
            <a:r>
              <a:rPr lang="en-US" altLang="ko-KR" sz="2400" dirty="0"/>
              <a:t> step of creating an applet</a:t>
            </a:r>
          </a:p>
          <a:p>
            <a:pPr lvl="2"/>
            <a:r>
              <a:rPr lang="en-US" altLang="ko-KR" sz="2400" dirty="0"/>
              <a:t>each channel can initiate various events</a:t>
            </a:r>
          </a:p>
          <a:p>
            <a:pPr lvl="2"/>
            <a:r>
              <a:rPr lang="en-US" altLang="ko-KR" sz="2400" dirty="0"/>
              <a:t>Selecting a specific event is 2</a:t>
            </a:r>
            <a:r>
              <a:rPr lang="en-US" altLang="ko-KR" sz="2400" baseline="30000" dirty="0"/>
              <a:t>nd</a:t>
            </a:r>
            <a:r>
              <a:rPr lang="en-US" altLang="ko-KR" sz="2400" dirty="0"/>
              <a:t> step of applet</a:t>
            </a:r>
          </a:p>
          <a:p>
            <a:pPr lvl="2"/>
            <a:r>
              <a:rPr lang="en-US" altLang="ko-KR" sz="2400" dirty="0"/>
              <a:t>E.g., an email whose subject containing specific keyword or specific sender</a:t>
            </a:r>
          </a:p>
          <a:p>
            <a:endParaRPr lang="ko-KR" altLang="en-US" dirty="0"/>
          </a:p>
        </p:txBody>
      </p:sp>
    </p:spTree>
    <p:extLst>
      <p:ext uri="{BB962C8B-B14F-4D97-AF65-F5344CB8AC3E}">
        <p14:creationId xmlns:p14="http://schemas.microsoft.com/office/powerpoint/2010/main" val="2819764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32</a:t>
            </a:fld>
            <a:endParaRPr lang="en-GB" dirty="0"/>
          </a:p>
        </p:txBody>
      </p:sp>
      <p:sp>
        <p:nvSpPr>
          <p:cNvPr id="5" name="Title 4"/>
          <p:cNvSpPr>
            <a:spLocks noGrp="1"/>
          </p:cNvSpPr>
          <p:nvPr>
            <p:ph type="title"/>
          </p:nvPr>
        </p:nvSpPr>
        <p:spPr/>
        <p:txBody>
          <a:bodyPr/>
          <a:lstStyle/>
          <a:p>
            <a:pPr algn="l"/>
            <a:br>
              <a:rPr lang="en-US" altLang="ko-KR" dirty="0"/>
            </a:br>
            <a:r>
              <a:rPr lang="en-US" altLang="ko-KR" dirty="0"/>
              <a:t>           Actions</a:t>
            </a:r>
            <a:endParaRPr lang="ko-KR" altLang="en-US" dirty="0"/>
          </a:p>
        </p:txBody>
      </p:sp>
      <p:sp>
        <p:nvSpPr>
          <p:cNvPr id="6" name="Content Placeholder 5"/>
          <p:cNvSpPr>
            <a:spLocks noGrp="1"/>
          </p:cNvSpPr>
          <p:nvPr>
            <p:ph idx="1"/>
          </p:nvPr>
        </p:nvSpPr>
        <p:spPr>
          <a:xfrm>
            <a:off x="468312" y="2255836"/>
            <a:ext cx="4343399" cy="4417913"/>
          </a:xfrm>
        </p:spPr>
        <p:txBody>
          <a:bodyPr/>
          <a:lstStyle/>
          <a:p>
            <a:r>
              <a:rPr lang="en-US" altLang="ko-KR" dirty="0"/>
              <a:t>An action is what should be done upon occurring a triggering event (in an applet)</a:t>
            </a:r>
          </a:p>
          <a:p>
            <a:pPr lvl="1"/>
            <a:r>
              <a:rPr lang="en-US" altLang="ko-KR" dirty="0"/>
              <a:t>Examples</a:t>
            </a:r>
          </a:p>
          <a:p>
            <a:pPr lvl="2"/>
            <a:r>
              <a:rPr lang="en-US" altLang="ko-KR" dirty="0"/>
              <a:t>turning a light on</a:t>
            </a:r>
          </a:p>
          <a:p>
            <a:pPr lvl="2"/>
            <a:r>
              <a:rPr lang="en-US" altLang="ko-KR" dirty="0"/>
              <a:t>Changing a thermostat mode</a:t>
            </a:r>
          </a:p>
          <a:p>
            <a:endParaRPr lang="ko-KR"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112" y="198437"/>
            <a:ext cx="2938266" cy="7056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0391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33</a:t>
            </a:fld>
            <a:endParaRPr lang="en-GB" dirty="0"/>
          </a:p>
        </p:txBody>
      </p:sp>
      <p:sp>
        <p:nvSpPr>
          <p:cNvPr id="5" name="Title 4"/>
          <p:cNvSpPr>
            <a:spLocks noGrp="1"/>
          </p:cNvSpPr>
          <p:nvPr>
            <p:ph type="title"/>
          </p:nvPr>
        </p:nvSpPr>
        <p:spPr/>
        <p:txBody>
          <a:bodyPr>
            <a:normAutofit fontScale="90000"/>
          </a:bodyPr>
          <a:lstStyle/>
          <a:p>
            <a:pPr marL="80645"/>
            <a:r>
              <a:rPr lang="en-US" altLang="ko-KR" b="0" spc="-5" dirty="0">
                <a:solidFill>
                  <a:srgbClr val="CC0000"/>
                </a:solidFill>
                <a:latin typeface="Arial"/>
                <a:cs typeface="Arial"/>
              </a:rPr>
              <a:t>Channels are connected by</a:t>
            </a:r>
            <a:br>
              <a:rPr lang="en-US" altLang="ko-KR" dirty="0">
                <a:latin typeface="Arial"/>
                <a:cs typeface="Arial"/>
              </a:rPr>
            </a:br>
            <a:r>
              <a:rPr lang="en-US" altLang="ko-KR" sz="5400" b="0" spc="-5" dirty="0">
                <a:solidFill>
                  <a:srgbClr val="0000FF"/>
                </a:solidFill>
                <a:latin typeface="Arial"/>
                <a:cs typeface="Arial"/>
              </a:rPr>
              <a:t>Applets </a:t>
            </a:r>
            <a:r>
              <a:rPr lang="en-US" altLang="ko-KR" b="0" spc="-5" dirty="0">
                <a:solidFill>
                  <a:srgbClr val="CC0000"/>
                </a:solidFill>
                <a:latin typeface="Arial"/>
                <a:cs typeface="Arial"/>
              </a:rPr>
              <a:t>that you</a:t>
            </a:r>
            <a:r>
              <a:rPr lang="en-US" altLang="ko-KR" b="0" spc="-515" dirty="0">
                <a:solidFill>
                  <a:srgbClr val="CC0000"/>
                </a:solidFill>
                <a:latin typeface="Arial"/>
                <a:cs typeface="Arial"/>
              </a:rPr>
              <a:t> </a:t>
            </a:r>
            <a:r>
              <a:rPr lang="en-US" altLang="ko-KR" b="0" spc="-5" dirty="0">
                <a:solidFill>
                  <a:srgbClr val="CC0000"/>
                </a:solidFill>
                <a:latin typeface="Arial"/>
                <a:cs typeface="Arial"/>
              </a:rPr>
              <a:t>create</a:t>
            </a:r>
            <a:endParaRPr lang="ko-KR" altLang="en-US" dirty="0"/>
          </a:p>
        </p:txBody>
      </p:sp>
      <p:sp>
        <p:nvSpPr>
          <p:cNvPr id="6" name="Content Placeholder 5"/>
          <p:cNvSpPr>
            <a:spLocks noGrp="1"/>
          </p:cNvSpPr>
          <p:nvPr>
            <p:ph idx="1"/>
          </p:nvPr>
        </p:nvSpPr>
        <p:spPr>
          <a:xfrm>
            <a:off x="696912" y="1571725"/>
            <a:ext cx="8915400" cy="5484712"/>
          </a:xfrm>
        </p:spPr>
        <p:txBody>
          <a:bodyPr>
            <a:normAutofit/>
          </a:bodyPr>
          <a:lstStyle/>
          <a:p>
            <a:r>
              <a:rPr lang="en-US" altLang="ko-KR" dirty="0"/>
              <a:t>An applet looks like this. </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a:t>"</a:t>
            </a:r>
            <a:r>
              <a:rPr lang="en-US" altLang="ko-KR" dirty="0">
                <a:solidFill>
                  <a:srgbClr val="7030A0"/>
                </a:solidFill>
              </a:rPr>
              <a:t>This</a:t>
            </a:r>
            <a:r>
              <a:rPr lang="en-US" altLang="ko-KR" dirty="0"/>
              <a:t>" is free items on Craigslist in Quincy.</a:t>
            </a:r>
          </a:p>
          <a:p>
            <a:pPr lvl="1"/>
            <a:r>
              <a:rPr lang="en-US" altLang="ko-KR" dirty="0"/>
              <a:t>"</a:t>
            </a:r>
            <a:r>
              <a:rPr lang="en-US" altLang="ko-KR" dirty="0">
                <a:solidFill>
                  <a:schemeClr val="bg2">
                    <a:lumMod val="50000"/>
                  </a:schemeClr>
                </a:solidFill>
              </a:rPr>
              <a:t>That</a:t>
            </a:r>
            <a:r>
              <a:rPr lang="en-US" altLang="ko-KR" dirty="0"/>
              <a:t>" is send me an e-mail.</a:t>
            </a:r>
          </a:p>
          <a:p>
            <a:pPr lvl="1"/>
            <a:endParaRPr lang="en-US" altLang="ko-KR" sz="1600" dirty="0"/>
          </a:p>
          <a:p>
            <a:r>
              <a:rPr lang="en-US" altLang="ko-KR" dirty="0"/>
              <a:t>You can create your own applets using different channels, or </a:t>
            </a:r>
          </a:p>
          <a:p>
            <a:pPr lvl="1"/>
            <a:endParaRPr lang="en-US" altLang="ko-KR" sz="1400" dirty="0"/>
          </a:p>
          <a:p>
            <a:r>
              <a:rPr lang="en-US" altLang="ko-KR" dirty="0"/>
              <a:t>you can browse applets that other people have shared and  adapt them for your own use.</a:t>
            </a:r>
          </a:p>
          <a:p>
            <a:endParaRPr lang="ko-KR" altLang="en-US" dirty="0"/>
          </a:p>
        </p:txBody>
      </p:sp>
      <p:sp>
        <p:nvSpPr>
          <p:cNvPr id="7" name="object 4"/>
          <p:cNvSpPr/>
          <p:nvPr/>
        </p:nvSpPr>
        <p:spPr>
          <a:xfrm>
            <a:off x="3186200" y="2207747"/>
            <a:ext cx="4044244" cy="13528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8263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34</a:t>
            </a:fld>
            <a:endParaRPr lang="en-GB" dirty="0"/>
          </a:p>
        </p:txBody>
      </p:sp>
      <p:sp>
        <p:nvSpPr>
          <p:cNvPr id="5" name="Title 4"/>
          <p:cNvSpPr>
            <a:spLocks noGrp="1"/>
          </p:cNvSpPr>
          <p:nvPr>
            <p:ph type="title"/>
          </p:nvPr>
        </p:nvSpPr>
        <p:spPr/>
        <p:txBody>
          <a:bodyPr/>
          <a:lstStyle/>
          <a:p>
            <a:r>
              <a:rPr lang="en-US" altLang="ko-KR" dirty="0"/>
              <a:t>Examples of IFTTT Applets (</a:t>
            </a:r>
            <a:r>
              <a:rPr lang="en-US" altLang="ko-KR" dirty="0" err="1">
                <a:solidFill>
                  <a:schemeClr val="accent5">
                    <a:lumMod val="75000"/>
                  </a:schemeClr>
                </a:solidFill>
              </a:rPr>
              <a:t>Zapier</a:t>
            </a:r>
            <a:r>
              <a:rPr lang="en-US" altLang="ko-KR" dirty="0">
                <a:solidFill>
                  <a:schemeClr val="accent5">
                    <a:lumMod val="75000"/>
                  </a:schemeClr>
                </a:solidFill>
              </a:rPr>
              <a:t> Zaps</a:t>
            </a:r>
            <a:r>
              <a:rPr lang="en-US" altLang="ko-KR" dirty="0"/>
              <a:t>)</a:t>
            </a:r>
            <a:endParaRPr lang="ko-KR" altLang="en-US" dirty="0"/>
          </a:p>
        </p:txBody>
      </p:sp>
      <p:sp>
        <p:nvSpPr>
          <p:cNvPr id="6" name="Content Placeholder 5"/>
          <p:cNvSpPr>
            <a:spLocks noGrp="1"/>
          </p:cNvSpPr>
          <p:nvPr>
            <p:ph idx="1"/>
          </p:nvPr>
        </p:nvSpPr>
        <p:spPr>
          <a:xfrm>
            <a:off x="696912" y="1417637"/>
            <a:ext cx="8915400" cy="5714999"/>
          </a:xfrm>
        </p:spPr>
        <p:txBody>
          <a:bodyPr>
            <a:normAutofit/>
          </a:bodyPr>
          <a:lstStyle/>
          <a:p>
            <a:r>
              <a:rPr lang="en-US" altLang="ko-KR" dirty="0"/>
              <a:t>Applets describe what to do on a specific event</a:t>
            </a:r>
          </a:p>
          <a:p>
            <a:pPr lvl="1"/>
            <a:r>
              <a:rPr lang="en-US" altLang="ko-KR" dirty="0"/>
              <a:t>1000s of applets (created and shared by users) available </a:t>
            </a:r>
          </a:p>
          <a:p>
            <a:pPr lvl="1"/>
            <a:r>
              <a:rPr lang="en-US" altLang="ko-KR" sz="2000" dirty="0"/>
              <a:t>Send me message if my front door opens.</a:t>
            </a:r>
          </a:p>
          <a:p>
            <a:pPr lvl="1"/>
            <a:r>
              <a:rPr lang="en-US" altLang="ko-KR" sz="2000" dirty="0"/>
              <a:t>Turn on alarm if I leave home</a:t>
            </a:r>
          </a:p>
          <a:p>
            <a:pPr lvl="1"/>
            <a:r>
              <a:rPr lang="en-US" altLang="ko-KR" sz="2000" dirty="0"/>
              <a:t>If my daughter arrives/leaves at/from school, send me notification</a:t>
            </a:r>
          </a:p>
          <a:p>
            <a:pPr lvl="1"/>
            <a:r>
              <a:rPr lang="en-US" altLang="ko-KR" sz="2000" dirty="0"/>
              <a:t>Send me Android notification if humidity in my house increases above set-value.</a:t>
            </a:r>
          </a:p>
          <a:p>
            <a:pPr lvl="1"/>
            <a:r>
              <a:rPr lang="en-US" altLang="ko-KR" sz="2000" dirty="0"/>
              <a:t>When all members of household leave, set A/C to away mode.</a:t>
            </a:r>
          </a:p>
          <a:p>
            <a:pPr lvl="1"/>
            <a:r>
              <a:rPr lang="en-US" altLang="ko-KR" sz="2000" dirty="0"/>
              <a:t>If rain is forecast tomorrow, turn off sprinkler.</a:t>
            </a:r>
          </a:p>
          <a:p>
            <a:pPr lvl="1"/>
            <a:r>
              <a:rPr lang="en-US" sz="2000" dirty="0"/>
              <a:t>If the traffic is bad, wake me up early.</a:t>
            </a:r>
          </a:p>
          <a:p>
            <a:pPr lvl="1"/>
            <a:r>
              <a:rPr lang="en-US" altLang="ko-KR" sz="2000" dirty="0"/>
              <a:t>turn on security light at the always exact sunset time</a:t>
            </a:r>
          </a:p>
          <a:p>
            <a:pPr lvl="1"/>
            <a:endParaRPr lang="en-US" altLang="ko-KR" sz="2000" dirty="0"/>
          </a:p>
          <a:p>
            <a:r>
              <a:rPr lang="en-US" dirty="0"/>
              <a:t>The potential uses for IFTTT are </a:t>
            </a:r>
            <a:r>
              <a:rPr lang="en-US" b="1" dirty="0"/>
              <a:t>endless</a:t>
            </a:r>
            <a:r>
              <a:rPr lang="en-US" dirty="0"/>
              <a:t>.</a:t>
            </a:r>
            <a:endParaRPr lang="en-US" altLang="ko-KR" dirty="0"/>
          </a:p>
          <a:p>
            <a:endParaRPr lang="ko-KR" altLang="en-US" dirty="0"/>
          </a:p>
        </p:txBody>
      </p:sp>
    </p:spTree>
    <p:extLst>
      <p:ext uri="{BB962C8B-B14F-4D97-AF65-F5344CB8AC3E}">
        <p14:creationId xmlns:p14="http://schemas.microsoft.com/office/powerpoint/2010/main" val="2087003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35</a:t>
            </a:fld>
            <a:endParaRPr lang="en-GB" dirty="0"/>
          </a:p>
        </p:txBody>
      </p:sp>
      <p:sp>
        <p:nvSpPr>
          <p:cNvPr id="5" name="Title 4"/>
          <p:cNvSpPr>
            <a:spLocks noGrp="1"/>
          </p:cNvSpPr>
          <p:nvPr>
            <p:ph type="title"/>
          </p:nvPr>
        </p:nvSpPr>
        <p:spPr/>
        <p:txBody>
          <a:bodyPr/>
          <a:lstStyle/>
          <a:p>
            <a:r>
              <a:rPr lang="en-US" altLang="ko-KR" dirty="0"/>
              <a:t>IFTTT Smartphone App</a:t>
            </a:r>
            <a:endParaRPr lang="ko-KR" altLang="en-US" dirty="0"/>
          </a:p>
        </p:txBody>
      </p:sp>
      <p:sp>
        <p:nvSpPr>
          <p:cNvPr id="6" name="Content Placeholder 5"/>
          <p:cNvSpPr>
            <a:spLocks noGrp="1"/>
          </p:cNvSpPr>
          <p:nvPr>
            <p:ph idx="1"/>
          </p:nvPr>
        </p:nvSpPr>
        <p:spPr/>
        <p:txBody>
          <a:bodyPr/>
          <a:lstStyle/>
          <a:p>
            <a:r>
              <a:rPr lang="en-US" altLang="ko-KR" dirty="0"/>
              <a:t>Smartphone notification</a:t>
            </a:r>
          </a:p>
          <a:p>
            <a:pPr lvl="1"/>
            <a:r>
              <a:rPr lang="en-US" altLang="ko-KR" dirty="0"/>
              <a:t>Receiving notifications of selected activities of applets</a:t>
            </a:r>
          </a:p>
          <a:p>
            <a:endParaRPr lang="en-US" altLang="ko-KR" dirty="0"/>
          </a:p>
          <a:p>
            <a:r>
              <a:rPr lang="en-US" altLang="ko-KR" dirty="0"/>
              <a:t>Create, Modify, Enable/Disable Applets</a:t>
            </a:r>
          </a:p>
          <a:p>
            <a:endParaRPr lang="en-US" altLang="ko-KR" dirty="0"/>
          </a:p>
          <a:p>
            <a:r>
              <a:rPr lang="en-US" altLang="ko-KR" dirty="0">
                <a:solidFill>
                  <a:schemeClr val="accent5">
                    <a:lumMod val="75000"/>
                  </a:schemeClr>
                </a:solidFill>
              </a:rPr>
              <a:t>DO app</a:t>
            </a:r>
          </a:p>
          <a:p>
            <a:pPr lvl="1"/>
            <a:r>
              <a:rPr lang="en-US" altLang="ko-KR" dirty="0"/>
              <a:t>One touch shortcut</a:t>
            </a:r>
          </a:p>
          <a:p>
            <a:pPr lvl="1"/>
            <a:r>
              <a:rPr lang="en-US" altLang="ko-KR" dirty="0"/>
              <a:t>To control something</a:t>
            </a:r>
          </a:p>
          <a:p>
            <a:pPr lvl="2"/>
            <a:r>
              <a:rPr lang="en-US" altLang="ko-KR" dirty="0"/>
              <a:t>Home automation, alarm, light, etc.</a:t>
            </a:r>
          </a:p>
          <a:p>
            <a:endParaRPr lang="en-US" dirty="0"/>
          </a:p>
        </p:txBody>
      </p:sp>
      <p:pic>
        <p:nvPicPr>
          <p:cNvPr id="7" name="Picture 6"/>
          <p:cNvPicPr>
            <a:picLocks noChangeAspect="1"/>
          </p:cNvPicPr>
          <p:nvPr/>
        </p:nvPicPr>
        <p:blipFill>
          <a:blip r:embed="rId2"/>
          <a:stretch>
            <a:fillRect/>
          </a:stretch>
        </p:blipFill>
        <p:spPr>
          <a:xfrm>
            <a:off x="7704733" y="246062"/>
            <a:ext cx="971550" cy="971550"/>
          </a:xfrm>
          <a:prstGeom prst="rect">
            <a:avLst/>
          </a:prstGeom>
        </p:spPr>
      </p:pic>
      <p:pic>
        <p:nvPicPr>
          <p:cNvPr id="9" name="Picture 8"/>
          <p:cNvPicPr>
            <a:picLocks noChangeAspect="1"/>
          </p:cNvPicPr>
          <p:nvPr/>
        </p:nvPicPr>
        <p:blipFill>
          <a:blip r:embed="rId3"/>
          <a:stretch>
            <a:fillRect/>
          </a:stretch>
        </p:blipFill>
        <p:spPr>
          <a:xfrm>
            <a:off x="7680920" y="4045694"/>
            <a:ext cx="995363" cy="995363"/>
          </a:xfrm>
          <a:prstGeom prst="rect">
            <a:avLst/>
          </a:prstGeom>
        </p:spPr>
      </p:pic>
    </p:spTree>
    <p:extLst>
      <p:ext uri="{BB962C8B-B14F-4D97-AF65-F5344CB8AC3E}">
        <p14:creationId xmlns:p14="http://schemas.microsoft.com/office/powerpoint/2010/main" val="2651724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36</a:t>
            </a:fld>
            <a:endParaRPr lang="en-GB" dirty="0"/>
          </a:p>
        </p:txBody>
      </p:sp>
      <p:sp>
        <p:nvSpPr>
          <p:cNvPr id="5" name="Title 4"/>
          <p:cNvSpPr>
            <a:spLocks noGrp="1"/>
          </p:cNvSpPr>
          <p:nvPr>
            <p:ph type="title"/>
          </p:nvPr>
        </p:nvSpPr>
        <p:spPr/>
        <p:txBody>
          <a:bodyPr/>
          <a:lstStyle/>
          <a:p>
            <a:r>
              <a:rPr lang="en-US" altLang="ko-KR" dirty="0"/>
              <a:t>Code Development Services</a:t>
            </a:r>
            <a:endParaRPr lang="ko-KR" altLang="en-US" dirty="0"/>
          </a:p>
        </p:txBody>
      </p:sp>
      <p:sp>
        <p:nvSpPr>
          <p:cNvPr id="6" name="Content Placeholder 5"/>
          <p:cNvSpPr>
            <a:spLocks noGrp="1"/>
          </p:cNvSpPr>
          <p:nvPr>
            <p:ph idx="1"/>
          </p:nvPr>
        </p:nvSpPr>
        <p:spPr/>
        <p:txBody>
          <a:bodyPr>
            <a:normAutofit/>
          </a:bodyPr>
          <a:lstStyle/>
          <a:p>
            <a:r>
              <a:rPr lang="en-US" altLang="ko-KR" sz="2800" dirty="0" err="1"/>
              <a:t>Temboo</a:t>
            </a:r>
            <a:r>
              <a:rPr lang="en-US" altLang="ko-KR" sz="2800" dirty="0"/>
              <a:t> – automatic code generator</a:t>
            </a:r>
          </a:p>
          <a:p>
            <a:pPr lvl="1"/>
            <a:r>
              <a:rPr lang="en-US" altLang="ko-KR" sz="2400" dirty="0"/>
              <a:t>It also provides platform service (data processing)</a:t>
            </a:r>
          </a:p>
          <a:p>
            <a:endParaRPr lang="ko-KR" altLang="en-US" sz="2800" dirty="0"/>
          </a:p>
        </p:txBody>
      </p:sp>
    </p:spTree>
    <p:extLst>
      <p:ext uri="{BB962C8B-B14F-4D97-AF65-F5344CB8AC3E}">
        <p14:creationId xmlns:p14="http://schemas.microsoft.com/office/powerpoint/2010/main" val="2923814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37</a:t>
            </a:fld>
            <a:endParaRPr lang="en-GB" dirty="0"/>
          </a:p>
        </p:txBody>
      </p:sp>
      <p:sp>
        <p:nvSpPr>
          <p:cNvPr id="5" name="Title 4"/>
          <p:cNvSpPr>
            <a:spLocks noGrp="1"/>
          </p:cNvSpPr>
          <p:nvPr>
            <p:ph type="title"/>
          </p:nvPr>
        </p:nvSpPr>
        <p:spPr/>
        <p:txBody>
          <a:bodyPr/>
          <a:lstStyle/>
          <a:p>
            <a:r>
              <a:rPr lang="en-US" altLang="ko-KR" dirty="0" err="1">
                <a:solidFill>
                  <a:srgbClr val="CC00CC"/>
                </a:solidFill>
              </a:rPr>
              <a:t>Temboo</a:t>
            </a:r>
            <a:r>
              <a:rPr lang="en-US" altLang="ko-KR" dirty="0">
                <a:solidFill>
                  <a:srgbClr val="CC00CC"/>
                </a:solidFill>
              </a:rPr>
              <a:t> </a:t>
            </a:r>
            <a:r>
              <a:rPr lang="en-US" altLang="ko-KR" dirty="0"/>
              <a:t>Code Development Service</a:t>
            </a:r>
            <a:br>
              <a:rPr lang="en-US" altLang="ko-KR" dirty="0"/>
            </a:br>
            <a:r>
              <a:rPr lang="en-US" altLang="ko-KR" sz="3200" dirty="0">
                <a:solidFill>
                  <a:srgbClr val="0000FF"/>
                </a:solidFill>
              </a:rPr>
              <a:t>(it’s a code generator)</a:t>
            </a:r>
            <a:endParaRPr lang="ko-KR" altLang="en-US" dirty="0">
              <a:solidFill>
                <a:srgbClr val="0000FF"/>
              </a:solidFill>
            </a:endParaRPr>
          </a:p>
        </p:txBody>
      </p:sp>
      <p:sp>
        <p:nvSpPr>
          <p:cNvPr id="6" name="Content Placeholder 5"/>
          <p:cNvSpPr>
            <a:spLocks noGrp="1"/>
          </p:cNvSpPr>
          <p:nvPr>
            <p:ph idx="1"/>
          </p:nvPr>
        </p:nvSpPr>
        <p:spPr>
          <a:xfrm>
            <a:off x="696912" y="1571725"/>
            <a:ext cx="8915400" cy="5256112"/>
          </a:xfrm>
        </p:spPr>
        <p:txBody>
          <a:bodyPr/>
          <a:lstStyle/>
          <a:p>
            <a:r>
              <a:rPr lang="en-US" altLang="ko-KR" dirty="0"/>
              <a:t>Help users to </a:t>
            </a:r>
            <a:r>
              <a:rPr lang="en-US" altLang="ko-KR" dirty="0">
                <a:solidFill>
                  <a:srgbClr val="FF0000"/>
                </a:solidFill>
              </a:rPr>
              <a:t>automatically create IoT device code</a:t>
            </a:r>
            <a:r>
              <a:rPr lang="en-US" altLang="ko-KR" dirty="0"/>
              <a:t> by simple configurations and minimal inputs</a:t>
            </a:r>
          </a:p>
          <a:p>
            <a:pPr lvl="1"/>
            <a:r>
              <a:rPr lang="en-US" altLang="ko-KR" dirty="0">
                <a:solidFill>
                  <a:srgbClr val="7030A0"/>
                </a:solidFill>
              </a:rPr>
              <a:t>all the time-consuming logic has been figured out and built in</a:t>
            </a:r>
          </a:p>
          <a:p>
            <a:pPr lvl="2"/>
            <a:r>
              <a:rPr lang="en-US" altLang="ko-KR" dirty="0">
                <a:solidFill>
                  <a:srgbClr val="0000FF"/>
                </a:solidFill>
              </a:rPr>
              <a:t>like how to access APIs</a:t>
            </a:r>
          </a:p>
          <a:p>
            <a:pPr lvl="2"/>
            <a:endParaRPr lang="en-US" altLang="ko-KR" dirty="0"/>
          </a:p>
          <a:p>
            <a:r>
              <a:rPr lang="en-US" altLang="ko-KR" dirty="0"/>
              <a:t>Help users to integrate various Internet services on their IoT devices and allow generating application code (program) with easy step-by-step configurations</a:t>
            </a:r>
          </a:p>
          <a:p>
            <a:endParaRPr lang="en-US" altLang="ko-KR" dirty="0"/>
          </a:p>
          <a:p>
            <a:r>
              <a:rPr lang="en-US" altLang="ko-KR" dirty="0" err="1"/>
              <a:t>Temboo</a:t>
            </a:r>
            <a:r>
              <a:rPr lang="en-US" altLang="ko-KR" dirty="0"/>
              <a:t>—Overview</a:t>
            </a:r>
          </a:p>
          <a:p>
            <a:pPr lvl="1"/>
            <a:r>
              <a:rPr lang="en-US" altLang="ko-KR" dirty="0">
                <a:hlinkClick r:id="rId2"/>
              </a:rPr>
              <a:t>https://www.youtube.com/watch?v=5OZgrw7l_10</a:t>
            </a:r>
            <a:r>
              <a:rPr lang="en-US" altLang="ko-KR" dirty="0"/>
              <a:t> </a:t>
            </a:r>
            <a:endParaRPr lang="ko-KR" altLang="en-US" dirty="0"/>
          </a:p>
        </p:txBody>
      </p:sp>
    </p:spTree>
    <p:extLst>
      <p:ext uri="{BB962C8B-B14F-4D97-AF65-F5344CB8AC3E}">
        <p14:creationId xmlns:p14="http://schemas.microsoft.com/office/powerpoint/2010/main" val="1515919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38</a:t>
            </a:fld>
            <a:endParaRPr lang="en-GB" dirty="0"/>
          </a:p>
        </p:txBody>
      </p:sp>
      <p:sp>
        <p:nvSpPr>
          <p:cNvPr id="5" name="Title 4"/>
          <p:cNvSpPr>
            <a:spLocks noGrp="1"/>
          </p:cNvSpPr>
          <p:nvPr>
            <p:ph type="title"/>
          </p:nvPr>
        </p:nvSpPr>
        <p:spPr/>
        <p:txBody>
          <a:bodyPr/>
          <a:lstStyle/>
          <a:p>
            <a:r>
              <a:rPr lang="en-US" dirty="0" err="1"/>
              <a:t>Temboo</a:t>
            </a:r>
            <a:endParaRPr lang="en-US" dirty="0"/>
          </a:p>
        </p:txBody>
      </p:sp>
      <p:sp>
        <p:nvSpPr>
          <p:cNvPr id="6" name="Content Placeholder 5"/>
          <p:cNvSpPr>
            <a:spLocks noGrp="1"/>
          </p:cNvSpPr>
          <p:nvPr>
            <p:ph idx="1"/>
          </p:nvPr>
        </p:nvSpPr>
        <p:spPr/>
        <p:txBody>
          <a:bodyPr/>
          <a:lstStyle/>
          <a:p>
            <a:endParaRPr lang="en-US"/>
          </a:p>
        </p:txBody>
      </p:sp>
      <p:pic>
        <p:nvPicPr>
          <p:cNvPr id="1026" name="Picture 2" descr="http://www.element14.com/community/servlet/JiveServlet/showImage/38-18269-212516/graphic-arduino-howitwork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10" y="1673125"/>
            <a:ext cx="8977284" cy="47451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t="7334" b="7334"/>
          <a:stretch/>
        </p:blipFill>
        <p:spPr>
          <a:xfrm>
            <a:off x="2008334" y="6267549"/>
            <a:ext cx="1428750" cy="1219200"/>
          </a:xfrm>
          <a:prstGeom prst="rect">
            <a:avLst/>
          </a:prstGeom>
        </p:spPr>
      </p:pic>
    </p:spTree>
    <p:extLst>
      <p:ext uri="{BB962C8B-B14F-4D97-AF65-F5344CB8AC3E}">
        <p14:creationId xmlns:p14="http://schemas.microsoft.com/office/powerpoint/2010/main" val="3732732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a:t>Temboo</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39</a:t>
            </a:fld>
            <a:endParaRPr lang="en-GB"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973" y="1049660"/>
            <a:ext cx="6321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2"/>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80804" tIns="45720" rIns="91440" bIns="0" numCol="1" anchor="ctr" anchorCtr="0" compatLnSpc="1">
            <a:prstTxWarp prst="textNoShape">
              <a:avLst/>
            </a:prstTxWarp>
            <a:spAutoFit/>
          </a:bodyPr>
          <a:lstStyle/>
          <a:p>
            <a:endParaRPr lang="ko-KR" altLang="en-US"/>
          </a:p>
        </p:txBody>
      </p:sp>
      <p:sp>
        <p:nvSpPr>
          <p:cNvPr id="13" name="Rectangle 14"/>
          <p:cNvSpPr>
            <a:spLocks noChangeArrowheads="1"/>
          </p:cNvSpPr>
          <p:nvPr/>
        </p:nvSpPr>
        <p:spPr bwMode="auto">
          <a:xfrm>
            <a:off x="0" y="129063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rPr>
              <a:t>	</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14" name="Rectangle 17"/>
          <p:cNvSpPr>
            <a:spLocks noChangeArrowheads="1"/>
          </p:cNvSpPr>
          <p:nvPr/>
        </p:nvSpPr>
        <p:spPr bwMode="auto">
          <a:xfrm>
            <a:off x="0" y="218757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19" name="Rectangle 26"/>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5" name="Rectangle 36"/>
          <p:cNvSpPr>
            <a:spLocks noChangeArrowheads="1"/>
          </p:cNvSpPr>
          <p:nvPr/>
        </p:nvSpPr>
        <p:spPr bwMode="auto">
          <a:xfrm>
            <a:off x="0" y="0"/>
            <a:ext cx="1008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80804" tIns="45720" rIns="91440" bIns="0" numCol="1" anchor="ctr" anchorCtr="0" compatLnSpc="1">
            <a:prstTxWarp prst="textNoShape">
              <a:avLst/>
            </a:prstTxWarp>
            <a:spAutoFit/>
          </a:bodyPr>
          <a:lstStyle/>
          <a:p>
            <a:endParaRPr lang="ko-KR" altLang="en-US"/>
          </a:p>
        </p:txBody>
      </p:sp>
      <p:sp>
        <p:nvSpPr>
          <p:cNvPr id="26" name="Rectangle 38"/>
          <p:cNvSpPr>
            <a:spLocks noChangeArrowheads="1"/>
          </p:cNvSpPr>
          <p:nvPr/>
        </p:nvSpPr>
        <p:spPr bwMode="auto">
          <a:xfrm>
            <a:off x="0" y="129063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ko-KR" sz="1000" b="0" i="0" u="none" strike="noStrike" cap="none" normalizeH="0" baseline="0">
                <a:ln>
                  <a:noFill/>
                </a:ln>
                <a:solidFill>
                  <a:schemeClr val="tx1"/>
                </a:solidFill>
                <a:effectLst/>
                <a:latin typeface="굴림" pitchFamily="50" charset="-127"/>
                <a:ea typeface="Lucida Sans" pitchFamily="34" charset="0"/>
                <a:cs typeface="굴림" pitchFamily="50" charset="-127"/>
              </a:rPr>
              <a:t>	</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27" name="Rectangle 40"/>
          <p:cNvSpPr>
            <a:spLocks noChangeArrowheads="1"/>
          </p:cNvSpPr>
          <p:nvPr/>
        </p:nvSpPr>
        <p:spPr bwMode="auto">
          <a:xfrm>
            <a:off x="0" y="212407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28" name="Rectangle 58"/>
          <p:cNvSpPr>
            <a:spLocks noChangeArrowheads="1"/>
          </p:cNvSpPr>
          <p:nvPr/>
        </p:nvSpPr>
        <p:spPr bwMode="auto">
          <a:xfrm>
            <a:off x="152400" y="152400"/>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50" name="Group 49"/>
          <p:cNvGrpSpPr/>
          <p:nvPr/>
        </p:nvGrpSpPr>
        <p:grpSpPr>
          <a:xfrm>
            <a:off x="823277" y="2772174"/>
            <a:ext cx="4845786" cy="1086070"/>
            <a:chOff x="823277" y="2617567"/>
            <a:chExt cx="4845786" cy="1086070"/>
          </a:xfrm>
        </p:grpSpPr>
        <p:grpSp>
          <p:nvGrpSpPr>
            <p:cNvPr id="7" name="Group 9"/>
            <p:cNvGrpSpPr>
              <a:grpSpLocks/>
            </p:cNvGrpSpPr>
            <p:nvPr/>
          </p:nvGrpSpPr>
          <p:grpSpPr bwMode="auto">
            <a:xfrm>
              <a:off x="823277" y="2793999"/>
              <a:ext cx="1473835" cy="833438"/>
              <a:chOff x="0" y="0"/>
              <a:chExt cx="2322" cy="1312"/>
            </a:xfrm>
          </p:grpSpPr>
          <p:pic>
            <p:nvPicPr>
              <p:cNvPr id="71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p:cNvSpPr txBox="1">
                <a:spLocks noChangeArrowheads="1"/>
              </p:cNvSpPr>
              <p:nvPr/>
            </p:nvSpPr>
            <p:spPr bwMode="auto">
              <a:xfrm>
                <a:off x="1321" y="438"/>
                <a:ext cx="1001"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5"/>
                  </a:rPr>
                  <a:t>Texas Instruments</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nvGrpSpPr>
            <p:cNvPr id="9" name="Group 4"/>
            <p:cNvGrpSpPr>
              <a:grpSpLocks/>
            </p:cNvGrpSpPr>
            <p:nvPr/>
          </p:nvGrpSpPr>
          <p:grpSpPr bwMode="auto">
            <a:xfrm>
              <a:off x="2670910" y="2806700"/>
              <a:ext cx="2998153" cy="896937"/>
              <a:chOff x="0" y="0"/>
              <a:chExt cx="4722" cy="1413"/>
            </a:xfrm>
          </p:grpSpPr>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321" cy="1413"/>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1" y="0"/>
                <a:ext cx="2371" cy="14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6"/>
              <p:cNvSpPr txBox="1">
                <a:spLocks noChangeArrowheads="1"/>
              </p:cNvSpPr>
              <p:nvPr/>
            </p:nvSpPr>
            <p:spPr bwMode="auto">
              <a:xfrm>
                <a:off x="1312" y="438"/>
                <a:ext cx="84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8"/>
                  </a:rPr>
                  <a:t>Arduino</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11" name="Text Box 5"/>
              <p:cNvSpPr txBox="1">
                <a:spLocks noChangeArrowheads="1"/>
              </p:cNvSpPr>
              <p:nvPr/>
            </p:nvSpPr>
            <p:spPr bwMode="auto">
              <a:xfrm>
                <a:off x="3715" y="438"/>
                <a:ext cx="100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9"/>
                  </a:rPr>
                  <a:t>Samsung</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sp>
          <p:nvSpPr>
            <p:cNvPr id="58" name="TextBox 57"/>
            <p:cNvSpPr txBox="1"/>
            <p:nvPr/>
          </p:nvSpPr>
          <p:spPr>
            <a:xfrm>
              <a:off x="2557466" y="2617567"/>
              <a:ext cx="1052789"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devices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51" name="Group 50"/>
          <p:cNvGrpSpPr/>
          <p:nvPr/>
        </p:nvGrpSpPr>
        <p:grpSpPr>
          <a:xfrm>
            <a:off x="6411950" y="2953121"/>
            <a:ext cx="2947035" cy="1195770"/>
            <a:chOff x="6272864" y="2508805"/>
            <a:chExt cx="2947035" cy="1195770"/>
          </a:xfrm>
        </p:grpSpPr>
        <p:grpSp>
          <p:nvGrpSpPr>
            <p:cNvPr id="21" name="Group 33"/>
            <p:cNvGrpSpPr>
              <a:grpSpLocks/>
            </p:cNvGrpSpPr>
            <p:nvPr/>
          </p:nvGrpSpPr>
          <p:grpSpPr bwMode="auto">
            <a:xfrm>
              <a:off x="6272864" y="2870893"/>
              <a:ext cx="1473200" cy="833438"/>
              <a:chOff x="0" y="0"/>
              <a:chExt cx="2321" cy="1312"/>
            </a:xfrm>
          </p:grpSpPr>
          <p:pic>
            <p:nvPicPr>
              <p:cNvPr id="7203" name="Picture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34"/>
              <p:cNvSpPr txBox="1">
                <a:spLocks noChangeArrowheads="1"/>
              </p:cNvSpPr>
              <p:nvPr/>
            </p:nvSpPr>
            <p:spPr bwMode="auto">
              <a:xfrm>
                <a:off x="1300" y="338"/>
                <a:ext cx="100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11"/>
                  </a:rPr>
                  <a:t>Microsoft Power BI</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nvGrpSpPr>
            <p:cNvPr id="23" name="Group 30"/>
            <p:cNvGrpSpPr>
              <a:grpSpLocks/>
            </p:cNvGrpSpPr>
            <p:nvPr/>
          </p:nvGrpSpPr>
          <p:grpSpPr bwMode="auto">
            <a:xfrm>
              <a:off x="7746064" y="2871138"/>
              <a:ext cx="1473835" cy="833437"/>
              <a:chOff x="0" y="0"/>
              <a:chExt cx="2322" cy="1312"/>
            </a:xfrm>
          </p:grpSpPr>
          <p:pic>
            <p:nvPicPr>
              <p:cNvPr id="7200"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321" cy="131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31"/>
              <p:cNvSpPr txBox="1">
                <a:spLocks noChangeArrowheads="1"/>
              </p:cNvSpPr>
              <p:nvPr/>
            </p:nvSpPr>
            <p:spPr bwMode="auto">
              <a:xfrm>
                <a:off x="1281" y="345"/>
                <a:ext cx="1041"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dirty="0">
                    <a:ln>
                      <a:noFill/>
                    </a:ln>
                    <a:solidFill>
                      <a:srgbClr val="333333"/>
                    </a:solidFill>
                    <a:effectLst/>
                    <a:latin typeface="Lucida Sans" pitchFamily="34" charset="0"/>
                    <a:ea typeface="맑은 고딕" pitchFamily="50" charset="-127"/>
                    <a:cs typeface="Times New Roman" pitchFamily="18" charset="0"/>
                    <a:hlinkClick r:id="rId13"/>
                  </a:rPr>
                  <a:t>Google </a:t>
                </a:r>
                <a:r>
                  <a:rPr kumimoji="1" lang="en-US" altLang="ko-KR" sz="800" b="1" i="0" u="none" strike="noStrike" cap="none" normalizeH="0" baseline="0" dirty="0" err="1">
                    <a:ln>
                      <a:noFill/>
                    </a:ln>
                    <a:solidFill>
                      <a:srgbClr val="333333"/>
                    </a:solidFill>
                    <a:effectLst/>
                    <a:latin typeface="Lucida Sans" pitchFamily="34" charset="0"/>
                    <a:ea typeface="맑은 고딕" pitchFamily="50" charset="-127"/>
                    <a:cs typeface="Times New Roman" pitchFamily="18" charset="0"/>
                    <a:hlinkClick r:id="rId13"/>
                  </a:rPr>
                  <a:t>BigQuery</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sp>
          <p:nvSpPr>
            <p:cNvPr id="59" name="TextBox 58"/>
            <p:cNvSpPr txBox="1"/>
            <p:nvPr/>
          </p:nvSpPr>
          <p:spPr>
            <a:xfrm>
              <a:off x="6291482" y="2508805"/>
              <a:ext cx="2702278"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analysis/visualization</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9" name="Group 48"/>
          <p:cNvGrpSpPr/>
          <p:nvPr/>
        </p:nvGrpSpPr>
        <p:grpSpPr>
          <a:xfrm>
            <a:off x="919960" y="4116458"/>
            <a:ext cx="4448175" cy="1165585"/>
            <a:chOff x="919960" y="3573470"/>
            <a:chExt cx="4448175" cy="1165585"/>
          </a:xfrm>
        </p:grpSpPr>
        <p:pic>
          <p:nvPicPr>
            <p:cNvPr id="7193"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960" y="3905617"/>
              <a:ext cx="896938" cy="833438"/>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3123" y="3905617"/>
              <a:ext cx="928687" cy="83343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21"/>
            <p:cNvGrpSpPr>
              <a:grpSpLocks/>
            </p:cNvGrpSpPr>
            <p:nvPr/>
          </p:nvGrpSpPr>
          <p:grpSpPr bwMode="auto">
            <a:xfrm>
              <a:off x="3298035" y="3905617"/>
              <a:ext cx="993775" cy="833438"/>
              <a:chOff x="5434" y="-237"/>
              <a:chExt cx="1565" cy="1312"/>
            </a:xfrm>
          </p:grpSpPr>
          <p:pic>
            <p:nvPicPr>
              <p:cNvPr id="7191"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4" y="-237"/>
                <a:ext cx="1564" cy="13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22"/>
              <p:cNvSpPr txBox="1">
                <a:spLocks noChangeArrowheads="1"/>
              </p:cNvSpPr>
              <p:nvPr/>
            </p:nvSpPr>
            <p:spPr bwMode="auto">
              <a:xfrm>
                <a:off x="6394" y="100"/>
                <a:ext cx="35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a:ln>
                      <a:noFill/>
                    </a:ln>
                    <a:solidFill>
                      <a:srgbClr val="333333"/>
                    </a:solidFill>
                    <a:effectLst/>
                    <a:latin typeface="Lucida Sans" pitchFamily="34" charset="0"/>
                    <a:ea typeface="맑은 고딕" pitchFamily="50" charset="-127"/>
                    <a:cs typeface="Times New Roman" pitchFamily="18" charset="0"/>
                    <a:hlinkClick r:id="rId17"/>
                  </a:rPr>
                  <a:t>GSM</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grpSp>
        <p:grpSp>
          <p:nvGrpSpPr>
            <p:cNvPr id="17" name="Group 18"/>
            <p:cNvGrpSpPr>
              <a:grpSpLocks/>
            </p:cNvGrpSpPr>
            <p:nvPr/>
          </p:nvGrpSpPr>
          <p:grpSpPr bwMode="auto">
            <a:xfrm>
              <a:off x="4437860" y="3905617"/>
              <a:ext cx="930275" cy="833438"/>
              <a:chOff x="7230" y="-237"/>
              <a:chExt cx="1464" cy="1312"/>
            </a:xfrm>
          </p:grpSpPr>
          <p:pic>
            <p:nvPicPr>
              <p:cNvPr id="7188" name="Picture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0" y="-237"/>
                <a:ext cx="1463" cy="13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9"/>
              <p:cNvSpPr txBox="1">
                <a:spLocks noChangeArrowheads="1"/>
              </p:cNvSpPr>
              <p:nvPr/>
            </p:nvSpPr>
            <p:spPr bwMode="auto">
              <a:xfrm>
                <a:off x="8090" y="100"/>
                <a:ext cx="34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800" b="1" i="0" u="none" strike="noStrike" cap="none" normalizeH="0" baseline="0">
                    <a:ln>
                      <a:noFill/>
                    </a:ln>
                    <a:solidFill>
                      <a:srgbClr val="333333"/>
                    </a:solidFill>
                    <a:effectLst/>
                    <a:latin typeface="Lucida Sans" pitchFamily="34" charset="0"/>
                    <a:ea typeface="맑은 고딕" pitchFamily="50" charset="-127"/>
                    <a:cs typeface="Times New Roman" pitchFamily="18" charset="0"/>
                    <a:hlinkClick r:id="rId19"/>
                  </a:rPr>
                  <a:t>WiFi</a:t>
                </a:r>
                <a:endParaRPr kumimoji="1" lang="en-US"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grpSp>
        <p:sp>
          <p:nvSpPr>
            <p:cNvPr id="20" name="Rectangle 29"/>
            <p:cNvSpPr>
              <a:spLocks noChangeArrowheads="1"/>
            </p:cNvSpPr>
            <p:nvPr/>
          </p:nvSpPr>
          <p:spPr bwMode="auto">
            <a:xfrm>
              <a:off x="2557466" y="4100883"/>
              <a:ext cx="5757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latinLnBrk="1">
                <a:tabLst>
                  <a:tab pos="2498725" algn="l"/>
                </a:tabLst>
                <a:defRPr kumimoji="1">
                  <a:solidFill>
                    <a:schemeClr val="tx1"/>
                  </a:solidFill>
                  <a:latin typeface="굴림" pitchFamily="50" charset="-127"/>
                  <a:ea typeface="굴림" pitchFamily="50" charset="-127"/>
                  <a:cs typeface="굴림" pitchFamily="50" charset="-127"/>
                </a:defRPr>
              </a:lvl1pPr>
              <a:lvl2pPr marL="457200" latinLnBrk="1">
                <a:tabLst>
                  <a:tab pos="2498725" algn="l"/>
                </a:tabLst>
                <a:defRPr kumimoji="1">
                  <a:solidFill>
                    <a:schemeClr val="tx1"/>
                  </a:solidFill>
                  <a:latin typeface="굴림" pitchFamily="50" charset="-127"/>
                  <a:ea typeface="굴림" pitchFamily="50" charset="-127"/>
                  <a:cs typeface="굴림" pitchFamily="50" charset="-127"/>
                </a:defRPr>
              </a:lvl2pPr>
              <a:lvl3pPr marL="914400" latinLnBrk="1">
                <a:tabLst>
                  <a:tab pos="2498725" algn="l"/>
                </a:tabLst>
                <a:defRPr kumimoji="1">
                  <a:solidFill>
                    <a:schemeClr val="tx1"/>
                  </a:solidFill>
                  <a:latin typeface="굴림" pitchFamily="50" charset="-127"/>
                  <a:ea typeface="굴림" pitchFamily="50" charset="-127"/>
                  <a:cs typeface="굴림" pitchFamily="50" charset="-127"/>
                </a:defRPr>
              </a:lvl3pPr>
              <a:lvl4pPr marL="1371600" latinLnBrk="1">
                <a:tabLst>
                  <a:tab pos="2498725" algn="l"/>
                </a:tabLst>
                <a:defRPr kumimoji="1">
                  <a:solidFill>
                    <a:schemeClr val="tx1"/>
                  </a:solidFill>
                  <a:latin typeface="굴림" pitchFamily="50" charset="-127"/>
                  <a:ea typeface="굴림" pitchFamily="50" charset="-127"/>
                  <a:cs typeface="굴림" pitchFamily="50" charset="-127"/>
                </a:defRPr>
              </a:lvl4pPr>
              <a:lvl5pPr marL="1828800" latinLnBrk="1">
                <a:tabLst>
                  <a:tab pos="2498725" algn="l"/>
                </a:tabLst>
                <a:defRPr kumimoji="1">
                  <a:solidFill>
                    <a:schemeClr val="tx1"/>
                  </a:solidFill>
                  <a:latin typeface="굴림" pitchFamily="50" charset="-127"/>
                  <a:ea typeface="굴림" pitchFamily="50" charset="-127"/>
                  <a:cs typeface="굴림" pitchFamily="50" charset="-127"/>
                </a:defRPr>
              </a:lvl5pPr>
              <a:lvl6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6pPr>
              <a:lvl7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7pPr>
              <a:lvl8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8pPr>
              <a:lvl9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tab pos="2498725" algn="l"/>
                </a:tabLst>
              </a:pPr>
              <a:r>
                <a:rPr kumimoji="1" lang="en-US" altLang="ko-KR" sz="800" b="1" i="0" u="none" strike="noStrike" cap="none" normalizeH="0" baseline="0" dirty="0">
                  <a:ln>
                    <a:noFill/>
                  </a:ln>
                  <a:solidFill>
                    <a:srgbClr val="333333"/>
                  </a:solidFill>
                  <a:effectLst/>
                  <a:latin typeface="굴림" pitchFamily="50" charset="-127"/>
                  <a:ea typeface="Lucida Sans" pitchFamily="34" charset="0"/>
                  <a:cs typeface="Times New Roman" pitchFamily="18" charset="0"/>
                  <a:hlinkClick r:id="rId20"/>
                </a:rPr>
                <a:t>Ethernet</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30" name="Rectangle 29"/>
            <p:cNvSpPr>
              <a:spLocks noChangeArrowheads="1"/>
            </p:cNvSpPr>
            <p:nvPr/>
          </p:nvSpPr>
          <p:spPr bwMode="auto">
            <a:xfrm>
              <a:off x="1393396" y="4063426"/>
              <a:ext cx="6046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latinLnBrk="1">
                <a:tabLst>
                  <a:tab pos="2498725" algn="l"/>
                </a:tabLst>
                <a:defRPr kumimoji="1">
                  <a:solidFill>
                    <a:schemeClr val="tx1"/>
                  </a:solidFill>
                  <a:latin typeface="굴림" pitchFamily="50" charset="-127"/>
                  <a:ea typeface="굴림" pitchFamily="50" charset="-127"/>
                  <a:cs typeface="굴림" pitchFamily="50" charset="-127"/>
                </a:defRPr>
              </a:lvl1pPr>
              <a:lvl2pPr marL="457200" latinLnBrk="1">
                <a:tabLst>
                  <a:tab pos="2498725" algn="l"/>
                </a:tabLst>
                <a:defRPr kumimoji="1">
                  <a:solidFill>
                    <a:schemeClr val="tx1"/>
                  </a:solidFill>
                  <a:latin typeface="굴림" pitchFamily="50" charset="-127"/>
                  <a:ea typeface="굴림" pitchFamily="50" charset="-127"/>
                  <a:cs typeface="굴림" pitchFamily="50" charset="-127"/>
                </a:defRPr>
              </a:lvl2pPr>
              <a:lvl3pPr marL="914400" latinLnBrk="1">
                <a:tabLst>
                  <a:tab pos="2498725" algn="l"/>
                </a:tabLst>
                <a:defRPr kumimoji="1">
                  <a:solidFill>
                    <a:schemeClr val="tx1"/>
                  </a:solidFill>
                  <a:latin typeface="굴림" pitchFamily="50" charset="-127"/>
                  <a:ea typeface="굴림" pitchFamily="50" charset="-127"/>
                  <a:cs typeface="굴림" pitchFamily="50" charset="-127"/>
                </a:defRPr>
              </a:lvl3pPr>
              <a:lvl4pPr marL="1371600" latinLnBrk="1">
                <a:tabLst>
                  <a:tab pos="2498725" algn="l"/>
                </a:tabLst>
                <a:defRPr kumimoji="1">
                  <a:solidFill>
                    <a:schemeClr val="tx1"/>
                  </a:solidFill>
                  <a:latin typeface="굴림" pitchFamily="50" charset="-127"/>
                  <a:ea typeface="굴림" pitchFamily="50" charset="-127"/>
                  <a:cs typeface="굴림" pitchFamily="50" charset="-127"/>
                </a:defRPr>
              </a:lvl4pPr>
              <a:lvl5pPr marL="1828800" latinLnBrk="1">
                <a:tabLst>
                  <a:tab pos="2498725" algn="l"/>
                </a:tabLst>
                <a:defRPr kumimoji="1">
                  <a:solidFill>
                    <a:schemeClr val="tx1"/>
                  </a:solidFill>
                  <a:latin typeface="굴림" pitchFamily="50" charset="-127"/>
                  <a:ea typeface="굴림" pitchFamily="50" charset="-127"/>
                  <a:cs typeface="굴림" pitchFamily="50" charset="-127"/>
                </a:defRPr>
              </a:lvl5pPr>
              <a:lvl6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6pPr>
              <a:lvl7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7pPr>
              <a:lvl8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8pPr>
              <a:lvl9pPr fontAlgn="base" latinLnBrk="1">
                <a:spcBef>
                  <a:spcPct val="0"/>
                </a:spcBef>
                <a:spcAft>
                  <a:spcPct val="0"/>
                </a:spcAft>
                <a:tabLst>
                  <a:tab pos="2498725" algn="l"/>
                </a:tabLs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0" fontAlgn="base" latinLnBrk="0" hangingPunct="0">
                <a:lnSpc>
                  <a:spcPct val="100000"/>
                </a:lnSpc>
                <a:spcBef>
                  <a:spcPct val="0"/>
                </a:spcBef>
                <a:spcAft>
                  <a:spcPct val="0"/>
                </a:spcAft>
                <a:buClrTx/>
                <a:buSzTx/>
                <a:buFontTx/>
                <a:buNone/>
                <a:tabLst>
                  <a:tab pos="2498725" algn="l"/>
                </a:tabLst>
              </a:pPr>
              <a:r>
                <a:rPr kumimoji="1" lang="en-US" altLang="ko-KR" sz="800" b="1" i="0" u="none" strike="noStrike" cap="none" normalizeH="0" baseline="0" dirty="0" err="1">
                  <a:ln>
                    <a:noFill/>
                  </a:ln>
                  <a:solidFill>
                    <a:srgbClr val="333333"/>
                  </a:solidFill>
                  <a:effectLst/>
                  <a:latin typeface="굴림" pitchFamily="50" charset="-127"/>
                  <a:ea typeface="Lucida Sans" pitchFamily="34" charset="0"/>
                  <a:cs typeface="Times New Roman" pitchFamily="18" charset="0"/>
                  <a:hlinkClick r:id="rId21"/>
                </a:rPr>
                <a:t>Blueooth</a:t>
              </a:r>
              <a:endParaRPr kumimoji="1" lang="en-US" altLang="ko-KR" sz="18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60" name="TextBox 59"/>
            <p:cNvSpPr txBox="1"/>
            <p:nvPr/>
          </p:nvSpPr>
          <p:spPr>
            <a:xfrm>
              <a:off x="1598133" y="3573470"/>
              <a:ext cx="3070264"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communication methods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7" name="Group 46"/>
          <p:cNvGrpSpPr/>
          <p:nvPr/>
        </p:nvGrpSpPr>
        <p:grpSpPr>
          <a:xfrm>
            <a:off x="5909352" y="4588151"/>
            <a:ext cx="3908425" cy="1248612"/>
            <a:chOff x="5688408" y="5752580"/>
            <a:chExt cx="3908425" cy="1248612"/>
          </a:xfrm>
        </p:grpSpPr>
        <p:grpSp>
          <p:nvGrpSpPr>
            <p:cNvPr id="29" name="Group 41"/>
            <p:cNvGrpSpPr>
              <a:grpSpLocks/>
            </p:cNvGrpSpPr>
            <p:nvPr/>
          </p:nvGrpSpPr>
          <p:grpSpPr bwMode="auto">
            <a:xfrm>
              <a:off x="5688408" y="6035992"/>
              <a:ext cx="3908425" cy="965200"/>
              <a:chOff x="0" y="0"/>
              <a:chExt cx="6156" cy="1519"/>
            </a:xfrm>
          </p:grpSpPr>
          <p:pic>
            <p:nvPicPr>
              <p:cNvPr id="7225" name="Picture 57"/>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0"/>
                <a:ext cx="6155" cy="151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55"/>
              <p:cNvGrpSpPr>
                <a:grpSpLocks/>
              </p:cNvGrpSpPr>
              <p:nvPr/>
            </p:nvGrpSpPr>
            <p:grpSpPr bwMode="auto">
              <a:xfrm>
                <a:off x="1443" y="493"/>
                <a:ext cx="999" cy="505"/>
                <a:chOff x="1443" y="493"/>
                <a:chExt cx="999" cy="505"/>
              </a:xfrm>
            </p:grpSpPr>
            <p:sp>
              <p:nvSpPr>
                <p:cNvPr id="46" name="Freeform 56"/>
                <p:cNvSpPr>
                  <a:spLocks/>
                </p:cNvSpPr>
                <p:nvPr/>
              </p:nvSpPr>
              <p:spPr bwMode="auto">
                <a:xfrm>
                  <a:off x="1443" y="493"/>
                  <a:ext cx="999" cy="505"/>
                </a:xfrm>
                <a:custGeom>
                  <a:avLst/>
                  <a:gdLst>
                    <a:gd name="T0" fmla="+- 0 2435 1443"/>
                    <a:gd name="T1" fmla="*/ T0 w 999"/>
                    <a:gd name="T2" fmla="+- 0 997 493"/>
                    <a:gd name="T3" fmla="*/ 997 h 505"/>
                    <a:gd name="T4" fmla="+- 0 1449 1443"/>
                    <a:gd name="T5" fmla="*/ T4 w 999"/>
                    <a:gd name="T6" fmla="+- 0 997 493"/>
                    <a:gd name="T7" fmla="*/ 997 h 505"/>
                    <a:gd name="T8" fmla="+- 0 1443 1443"/>
                    <a:gd name="T9" fmla="*/ T8 w 999"/>
                    <a:gd name="T10" fmla="+- 0 991 493"/>
                    <a:gd name="T11" fmla="*/ 991 h 505"/>
                    <a:gd name="T12" fmla="+- 0 1443 1443"/>
                    <a:gd name="T13" fmla="*/ T12 w 999"/>
                    <a:gd name="T14" fmla="+- 0 499 493"/>
                    <a:gd name="T15" fmla="*/ 499 h 505"/>
                    <a:gd name="T16" fmla="+- 0 1449 1443"/>
                    <a:gd name="T17" fmla="*/ T16 w 999"/>
                    <a:gd name="T18" fmla="+- 0 493 493"/>
                    <a:gd name="T19" fmla="*/ 493 h 505"/>
                    <a:gd name="T20" fmla="+- 0 2435 1443"/>
                    <a:gd name="T21" fmla="*/ T20 w 999"/>
                    <a:gd name="T22" fmla="+- 0 493 493"/>
                    <a:gd name="T23" fmla="*/ 493 h 505"/>
                    <a:gd name="T24" fmla="+- 0 2442 1443"/>
                    <a:gd name="T25" fmla="*/ T24 w 999"/>
                    <a:gd name="T26" fmla="+- 0 499 493"/>
                    <a:gd name="T27" fmla="*/ 499 h 505"/>
                    <a:gd name="T28" fmla="+- 0 2442 1443"/>
                    <a:gd name="T29" fmla="*/ T28 w 999"/>
                    <a:gd name="T30" fmla="+- 0 991 493"/>
                    <a:gd name="T31" fmla="*/ 991 h 505"/>
                    <a:gd name="T32" fmla="+- 0 2435 1443"/>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6" y="504"/>
                      </a:lnTo>
                      <a:lnTo>
                        <a:pt x="0" y="498"/>
                      </a:lnTo>
                      <a:lnTo>
                        <a:pt x="0" y="6"/>
                      </a:lnTo>
                      <a:lnTo>
                        <a:pt x="6"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2" name="Group 53"/>
              <p:cNvGrpSpPr>
                <a:grpSpLocks/>
              </p:cNvGrpSpPr>
              <p:nvPr/>
            </p:nvGrpSpPr>
            <p:grpSpPr bwMode="auto">
              <a:xfrm>
                <a:off x="1443" y="493"/>
                <a:ext cx="999" cy="505"/>
                <a:chOff x="1443" y="493"/>
                <a:chExt cx="999" cy="505"/>
              </a:xfrm>
            </p:grpSpPr>
            <p:sp>
              <p:nvSpPr>
                <p:cNvPr id="45" name="Freeform 54"/>
                <p:cNvSpPr>
                  <a:spLocks/>
                </p:cNvSpPr>
                <p:nvPr/>
              </p:nvSpPr>
              <p:spPr bwMode="auto">
                <a:xfrm>
                  <a:off x="1443" y="493"/>
                  <a:ext cx="999" cy="505"/>
                </a:xfrm>
                <a:custGeom>
                  <a:avLst/>
                  <a:gdLst>
                    <a:gd name="T0" fmla="+- 0 1443 1443"/>
                    <a:gd name="T1" fmla="*/ T0 w 999"/>
                    <a:gd name="T2" fmla="+- 0 977 493"/>
                    <a:gd name="T3" fmla="*/ 977 h 505"/>
                    <a:gd name="T4" fmla="+- 0 1443 1443"/>
                    <a:gd name="T5" fmla="*/ T4 w 999"/>
                    <a:gd name="T6" fmla="+- 0 513 493"/>
                    <a:gd name="T7" fmla="*/ 513 h 505"/>
                    <a:gd name="T8" fmla="+- 0 1443 1443"/>
                    <a:gd name="T9" fmla="*/ T8 w 999"/>
                    <a:gd name="T10" fmla="+- 0 499 493"/>
                    <a:gd name="T11" fmla="*/ 499 h 505"/>
                    <a:gd name="T12" fmla="+- 0 1449 1443"/>
                    <a:gd name="T13" fmla="*/ T12 w 999"/>
                    <a:gd name="T14" fmla="+- 0 493 493"/>
                    <a:gd name="T15" fmla="*/ 493 h 505"/>
                    <a:gd name="T16" fmla="+- 0 1463 1443"/>
                    <a:gd name="T17" fmla="*/ T16 w 999"/>
                    <a:gd name="T18" fmla="+- 0 493 493"/>
                    <a:gd name="T19" fmla="*/ 493 h 505"/>
                    <a:gd name="T20" fmla="+- 0 2421 1443"/>
                    <a:gd name="T21" fmla="*/ T20 w 999"/>
                    <a:gd name="T22" fmla="+- 0 493 493"/>
                    <a:gd name="T23" fmla="*/ 493 h 505"/>
                    <a:gd name="T24" fmla="+- 0 2435 1443"/>
                    <a:gd name="T25" fmla="*/ T24 w 999"/>
                    <a:gd name="T26" fmla="+- 0 493 493"/>
                    <a:gd name="T27" fmla="*/ 493 h 505"/>
                    <a:gd name="T28" fmla="+- 0 2442 1443"/>
                    <a:gd name="T29" fmla="*/ T28 w 999"/>
                    <a:gd name="T30" fmla="+- 0 499 493"/>
                    <a:gd name="T31" fmla="*/ 499 h 505"/>
                    <a:gd name="T32" fmla="+- 0 2442 1443"/>
                    <a:gd name="T33" fmla="*/ T32 w 999"/>
                    <a:gd name="T34" fmla="+- 0 513 493"/>
                    <a:gd name="T35" fmla="*/ 513 h 505"/>
                    <a:gd name="T36" fmla="+- 0 2442 1443"/>
                    <a:gd name="T37" fmla="*/ T36 w 999"/>
                    <a:gd name="T38" fmla="+- 0 977 493"/>
                    <a:gd name="T39" fmla="*/ 977 h 505"/>
                    <a:gd name="T40" fmla="+- 0 2442 1443"/>
                    <a:gd name="T41" fmla="*/ T40 w 999"/>
                    <a:gd name="T42" fmla="+- 0 991 493"/>
                    <a:gd name="T43" fmla="*/ 991 h 505"/>
                    <a:gd name="T44" fmla="+- 0 2435 1443"/>
                    <a:gd name="T45" fmla="*/ T44 w 999"/>
                    <a:gd name="T46" fmla="+- 0 997 493"/>
                    <a:gd name="T47" fmla="*/ 997 h 505"/>
                    <a:gd name="T48" fmla="+- 0 2421 1443"/>
                    <a:gd name="T49" fmla="*/ T48 w 999"/>
                    <a:gd name="T50" fmla="+- 0 997 493"/>
                    <a:gd name="T51" fmla="*/ 997 h 505"/>
                    <a:gd name="T52" fmla="+- 0 1463 1443"/>
                    <a:gd name="T53" fmla="*/ T52 w 999"/>
                    <a:gd name="T54" fmla="+- 0 997 493"/>
                    <a:gd name="T55" fmla="*/ 997 h 505"/>
                    <a:gd name="T56" fmla="+- 0 1449 1443"/>
                    <a:gd name="T57" fmla="*/ T56 w 999"/>
                    <a:gd name="T58" fmla="+- 0 997 493"/>
                    <a:gd name="T59" fmla="*/ 997 h 505"/>
                    <a:gd name="T60" fmla="+- 0 1443 1443"/>
                    <a:gd name="T61" fmla="*/ T60 w 999"/>
                    <a:gd name="T62" fmla="+- 0 991 493"/>
                    <a:gd name="T63" fmla="*/ 991 h 505"/>
                    <a:gd name="T64" fmla="+- 0 1443 1443"/>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6" y="0"/>
                      </a:lnTo>
                      <a:lnTo>
                        <a:pt x="20" y="0"/>
                      </a:lnTo>
                      <a:lnTo>
                        <a:pt x="978" y="0"/>
                      </a:lnTo>
                      <a:lnTo>
                        <a:pt x="992" y="0"/>
                      </a:lnTo>
                      <a:lnTo>
                        <a:pt x="999" y="6"/>
                      </a:lnTo>
                      <a:lnTo>
                        <a:pt x="999" y="20"/>
                      </a:lnTo>
                      <a:lnTo>
                        <a:pt x="999" y="484"/>
                      </a:lnTo>
                      <a:lnTo>
                        <a:pt x="999" y="498"/>
                      </a:lnTo>
                      <a:lnTo>
                        <a:pt x="992" y="504"/>
                      </a:lnTo>
                      <a:lnTo>
                        <a:pt x="978" y="504"/>
                      </a:lnTo>
                      <a:lnTo>
                        <a:pt x="20" y="504"/>
                      </a:lnTo>
                      <a:lnTo>
                        <a:pt x="6"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3" name="Group 51"/>
              <p:cNvGrpSpPr>
                <a:grpSpLocks/>
              </p:cNvGrpSpPr>
              <p:nvPr/>
            </p:nvGrpSpPr>
            <p:grpSpPr bwMode="auto">
              <a:xfrm>
                <a:off x="2613" y="493"/>
                <a:ext cx="999" cy="505"/>
                <a:chOff x="2613" y="493"/>
                <a:chExt cx="999" cy="505"/>
              </a:xfrm>
            </p:grpSpPr>
            <p:sp>
              <p:nvSpPr>
                <p:cNvPr id="44" name="Freeform 52"/>
                <p:cNvSpPr>
                  <a:spLocks/>
                </p:cNvSpPr>
                <p:nvPr/>
              </p:nvSpPr>
              <p:spPr bwMode="auto">
                <a:xfrm>
                  <a:off x="2613" y="493"/>
                  <a:ext cx="999" cy="505"/>
                </a:xfrm>
                <a:custGeom>
                  <a:avLst/>
                  <a:gdLst>
                    <a:gd name="T0" fmla="+- 0 3605 2613"/>
                    <a:gd name="T1" fmla="*/ T0 w 999"/>
                    <a:gd name="T2" fmla="+- 0 997 493"/>
                    <a:gd name="T3" fmla="*/ 997 h 505"/>
                    <a:gd name="T4" fmla="+- 0 2620 2613"/>
                    <a:gd name="T5" fmla="*/ T4 w 999"/>
                    <a:gd name="T6" fmla="+- 0 997 493"/>
                    <a:gd name="T7" fmla="*/ 997 h 505"/>
                    <a:gd name="T8" fmla="+- 0 2613 2613"/>
                    <a:gd name="T9" fmla="*/ T8 w 999"/>
                    <a:gd name="T10" fmla="+- 0 991 493"/>
                    <a:gd name="T11" fmla="*/ 991 h 505"/>
                    <a:gd name="T12" fmla="+- 0 2613 2613"/>
                    <a:gd name="T13" fmla="*/ T12 w 999"/>
                    <a:gd name="T14" fmla="+- 0 499 493"/>
                    <a:gd name="T15" fmla="*/ 499 h 505"/>
                    <a:gd name="T16" fmla="+- 0 2620 2613"/>
                    <a:gd name="T17" fmla="*/ T16 w 999"/>
                    <a:gd name="T18" fmla="+- 0 493 493"/>
                    <a:gd name="T19" fmla="*/ 493 h 505"/>
                    <a:gd name="T20" fmla="+- 0 3605 2613"/>
                    <a:gd name="T21" fmla="*/ T20 w 999"/>
                    <a:gd name="T22" fmla="+- 0 493 493"/>
                    <a:gd name="T23" fmla="*/ 493 h 505"/>
                    <a:gd name="T24" fmla="+- 0 3612 2613"/>
                    <a:gd name="T25" fmla="*/ T24 w 999"/>
                    <a:gd name="T26" fmla="+- 0 499 493"/>
                    <a:gd name="T27" fmla="*/ 499 h 505"/>
                    <a:gd name="T28" fmla="+- 0 3612 2613"/>
                    <a:gd name="T29" fmla="*/ T28 w 999"/>
                    <a:gd name="T30" fmla="+- 0 991 493"/>
                    <a:gd name="T31" fmla="*/ 991 h 505"/>
                    <a:gd name="T32" fmla="+- 0 3605 2613"/>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7" y="504"/>
                      </a:lnTo>
                      <a:lnTo>
                        <a:pt x="0" y="498"/>
                      </a:lnTo>
                      <a:lnTo>
                        <a:pt x="0" y="6"/>
                      </a:lnTo>
                      <a:lnTo>
                        <a:pt x="7"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4" name="Group 49"/>
              <p:cNvGrpSpPr>
                <a:grpSpLocks/>
              </p:cNvGrpSpPr>
              <p:nvPr/>
            </p:nvGrpSpPr>
            <p:grpSpPr bwMode="auto">
              <a:xfrm>
                <a:off x="2613" y="493"/>
                <a:ext cx="999" cy="505"/>
                <a:chOff x="2613" y="493"/>
                <a:chExt cx="999" cy="505"/>
              </a:xfrm>
            </p:grpSpPr>
            <p:sp>
              <p:nvSpPr>
                <p:cNvPr id="43" name="Freeform 50"/>
                <p:cNvSpPr>
                  <a:spLocks/>
                </p:cNvSpPr>
                <p:nvPr/>
              </p:nvSpPr>
              <p:spPr bwMode="auto">
                <a:xfrm>
                  <a:off x="2613" y="493"/>
                  <a:ext cx="999" cy="505"/>
                </a:xfrm>
                <a:custGeom>
                  <a:avLst/>
                  <a:gdLst>
                    <a:gd name="T0" fmla="+- 0 2613 2613"/>
                    <a:gd name="T1" fmla="*/ T0 w 999"/>
                    <a:gd name="T2" fmla="+- 0 977 493"/>
                    <a:gd name="T3" fmla="*/ 977 h 505"/>
                    <a:gd name="T4" fmla="+- 0 2613 2613"/>
                    <a:gd name="T5" fmla="*/ T4 w 999"/>
                    <a:gd name="T6" fmla="+- 0 513 493"/>
                    <a:gd name="T7" fmla="*/ 513 h 505"/>
                    <a:gd name="T8" fmla="+- 0 2613 2613"/>
                    <a:gd name="T9" fmla="*/ T8 w 999"/>
                    <a:gd name="T10" fmla="+- 0 499 493"/>
                    <a:gd name="T11" fmla="*/ 499 h 505"/>
                    <a:gd name="T12" fmla="+- 0 2620 2613"/>
                    <a:gd name="T13" fmla="*/ T12 w 999"/>
                    <a:gd name="T14" fmla="+- 0 493 493"/>
                    <a:gd name="T15" fmla="*/ 493 h 505"/>
                    <a:gd name="T16" fmla="+- 0 2633 2613"/>
                    <a:gd name="T17" fmla="*/ T16 w 999"/>
                    <a:gd name="T18" fmla="+- 0 493 493"/>
                    <a:gd name="T19" fmla="*/ 493 h 505"/>
                    <a:gd name="T20" fmla="+- 0 3592 2613"/>
                    <a:gd name="T21" fmla="*/ T20 w 999"/>
                    <a:gd name="T22" fmla="+- 0 493 493"/>
                    <a:gd name="T23" fmla="*/ 493 h 505"/>
                    <a:gd name="T24" fmla="+- 0 3605 2613"/>
                    <a:gd name="T25" fmla="*/ T24 w 999"/>
                    <a:gd name="T26" fmla="+- 0 493 493"/>
                    <a:gd name="T27" fmla="*/ 493 h 505"/>
                    <a:gd name="T28" fmla="+- 0 3612 2613"/>
                    <a:gd name="T29" fmla="*/ T28 w 999"/>
                    <a:gd name="T30" fmla="+- 0 499 493"/>
                    <a:gd name="T31" fmla="*/ 499 h 505"/>
                    <a:gd name="T32" fmla="+- 0 3612 2613"/>
                    <a:gd name="T33" fmla="*/ T32 w 999"/>
                    <a:gd name="T34" fmla="+- 0 513 493"/>
                    <a:gd name="T35" fmla="*/ 513 h 505"/>
                    <a:gd name="T36" fmla="+- 0 3612 2613"/>
                    <a:gd name="T37" fmla="*/ T36 w 999"/>
                    <a:gd name="T38" fmla="+- 0 977 493"/>
                    <a:gd name="T39" fmla="*/ 977 h 505"/>
                    <a:gd name="T40" fmla="+- 0 3612 2613"/>
                    <a:gd name="T41" fmla="*/ T40 w 999"/>
                    <a:gd name="T42" fmla="+- 0 991 493"/>
                    <a:gd name="T43" fmla="*/ 991 h 505"/>
                    <a:gd name="T44" fmla="+- 0 3605 2613"/>
                    <a:gd name="T45" fmla="*/ T44 w 999"/>
                    <a:gd name="T46" fmla="+- 0 997 493"/>
                    <a:gd name="T47" fmla="*/ 997 h 505"/>
                    <a:gd name="T48" fmla="+- 0 3592 2613"/>
                    <a:gd name="T49" fmla="*/ T48 w 999"/>
                    <a:gd name="T50" fmla="+- 0 997 493"/>
                    <a:gd name="T51" fmla="*/ 997 h 505"/>
                    <a:gd name="T52" fmla="+- 0 2633 2613"/>
                    <a:gd name="T53" fmla="*/ T52 w 999"/>
                    <a:gd name="T54" fmla="+- 0 997 493"/>
                    <a:gd name="T55" fmla="*/ 997 h 505"/>
                    <a:gd name="T56" fmla="+- 0 2620 2613"/>
                    <a:gd name="T57" fmla="*/ T56 w 999"/>
                    <a:gd name="T58" fmla="+- 0 997 493"/>
                    <a:gd name="T59" fmla="*/ 997 h 505"/>
                    <a:gd name="T60" fmla="+- 0 2613 2613"/>
                    <a:gd name="T61" fmla="*/ T60 w 999"/>
                    <a:gd name="T62" fmla="+- 0 991 493"/>
                    <a:gd name="T63" fmla="*/ 991 h 505"/>
                    <a:gd name="T64" fmla="+- 0 2613 2613"/>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7" y="0"/>
                      </a:lnTo>
                      <a:lnTo>
                        <a:pt x="20" y="0"/>
                      </a:lnTo>
                      <a:lnTo>
                        <a:pt x="979" y="0"/>
                      </a:lnTo>
                      <a:lnTo>
                        <a:pt x="992" y="0"/>
                      </a:lnTo>
                      <a:lnTo>
                        <a:pt x="999" y="6"/>
                      </a:lnTo>
                      <a:lnTo>
                        <a:pt x="999" y="20"/>
                      </a:lnTo>
                      <a:lnTo>
                        <a:pt x="999" y="484"/>
                      </a:lnTo>
                      <a:lnTo>
                        <a:pt x="999" y="498"/>
                      </a:lnTo>
                      <a:lnTo>
                        <a:pt x="992" y="504"/>
                      </a:lnTo>
                      <a:lnTo>
                        <a:pt x="979" y="504"/>
                      </a:lnTo>
                      <a:lnTo>
                        <a:pt x="20" y="504"/>
                      </a:lnTo>
                      <a:lnTo>
                        <a:pt x="7"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5" name="Group 47"/>
              <p:cNvGrpSpPr>
                <a:grpSpLocks/>
              </p:cNvGrpSpPr>
              <p:nvPr/>
            </p:nvGrpSpPr>
            <p:grpSpPr bwMode="auto">
              <a:xfrm>
                <a:off x="3784" y="493"/>
                <a:ext cx="999" cy="505"/>
                <a:chOff x="3784" y="493"/>
                <a:chExt cx="999" cy="505"/>
              </a:xfrm>
            </p:grpSpPr>
            <p:sp>
              <p:nvSpPr>
                <p:cNvPr id="42" name="Freeform 48"/>
                <p:cNvSpPr>
                  <a:spLocks/>
                </p:cNvSpPr>
                <p:nvPr/>
              </p:nvSpPr>
              <p:spPr bwMode="auto">
                <a:xfrm>
                  <a:off x="3784" y="493"/>
                  <a:ext cx="999" cy="505"/>
                </a:xfrm>
                <a:custGeom>
                  <a:avLst/>
                  <a:gdLst>
                    <a:gd name="T0" fmla="+- 0 4776 3784"/>
                    <a:gd name="T1" fmla="*/ T0 w 999"/>
                    <a:gd name="T2" fmla="+- 0 997 493"/>
                    <a:gd name="T3" fmla="*/ 997 h 505"/>
                    <a:gd name="T4" fmla="+- 0 3790 3784"/>
                    <a:gd name="T5" fmla="*/ T4 w 999"/>
                    <a:gd name="T6" fmla="+- 0 997 493"/>
                    <a:gd name="T7" fmla="*/ 997 h 505"/>
                    <a:gd name="T8" fmla="+- 0 3784 3784"/>
                    <a:gd name="T9" fmla="*/ T8 w 999"/>
                    <a:gd name="T10" fmla="+- 0 991 493"/>
                    <a:gd name="T11" fmla="*/ 991 h 505"/>
                    <a:gd name="T12" fmla="+- 0 3784 3784"/>
                    <a:gd name="T13" fmla="*/ T12 w 999"/>
                    <a:gd name="T14" fmla="+- 0 499 493"/>
                    <a:gd name="T15" fmla="*/ 499 h 505"/>
                    <a:gd name="T16" fmla="+- 0 3790 3784"/>
                    <a:gd name="T17" fmla="*/ T16 w 999"/>
                    <a:gd name="T18" fmla="+- 0 493 493"/>
                    <a:gd name="T19" fmla="*/ 493 h 505"/>
                    <a:gd name="T20" fmla="+- 0 4776 3784"/>
                    <a:gd name="T21" fmla="*/ T20 w 999"/>
                    <a:gd name="T22" fmla="+- 0 493 493"/>
                    <a:gd name="T23" fmla="*/ 493 h 505"/>
                    <a:gd name="T24" fmla="+- 0 4783 3784"/>
                    <a:gd name="T25" fmla="*/ T24 w 999"/>
                    <a:gd name="T26" fmla="+- 0 499 493"/>
                    <a:gd name="T27" fmla="*/ 499 h 505"/>
                    <a:gd name="T28" fmla="+- 0 4783 3784"/>
                    <a:gd name="T29" fmla="*/ T28 w 999"/>
                    <a:gd name="T30" fmla="+- 0 991 493"/>
                    <a:gd name="T31" fmla="*/ 991 h 505"/>
                    <a:gd name="T32" fmla="+- 0 4776 3784"/>
                    <a:gd name="T33" fmla="*/ T32 w 999"/>
                    <a:gd name="T34" fmla="+- 0 997 493"/>
                    <a:gd name="T35" fmla="*/ 99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999" h="505">
                      <a:moveTo>
                        <a:pt x="992" y="504"/>
                      </a:moveTo>
                      <a:lnTo>
                        <a:pt x="6" y="504"/>
                      </a:lnTo>
                      <a:lnTo>
                        <a:pt x="0" y="498"/>
                      </a:lnTo>
                      <a:lnTo>
                        <a:pt x="0" y="6"/>
                      </a:lnTo>
                      <a:lnTo>
                        <a:pt x="6" y="0"/>
                      </a:lnTo>
                      <a:lnTo>
                        <a:pt x="992" y="0"/>
                      </a:lnTo>
                      <a:lnTo>
                        <a:pt x="999" y="6"/>
                      </a:lnTo>
                      <a:lnTo>
                        <a:pt x="999" y="498"/>
                      </a:lnTo>
                      <a:lnTo>
                        <a:pt x="992"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6" name="Group 42"/>
              <p:cNvGrpSpPr>
                <a:grpSpLocks/>
              </p:cNvGrpSpPr>
              <p:nvPr/>
            </p:nvGrpSpPr>
            <p:grpSpPr bwMode="auto">
              <a:xfrm>
                <a:off x="3784" y="493"/>
                <a:ext cx="999" cy="505"/>
                <a:chOff x="3784" y="493"/>
                <a:chExt cx="999" cy="505"/>
              </a:xfrm>
            </p:grpSpPr>
            <p:sp>
              <p:nvSpPr>
                <p:cNvPr id="37" name="Freeform 46"/>
                <p:cNvSpPr>
                  <a:spLocks/>
                </p:cNvSpPr>
                <p:nvPr/>
              </p:nvSpPr>
              <p:spPr bwMode="auto">
                <a:xfrm>
                  <a:off x="3784" y="493"/>
                  <a:ext cx="999" cy="505"/>
                </a:xfrm>
                <a:custGeom>
                  <a:avLst/>
                  <a:gdLst>
                    <a:gd name="T0" fmla="+- 0 3784 3784"/>
                    <a:gd name="T1" fmla="*/ T0 w 999"/>
                    <a:gd name="T2" fmla="+- 0 977 493"/>
                    <a:gd name="T3" fmla="*/ 977 h 505"/>
                    <a:gd name="T4" fmla="+- 0 3784 3784"/>
                    <a:gd name="T5" fmla="*/ T4 w 999"/>
                    <a:gd name="T6" fmla="+- 0 513 493"/>
                    <a:gd name="T7" fmla="*/ 513 h 505"/>
                    <a:gd name="T8" fmla="+- 0 3784 3784"/>
                    <a:gd name="T9" fmla="*/ T8 w 999"/>
                    <a:gd name="T10" fmla="+- 0 499 493"/>
                    <a:gd name="T11" fmla="*/ 499 h 505"/>
                    <a:gd name="T12" fmla="+- 0 3790 3784"/>
                    <a:gd name="T13" fmla="*/ T12 w 999"/>
                    <a:gd name="T14" fmla="+- 0 493 493"/>
                    <a:gd name="T15" fmla="*/ 493 h 505"/>
                    <a:gd name="T16" fmla="+- 0 3804 3784"/>
                    <a:gd name="T17" fmla="*/ T16 w 999"/>
                    <a:gd name="T18" fmla="+- 0 493 493"/>
                    <a:gd name="T19" fmla="*/ 493 h 505"/>
                    <a:gd name="T20" fmla="+- 0 4762 3784"/>
                    <a:gd name="T21" fmla="*/ T20 w 999"/>
                    <a:gd name="T22" fmla="+- 0 493 493"/>
                    <a:gd name="T23" fmla="*/ 493 h 505"/>
                    <a:gd name="T24" fmla="+- 0 4776 3784"/>
                    <a:gd name="T25" fmla="*/ T24 w 999"/>
                    <a:gd name="T26" fmla="+- 0 493 493"/>
                    <a:gd name="T27" fmla="*/ 493 h 505"/>
                    <a:gd name="T28" fmla="+- 0 4783 3784"/>
                    <a:gd name="T29" fmla="*/ T28 w 999"/>
                    <a:gd name="T30" fmla="+- 0 499 493"/>
                    <a:gd name="T31" fmla="*/ 499 h 505"/>
                    <a:gd name="T32" fmla="+- 0 4783 3784"/>
                    <a:gd name="T33" fmla="*/ T32 w 999"/>
                    <a:gd name="T34" fmla="+- 0 513 493"/>
                    <a:gd name="T35" fmla="*/ 513 h 505"/>
                    <a:gd name="T36" fmla="+- 0 4783 3784"/>
                    <a:gd name="T37" fmla="*/ T36 w 999"/>
                    <a:gd name="T38" fmla="+- 0 977 493"/>
                    <a:gd name="T39" fmla="*/ 977 h 505"/>
                    <a:gd name="T40" fmla="+- 0 4783 3784"/>
                    <a:gd name="T41" fmla="*/ T40 w 999"/>
                    <a:gd name="T42" fmla="+- 0 991 493"/>
                    <a:gd name="T43" fmla="*/ 991 h 505"/>
                    <a:gd name="T44" fmla="+- 0 4776 3784"/>
                    <a:gd name="T45" fmla="*/ T44 w 999"/>
                    <a:gd name="T46" fmla="+- 0 997 493"/>
                    <a:gd name="T47" fmla="*/ 997 h 505"/>
                    <a:gd name="T48" fmla="+- 0 4762 3784"/>
                    <a:gd name="T49" fmla="*/ T48 w 999"/>
                    <a:gd name="T50" fmla="+- 0 997 493"/>
                    <a:gd name="T51" fmla="*/ 997 h 505"/>
                    <a:gd name="T52" fmla="+- 0 3804 3784"/>
                    <a:gd name="T53" fmla="*/ T52 w 999"/>
                    <a:gd name="T54" fmla="+- 0 997 493"/>
                    <a:gd name="T55" fmla="*/ 997 h 505"/>
                    <a:gd name="T56" fmla="+- 0 3790 3784"/>
                    <a:gd name="T57" fmla="*/ T56 w 999"/>
                    <a:gd name="T58" fmla="+- 0 997 493"/>
                    <a:gd name="T59" fmla="*/ 997 h 505"/>
                    <a:gd name="T60" fmla="+- 0 3784 3784"/>
                    <a:gd name="T61" fmla="*/ T60 w 999"/>
                    <a:gd name="T62" fmla="+- 0 991 493"/>
                    <a:gd name="T63" fmla="*/ 991 h 505"/>
                    <a:gd name="T64" fmla="+- 0 3784 3784"/>
                    <a:gd name="T65" fmla="*/ T64 w 999"/>
                    <a:gd name="T66" fmla="+- 0 977 493"/>
                    <a:gd name="T67" fmla="*/ 977 h 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999" h="505">
                      <a:moveTo>
                        <a:pt x="0" y="484"/>
                      </a:moveTo>
                      <a:lnTo>
                        <a:pt x="0" y="20"/>
                      </a:lnTo>
                      <a:lnTo>
                        <a:pt x="0" y="6"/>
                      </a:lnTo>
                      <a:lnTo>
                        <a:pt x="6" y="0"/>
                      </a:lnTo>
                      <a:lnTo>
                        <a:pt x="20" y="0"/>
                      </a:lnTo>
                      <a:lnTo>
                        <a:pt x="978" y="0"/>
                      </a:lnTo>
                      <a:lnTo>
                        <a:pt x="992" y="0"/>
                      </a:lnTo>
                      <a:lnTo>
                        <a:pt x="999" y="6"/>
                      </a:lnTo>
                      <a:lnTo>
                        <a:pt x="999" y="20"/>
                      </a:lnTo>
                      <a:lnTo>
                        <a:pt x="999" y="484"/>
                      </a:lnTo>
                      <a:lnTo>
                        <a:pt x="999" y="498"/>
                      </a:lnTo>
                      <a:lnTo>
                        <a:pt x="992" y="504"/>
                      </a:lnTo>
                      <a:lnTo>
                        <a:pt x="978" y="504"/>
                      </a:lnTo>
                      <a:lnTo>
                        <a:pt x="20" y="504"/>
                      </a:lnTo>
                      <a:lnTo>
                        <a:pt x="6" y="504"/>
                      </a:lnTo>
                      <a:lnTo>
                        <a:pt x="0" y="498"/>
                      </a:lnTo>
                      <a:lnTo>
                        <a:pt x="0" y="484"/>
                      </a:lnTo>
                      <a:close/>
                    </a:path>
                  </a:pathLst>
                </a:custGeom>
                <a:noFill/>
                <a:ln w="25629">
                  <a:solidFill>
                    <a:srgbClr val="94D9F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Text Box 45"/>
                <p:cNvSpPr txBox="1">
                  <a:spLocks noChangeArrowheads="1"/>
                </p:cNvSpPr>
                <p:nvPr/>
              </p:nvSpPr>
              <p:spPr bwMode="auto">
                <a:xfrm>
                  <a:off x="1591" y="646"/>
                  <a:ext cx="70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a:ln>
                        <a:noFill/>
                      </a:ln>
                      <a:solidFill>
                        <a:srgbClr val="2AB4E8"/>
                      </a:solidFill>
                      <a:effectLst/>
                      <a:latin typeface="Lucida Sans" pitchFamily="34" charset="0"/>
                      <a:ea typeface="맑은 고딕" pitchFamily="50" charset="-127"/>
                      <a:cs typeface="Times New Roman" pitchFamily="18" charset="0"/>
                      <a:hlinkClick r:id="rId23"/>
                    </a:rPr>
                    <a:t>MQTT</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39" name="Text Box 44"/>
                <p:cNvSpPr txBox="1">
                  <a:spLocks noChangeArrowheads="1"/>
                </p:cNvSpPr>
                <p:nvPr/>
              </p:nvSpPr>
              <p:spPr bwMode="auto">
                <a:xfrm>
                  <a:off x="2802" y="646"/>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err="1">
                      <a:ln>
                        <a:noFill/>
                      </a:ln>
                      <a:solidFill>
                        <a:srgbClr val="2AB4E8"/>
                      </a:solidFill>
                      <a:effectLst/>
                      <a:latin typeface="Lucida Sans" pitchFamily="34" charset="0"/>
                      <a:ea typeface="맑은 고딕" pitchFamily="50" charset="-127"/>
                      <a:cs typeface="Times New Roman" pitchFamily="18" charset="0"/>
                      <a:hlinkClick r:id="rId24"/>
                    </a:rPr>
                    <a:t>CoAP</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sp>
              <p:nvSpPr>
                <p:cNvPr id="41" name="Text Box 43"/>
                <p:cNvSpPr txBox="1">
                  <a:spLocks noChangeArrowheads="1"/>
                </p:cNvSpPr>
                <p:nvPr/>
              </p:nvSpPr>
              <p:spPr bwMode="auto">
                <a:xfrm>
                  <a:off x="3976" y="646"/>
                  <a:ext cx="6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100" b="1" i="0" u="none" strike="noStrike" cap="none" normalizeH="0" baseline="0" dirty="0">
                      <a:ln>
                        <a:noFill/>
                      </a:ln>
                      <a:solidFill>
                        <a:srgbClr val="2AB4E8"/>
                      </a:solidFill>
                      <a:effectLst/>
                      <a:latin typeface="Lucida Sans" pitchFamily="34" charset="0"/>
                      <a:ea typeface="맑은 고딕" pitchFamily="50" charset="-127"/>
                      <a:cs typeface="Times New Roman" pitchFamily="18" charset="0"/>
                      <a:hlinkClick r:id="rId25"/>
                    </a:rPr>
                    <a:t>HTTP</a:t>
                  </a:r>
                  <a:endParaRPr kumimoji="1" lang="en-US" altLang="ko-KR" sz="1600" b="0" i="0" u="none" strike="noStrike" cap="none" normalizeH="0" baseline="0" dirty="0">
                    <a:ln>
                      <a:noFill/>
                    </a:ln>
                    <a:solidFill>
                      <a:schemeClr val="tx1"/>
                    </a:solidFill>
                    <a:effectLst/>
                    <a:latin typeface="굴림" pitchFamily="50" charset="-127"/>
                    <a:ea typeface="굴림" pitchFamily="50" charset="-127"/>
                    <a:cs typeface="굴림" pitchFamily="50" charset="-127"/>
                  </a:endParaRPr>
                </a:p>
              </p:txBody>
            </p:sp>
          </p:grpSp>
        </p:grpSp>
        <p:sp>
          <p:nvSpPr>
            <p:cNvPr id="61" name="TextBox 60"/>
            <p:cNvSpPr txBox="1"/>
            <p:nvPr/>
          </p:nvSpPr>
          <p:spPr>
            <a:xfrm>
              <a:off x="6235233" y="5752580"/>
              <a:ext cx="3021661" cy="333296"/>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data transport protocols</a:t>
              </a:r>
              <a:endParaRPr lang="en-US" dirty="0">
                <a:solidFill>
                  <a:srgbClr val="0000FF"/>
                </a:solidFill>
                <a:latin typeface="다음_Regular" panose="02000603060000000000" pitchFamily="2" charset="-127"/>
                <a:ea typeface="다음_Regular" panose="02000603060000000000" pitchFamily="2" charset="-127"/>
              </a:endParaRPr>
            </a:p>
          </p:txBody>
        </p:sp>
      </p:grpSp>
      <p:grpSp>
        <p:nvGrpSpPr>
          <p:cNvPr id="48" name="Group 47"/>
          <p:cNvGrpSpPr/>
          <p:nvPr/>
        </p:nvGrpSpPr>
        <p:grpSpPr>
          <a:xfrm>
            <a:off x="1203805" y="5491298"/>
            <a:ext cx="5181600" cy="1141180"/>
            <a:chOff x="1628959" y="4569425"/>
            <a:chExt cx="5181600" cy="1141180"/>
          </a:xfrm>
        </p:grpSpPr>
        <p:pic>
          <p:nvPicPr>
            <p:cNvPr id="40" name="image12.jpeg"/>
            <p:cNvPicPr/>
            <p:nvPr/>
          </p:nvPicPr>
          <p:blipFill>
            <a:blip r:embed="rId26" cstate="print"/>
            <a:stretch>
              <a:fillRect/>
            </a:stretch>
          </p:blipFill>
          <p:spPr>
            <a:xfrm>
              <a:off x="1628959" y="4739055"/>
              <a:ext cx="5181600" cy="971550"/>
            </a:xfrm>
            <a:prstGeom prst="rect">
              <a:avLst/>
            </a:prstGeom>
          </p:spPr>
        </p:pic>
        <p:sp>
          <p:nvSpPr>
            <p:cNvPr id="62" name="TextBox 61"/>
            <p:cNvSpPr txBox="1"/>
            <p:nvPr/>
          </p:nvSpPr>
          <p:spPr>
            <a:xfrm>
              <a:off x="2841829" y="4569425"/>
              <a:ext cx="2131609" cy="339260"/>
            </a:xfrm>
            <a:prstGeom prst="rect">
              <a:avLst/>
            </a:prstGeom>
            <a:noFill/>
          </p:spPr>
          <p:txBody>
            <a:bodyPr wrap="none" rtlCol="0">
              <a:spAutoFit/>
            </a:bodyPr>
            <a:lstStyle/>
            <a:p>
              <a:r>
                <a:rPr lang="en-US" altLang="ko-KR" dirty="0">
                  <a:solidFill>
                    <a:srgbClr val="0000FF"/>
                  </a:solidFill>
                  <a:latin typeface="다음_Regular" panose="02000603060000000000" pitchFamily="2" charset="-127"/>
                  <a:ea typeface="다음_Regular" panose="02000603060000000000" pitchFamily="2" charset="-127"/>
                </a:rPr>
                <a:t>internet services</a:t>
              </a:r>
              <a:endParaRPr lang="en-US" dirty="0">
                <a:solidFill>
                  <a:srgbClr val="0000FF"/>
                </a:solidFill>
                <a:latin typeface="다음_Regular" panose="02000603060000000000" pitchFamily="2" charset="-127"/>
                <a:ea typeface="다음_Regular" panose="02000603060000000000" pitchFamily="2" charset="-127"/>
              </a:endParaRPr>
            </a:p>
          </p:txBody>
        </p:sp>
      </p:grpSp>
    </p:spTree>
    <p:extLst>
      <p:ext uri="{BB962C8B-B14F-4D97-AF65-F5344CB8AC3E}">
        <p14:creationId xmlns:p14="http://schemas.microsoft.com/office/powerpoint/2010/main" val="50891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a:t>
            </a:fld>
            <a:endParaRPr lang="en-GB" dirty="0"/>
          </a:p>
        </p:txBody>
      </p:sp>
      <p:sp>
        <p:nvSpPr>
          <p:cNvPr id="5" name="Title 4"/>
          <p:cNvSpPr>
            <a:spLocks noGrp="1"/>
          </p:cNvSpPr>
          <p:nvPr>
            <p:ph type="title"/>
          </p:nvPr>
        </p:nvSpPr>
        <p:spPr/>
        <p:txBody>
          <a:bodyPr/>
          <a:lstStyle/>
          <a:p>
            <a:r>
              <a:rPr lang="en-US" dirty="0"/>
              <a:t>Characteristics of IoT</a:t>
            </a:r>
          </a:p>
        </p:txBody>
      </p:sp>
      <p:sp>
        <p:nvSpPr>
          <p:cNvPr id="6" name="Content Placeholder 5"/>
          <p:cNvSpPr>
            <a:spLocks noGrp="1"/>
          </p:cNvSpPr>
          <p:nvPr>
            <p:ph idx="1"/>
          </p:nvPr>
        </p:nvSpPr>
        <p:spPr/>
        <p:txBody>
          <a:bodyPr/>
          <a:lstStyle/>
          <a:p>
            <a:r>
              <a:rPr lang="en-US" dirty="0"/>
              <a:t>Too many devices</a:t>
            </a:r>
          </a:p>
          <a:p>
            <a:r>
              <a:rPr lang="en-US" dirty="0"/>
              <a:t>Heterogeneous devices</a:t>
            </a:r>
          </a:p>
          <a:p>
            <a:r>
              <a:rPr lang="en-US" dirty="0"/>
              <a:t>Too many protocols</a:t>
            </a:r>
          </a:p>
          <a:p>
            <a:r>
              <a:rPr lang="en-US" dirty="0"/>
              <a:t>Resource-constrained</a:t>
            </a:r>
          </a:p>
          <a:p>
            <a:r>
              <a:rPr lang="en-US" dirty="0"/>
              <a:t>Power-</a:t>
            </a:r>
            <a:r>
              <a:rPr lang="en-US" dirty="0" err="1"/>
              <a:t>constrainedSpontaneous</a:t>
            </a:r>
            <a:r>
              <a:rPr lang="en-US" dirty="0"/>
              <a:t> interactions</a:t>
            </a:r>
          </a:p>
          <a:p>
            <a:r>
              <a:rPr lang="en-US" dirty="0"/>
              <a:t>Ultra-large-scale network and large number of events</a:t>
            </a:r>
          </a:p>
          <a:p>
            <a:r>
              <a:rPr lang="en-US" dirty="0"/>
              <a:t>Dynamic network and no infrastructure</a:t>
            </a:r>
          </a:p>
          <a:p>
            <a:endParaRPr lang="en-US" dirty="0"/>
          </a:p>
          <a:p>
            <a:endParaRPr lang="en-US" dirty="0"/>
          </a:p>
        </p:txBody>
      </p:sp>
    </p:spTree>
    <p:extLst>
      <p:ext uri="{BB962C8B-B14F-4D97-AF65-F5344CB8AC3E}">
        <p14:creationId xmlns:p14="http://schemas.microsoft.com/office/powerpoint/2010/main" val="990811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40</a:t>
            </a:fld>
            <a:endParaRPr lang="en-GB" dirty="0"/>
          </a:p>
        </p:txBody>
      </p:sp>
      <p:sp>
        <p:nvSpPr>
          <p:cNvPr id="5" name="Title 4"/>
          <p:cNvSpPr>
            <a:spLocks noGrp="1"/>
          </p:cNvSpPr>
          <p:nvPr>
            <p:ph type="title"/>
          </p:nvPr>
        </p:nvSpPr>
        <p:spPr/>
        <p:txBody>
          <a:bodyPr/>
          <a:lstStyle/>
          <a:p>
            <a:r>
              <a:rPr lang="en-US" altLang="ko-KR" dirty="0"/>
              <a:t>Temboo - Target web services</a:t>
            </a:r>
            <a:endParaRPr lang="ko-KR" altLang="en-US" dirty="0"/>
          </a:p>
        </p:txBody>
      </p:sp>
      <p:sp>
        <p:nvSpPr>
          <p:cNvPr id="6" name="Content Placeholder 5"/>
          <p:cNvSpPr>
            <a:spLocks noGrp="1"/>
          </p:cNvSpPr>
          <p:nvPr>
            <p:ph idx="1"/>
          </p:nvPr>
        </p:nvSpPr>
        <p:spPr/>
        <p:txBody>
          <a:bodyPr/>
          <a:lstStyle/>
          <a:p>
            <a:r>
              <a:rPr lang="en-US" altLang="ko-KR" dirty="0"/>
              <a:t>called </a:t>
            </a:r>
            <a:r>
              <a:rPr lang="en-US" altLang="ko-KR" dirty="0" err="1"/>
              <a:t>Choreos</a:t>
            </a:r>
            <a:r>
              <a:rPr lang="en-US" altLang="ko-KR" dirty="0"/>
              <a:t> (like drawing canvas)</a:t>
            </a:r>
            <a:endParaRPr lang="ko-KR" altLang="ko-KR" dirty="0"/>
          </a:p>
          <a:p>
            <a:r>
              <a:rPr lang="en-US" altLang="ko-KR" dirty="0"/>
              <a:t>Amazon (various)</a:t>
            </a:r>
          </a:p>
          <a:p>
            <a:r>
              <a:rPr lang="en-US" altLang="ko-KR" dirty="0"/>
              <a:t>Google services (e.g., emails, geocoding, storage)</a:t>
            </a:r>
          </a:p>
          <a:p>
            <a:r>
              <a:rPr lang="en-US" altLang="ko-KR" dirty="0"/>
              <a:t>Dropbox, Box</a:t>
            </a:r>
          </a:p>
          <a:p>
            <a:r>
              <a:rPr lang="en-US" altLang="ko-KR" dirty="0"/>
              <a:t>eBay, </a:t>
            </a:r>
            <a:r>
              <a:rPr lang="en-US" altLang="ko-KR" dirty="0" err="1"/>
              <a:t>Paypal</a:t>
            </a:r>
            <a:r>
              <a:rPr lang="en-US" altLang="ko-KR" dirty="0"/>
              <a:t> </a:t>
            </a:r>
          </a:p>
          <a:p>
            <a:r>
              <a:rPr lang="en-US" altLang="ko-KR" dirty="0"/>
              <a:t>Facebook, </a:t>
            </a:r>
            <a:r>
              <a:rPr lang="en-US" altLang="ko-KR" dirty="0" err="1"/>
              <a:t>Fedex</a:t>
            </a:r>
            <a:r>
              <a:rPr lang="en-US" altLang="ko-KR" dirty="0"/>
              <a:t>, </a:t>
            </a:r>
            <a:r>
              <a:rPr lang="en-US" altLang="ko-KR" dirty="0" err="1"/>
              <a:t>Github</a:t>
            </a:r>
            <a:r>
              <a:rPr lang="en-US" altLang="ko-KR" dirty="0"/>
              <a:t>, Instagram, </a:t>
            </a:r>
          </a:p>
          <a:p>
            <a:r>
              <a:rPr lang="en-US" altLang="ko-KR" dirty="0" err="1"/>
              <a:t>NYTimes</a:t>
            </a:r>
            <a:r>
              <a:rPr lang="en-US" altLang="ko-KR" dirty="0"/>
              <a:t> (news, stock), Tumbler, Uber, </a:t>
            </a:r>
          </a:p>
          <a:p>
            <a:r>
              <a:rPr lang="en-US" altLang="ko-KR" dirty="0"/>
              <a:t>Yahoo (finance, weather), </a:t>
            </a:r>
            <a:r>
              <a:rPr lang="en-US" altLang="ko-KR" dirty="0" err="1"/>
              <a:t>Youtube</a:t>
            </a:r>
            <a:endParaRPr lang="ko-KR" altLang="ko-KR" dirty="0"/>
          </a:p>
          <a:p>
            <a:endParaRPr lang="ko-KR" altLang="en-US" dirty="0"/>
          </a:p>
        </p:txBody>
      </p:sp>
    </p:spTree>
    <p:extLst>
      <p:ext uri="{BB962C8B-B14F-4D97-AF65-F5344CB8AC3E}">
        <p14:creationId xmlns:p14="http://schemas.microsoft.com/office/powerpoint/2010/main" val="2982879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41</a:t>
            </a:fld>
            <a:endParaRPr lang="en-GB" dirty="0"/>
          </a:p>
        </p:txBody>
      </p:sp>
      <p:sp>
        <p:nvSpPr>
          <p:cNvPr id="5" name="Title 4"/>
          <p:cNvSpPr>
            <a:spLocks noGrp="1"/>
          </p:cNvSpPr>
          <p:nvPr>
            <p:ph type="title"/>
          </p:nvPr>
        </p:nvSpPr>
        <p:spPr/>
        <p:txBody>
          <a:bodyPr/>
          <a:lstStyle/>
          <a:p>
            <a:r>
              <a:rPr lang="en-US" dirty="0"/>
              <a:t>Supported </a:t>
            </a:r>
            <a:r>
              <a:rPr lang="en-US" dirty="0" err="1"/>
              <a:t>Temboo</a:t>
            </a:r>
            <a:r>
              <a:rPr lang="en-US" dirty="0"/>
              <a:t> SDKs</a:t>
            </a:r>
          </a:p>
        </p:txBody>
      </p:sp>
      <p:sp>
        <p:nvSpPr>
          <p:cNvPr id="6" name="Content Placeholder 5"/>
          <p:cNvSpPr>
            <a:spLocks noGrp="1"/>
          </p:cNvSpPr>
          <p:nvPr>
            <p:ph idx="1"/>
          </p:nvPr>
        </p:nvSpPr>
        <p:spPr/>
        <p:txBody>
          <a:bodyPr>
            <a:normAutofit/>
          </a:bodyPr>
          <a:lstStyle/>
          <a:p>
            <a:r>
              <a:rPr lang="en-US" dirty="0"/>
              <a:t>SDKs provide language-specific wrappers for all the bundles in the </a:t>
            </a:r>
            <a:r>
              <a:rPr lang="en-US" dirty="0" err="1"/>
              <a:t>Choreo</a:t>
            </a:r>
            <a:r>
              <a:rPr lang="en-US" dirty="0"/>
              <a:t> Library. </a:t>
            </a:r>
          </a:p>
          <a:p>
            <a:pPr lvl="1"/>
            <a:r>
              <a:rPr lang="en-US" dirty="0"/>
              <a:t>ANDROID SDK</a:t>
            </a:r>
          </a:p>
          <a:p>
            <a:pPr lvl="1"/>
            <a:r>
              <a:rPr lang="en-US" dirty="0"/>
              <a:t>ARDUINO</a:t>
            </a:r>
          </a:p>
          <a:p>
            <a:pPr lvl="1"/>
            <a:r>
              <a:rPr lang="en-US" dirty="0"/>
              <a:t>C# SDK</a:t>
            </a:r>
          </a:p>
          <a:p>
            <a:pPr lvl="1"/>
            <a:r>
              <a:rPr lang="en-US" dirty="0"/>
              <a:t>iOS SDK</a:t>
            </a:r>
          </a:p>
          <a:p>
            <a:pPr lvl="1"/>
            <a:r>
              <a:rPr lang="en-US" dirty="0"/>
              <a:t>JAVA SDK</a:t>
            </a:r>
          </a:p>
          <a:p>
            <a:pPr lvl="1"/>
            <a:r>
              <a:rPr lang="en-US" dirty="0"/>
              <a:t>NODE.JS SDK</a:t>
            </a:r>
          </a:p>
          <a:p>
            <a:pPr lvl="1"/>
            <a:r>
              <a:rPr lang="en-US" dirty="0"/>
              <a:t>PHP SDK</a:t>
            </a:r>
          </a:p>
          <a:p>
            <a:pPr lvl="1"/>
            <a:r>
              <a:rPr lang="en-US" dirty="0"/>
              <a:t>PROCESSING SDK</a:t>
            </a:r>
          </a:p>
          <a:p>
            <a:pPr lvl="1"/>
            <a:r>
              <a:rPr lang="en-US" dirty="0"/>
              <a:t>PYTHON SDK</a:t>
            </a:r>
          </a:p>
          <a:p>
            <a:pPr lvl="1"/>
            <a:r>
              <a:rPr lang="en-US" dirty="0"/>
              <a:t>RUBY SDK</a:t>
            </a:r>
          </a:p>
        </p:txBody>
      </p:sp>
    </p:spTree>
    <p:extLst>
      <p:ext uri="{BB962C8B-B14F-4D97-AF65-F5344CB8AC3E}">
        <p14:creationId xmlns:p14="http://schemas.microsoft.com/office/powerpoint/2010/main" val="196313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42</a:t>
            </a:fld>
            <a:endParaRPr lang="en-GB" dirty="0"/>
          </a:p>
        </p:txBody>
      </p:sp>
      <p:sp>
        <p:nvSpPr>
          <p:cNvPr id="5" name="Title 4"/>
          <p:cNvSpPr>
            <a:spLocks noGrp="1"/>
          </p:cNvSpPr>
          <p:nvPr>
            <p:ph type="title"/>
          </p:nvPr>
        </p:nvSpPr>
        <p:spPr/>
        <p:txBody>
          <a:bodyPr/>
          <a:lstStyle/>
          <a:p>
            <a:r>
              <a:rPr lang="en-US" dirty="0" err="1"/>
              <a:t>Temboo</a:t>
            </a:r>
            <a:r>
              <a:rPr lang="en-US" dirty="0"/>
              <a:t> </a:t>
            </a:r>
            <a:r>
              <a:rPr lang="en-US" dirty="0" err="1"/>
              <a:t>Choreos</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39712" y="1036638"/>
            <a:ext cx="9716430" cy="6096000"/>
          </a:xfrm>
          <a:prstGeom prst="rect">
            <a:avLst/>
          </a:prstGeom>
        </p:spPr>
      </p:pic>
    </p:spTree>
    <p:extLst>
      <p:ext uri="{BB962C8B-B14F-4D97-AF65-F5344CB8AC3E}">
        <p14:creationId xmlns:p14="http://schemas.microsoft.com/office/powerpoint/2010/main" val="217857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endParaRPr lang="en-US"/>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43</a:t>
            </a:fld>
            <a:endParaRPr lang="en-GB" dirty="0"/>
          </a:p>
        </p:txBody>
      </p:sp>
      <p:sp>
        <p:nvSpPr>
          <p:cNvPr id="7" name="Title 6"/>
          <p:cNvSpPr>
            <a:spLocks noGrp="1"/>
          </p:cNvSpPr>
          <p:nvPr>
            <p:ph type="ctrTitle"/>
          </p:nvPr>
        </p:nvSpPr>
        <p:spPr/>
        <p:txBody>
          <a:bodyPr/>
          <a:lstStyle/>
          <a:p>
            <a:endParaRPr lang="en-US"/>
          </a:p>
        </p:txBody>
      </p:sp>
      <p:pic>
        <p:nvPicPr>
          <p:cNvPr id="9" name="Picture 2" descr="http://documentation.sitewhere.org/images/sitewhe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314" y="2466143"/>
            <a:ext cx="6308016" cy="170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21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44</a:t>
            </a:fld>
            <a:endParaRPr lang="en-GB" dirty="0"/>
          </a:p>
        </p:txBody>
      </p:sp>
      <p:sp>
        <p:nvSpPr>
          <p:cNvPr id="6" name="Content Placeholder 5"/>
          <p:cNvSpPr>
            <a:spLocks noGrp="1"/>
          </p:cNvSpPr>
          <p:nvPr>
            <p:ph idx="1"/>
          </p:nvPr>
        </p:nvSpPr>
        <p:spPr/>
        <p:txBody>
          <a:bodyPr>
            <a:normAutofit fontScale="92500" lnSpcReduction="10000"/>
          </a:bodyPr>
          <a:lstStyle/>
          <a:p>
            <a:r>
              <a:rPr lang="en-US" altLang="ko-KR" dirty="0">
                <a:solidFill>
                  <a:srgbClr val="0000FF"/>
                </a:solidFill>
              </a:rPr>
              <a:t>create IoT solutions without custom coding</a:t>
            </a:r>
            <a:endParaRPr lang="en-US" altLang="ko-KR" dirty="0"/>
          </a:p>
          <a:p>
            <a:r>
              <a:rPr lang="en-US" altLang="ko-KR" dirty="0"/>
              <a:t>supports </a:t>
            </a:r>
            <a:r>
              <a:rPr lang="en-US" altLang="ko-KR" dirty="0">
                <a:solidFill>
                  <a:srgbClr val="0000FF"/>
                </a:solidFill>
              </a:rPr>
              <a:t>MQTT, JSON, AMQP, XMPP, Stomp, JMS, and </a:t>
            </a:r>
            <a:r>
              <a:rPr lang="en-US" altLang="ko-KR" dirty="0" err="1">
                <a:solidFill>
                  <a:srgbClr val="0000FF"/>
                </a:solidFill>
              </a:rPr>
              <a:t>WebSockets</a:t>
            </a:r>
            <a:r>
              <a:rPr lang="en-US" altLang="ko-KR" dirty="0"/>
              <a:t>, while providing published APIs</a:t>
            </a:r>
          </a:p>
          <a:p>
            <a:r>
              <a:rPr lang="en-US" altLang="ko-KR" dirty="0">
                <a:solidFill>
                  <a:srgbClr val="0000FF"/>
                </a:solidFill>
              </a:rPr>
              <a:t>Fault tolerant, scalable, and cost efficient</a:t>
            </a:r>
          </a:p>
          <a:p>
            <a:r>
              <a:rPr lang="en-US" altLang="ko-KR" dirty="0">
                <a:solidFill>
                  <a:srgbClr val="0000FF"/>
                </a:solidFill>
              </a:rPr>
              <a:t>manage very large numbers of devices and event cycles</a:t>
            </a:r>
          </a:p>
          <a:p>
            <a:r>
              <a:rPr lang="en-US" altLang="ko-KR" dirty="0"/>
              <a:t>provides interfaces for customized event triggering, searching, and analytics</a:t>
            </a:r>
          </a:p>
          <a:p>
            <a:r>
              <a:rPr lang="en-US" altLang="ko-KR" dirty="0"/>
              <a:t>Devices can be assigned to physical or logical assets via pluggable, commercial, off-the-shelf modules. </a:t>
            </a:r>
          </a:p>
          <a:p>
            <a:r>
              <a:rPr lang="en-US" altLang="ko-KR" dirty="0"/>
              <a:t>Bidirectional and asynchronous communication</a:t>
            </a:r>
          </a:p>
          <a:p>
            <a:r>
              <a:rPr lang="en-US" altLang="ko-KR" dirty="0"/>
              <a:t>Event data can be stored in the cloud or on local servers</a:t>
            </a:r>
          </a:p>
          <a:p>
            <a:r>
              <a:rPr lang="en-US" altLang="ko-KR" dirty="0"/>
              <a:t>Out-of-the-box support for rapidly integrating customized device data into other platforms.</a:t>
            </a:r>
            <a:endParaRPr lang="ko-KR" altLang="en-US" dirty="0"/>
          </a:p>
        </p:txBody>
      </p:sp>
      <p:pic>
        <p:nvPicPr>
          <p:cNvPr id="1026" name="Picture 2" descr="http://documentation.sitewhere.org/images/sitew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148" y="404342"/>
            <a:ext cx="22860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59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45</a:t>
            </a:fld>
            <a:endParaRPr lang="en-GB" dirty="0"/>
          </a:p>
        </p:txBody>
      </p:sp>
      <p:sp>
        <p:nvSpPr>
          <p:cNvPr id="5" name="Title 4"/>
          <p:cNvSpPr>
            <a:spLocks noGrp="1"/>
          </p:cNvSpPr>
          <p:nvPr>
            <p:ph type="title"/>
          </p:nvPr>
        </p:nvSpPr>
        <p:spPr/>
        <p:txBody>
          <a:bodyPr/>
          <a:lstStyle/>
          <a:p>
            <a:r>
              <a:rPr lang="en-US" dirty="0" err="1"/>
              <a:t>SiteWhere</a:t>
            </a:r>
            <a:r>
              <a:rPr lang="en-US" dirty="0"/>
              <a:t> </a:t>
            </a:r>
            <a:br>
              <a:rPr lang="en-US" dirty="0"/>
            </a:br>
            <a:r>
              <a:rPr lang="en-US" sz="3200" dirty="0"/>
              <a:t>- Complete Device Management Solution -</a:t>
            </a:r>
            <a:endParaRPr lang="en-US" dirty="0"/>
          </a:p>
        </p:txBody>
      </p:sp>
      <p:sp>
        <p:nvSpPr>
          <p:cNvPr id="6" name="Content Placeholder 5"/>
          <p:cNvSpPr>
            <a:spLocks noGrp="1"/>
          </p:cNvSpPr>
          <p:nvPr>
            <p:ph idx="1"/>
          </p:nvPr>
        </p:nvSpPr>
        <p:spPr/>
        <p:txBody>
          <a:bodyPr/>
          <a:lstStyle/>
          <a:p>
            <a:r>
              <a:rPr lang="en-US" dirty="0">
                <a:solidFill>
                  <a:srgbClr val="0000FF"/>
                </a:solidFill>
              </a:rPr>
              <a:t>Add devices through self registration, REST services, or in batches</a:t>
            </a:r>
          </a:p>
          <a:p>
            <a:r>
              <a:rPr lang="en-US" dirty="0"/>
              <a:t>Control large numbers of devices using </a:t>
            </a:r>
            <a:r>
              <a:rPr lang="en-US" dirty="0">
                <a:solidFill>
                  <a:srgbClr val="0000FF"/>
                </a:solidFill>
              </a:rPr>
              <a:t>batch command </a:t>
            </a:r>
            <a:r>
              <a:rPr lang="en-US" dirty="0"/>
              <a:t>operations</a:t>
            </a:r>
          </a:p>
          <a:p>
            <a:r>
              <a:rPr lang="en-US" dirty="0"/>
              <a:t>Use </a:t>
            </a:r>
            <a:r>
              <a:rPr lang="en-US" dirty="0">
                <a:solidFill>
                  <a:srgbClr val="0000FF"/>
                </a:solidFill>
              </a:rPr>
              <a:t>advanced command framework </a:t>
            </a:r>
            <a:r>
              <a:rPr lang="en-US" dirty="0"/>
              <a:t>to interact with devices</a:t>
            </a:r>
          </a:p>
          <a:p>
            <a:r>
              <a:rPr lang="en-US" dirty="0"/>
              <a:t>Avoid per-device charges of SaaS vendors</a:t>
            </a:r>
          </a:p>
          <a:p>
            <a:pPr fontAlgn="base"/>
            <a:r>
              <a:rPr lang="en-US" dirty="0"/>
              <a:t>Associate devices to assets in your asset management platform</a:t>
            </a:r>
          </a:p>
          <a:p>
            <a:pPr fontAlgn="base"/>
            <a:r>
              <a:rPr lang="en-US" dirty="0">
                <a:solidFill>
                  <a:srgbClr val="0000FF"/>
                </a:solidFill>
              </a:rPr>
              <a:t>Associate devices to locations for geospatial features</a:t>
            </a:r>
          </a:p>
          <a:p>
            <a:endParaRPr lang="en-US" dirty="0"/>
          </a:p>
        </p:txBody>
      </p:sp>
    </p:spTree>
    <p:extLst>
      <p:ext uri="{BB962C8B-B14F-4D97-AF65-F5344CB8AC3E}">
        <p14:creationId xmlns:p14="http://schemas.microsoft.com/office/powerpoint/2010/main" val="1860628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46</a:t>
            </a:fld>
            <a:endParaRPr lang="en-GB" dirty="0"/>
          </a:p>
        </p:txBody>
      </p:sp>
      <p:sp>
        <p:nvSpPr>
          <p:cNvPr id="5" name="Title 4"/>
          <p:cNvSpPr>
            <a:spLocks noGrp="1"/>
          </p:cNvSpPr>
          <p:nvPr>
            <p:ph type="title"/>
          </p:nvPr>
        </p:nvSpPr>
        <p:spPr/>
        <p:txBody>
          <a:bodyPr/>
          <a:lstStyle/>
          <a:p>
            <a:r>
              <a:rPr lang="en-US" dirty="0" err="1"/>
              <a:t>SiteWhere</a:t>
            </a:r>
            <a:r>
              <a:rPr lang="en-US" dirty="0"/>
              <a:t> </a:t>
            </a:r>
            <a:br>
              <a:rPr lang="en-US" dirty="0"/>
            </a:br>
            <a:r>
              <a:rPr lang="en-US" sz="3200" dirty="0"/>
              <a:t>- Largely Scalable Event Solution -</a:t>
            </a:r>
            <a:endParaRPr lang="en-US" dirty="0"/>
          </a:p>
        </p:txBody>
      </p:sp>
      <p:sp>
        <p:nvSpPr>
          <p:cNvPr id="6" name="Content Placeholder 5"/>
          <p:cNvSpPr>
            <a:spLocks noGrp="1"/>
          </p:cNvSpPr>
          <p:nvPr>
            <p:ph idx="1"/>
          </p:nvPr>
        </p:nvSpPr>
        <p:spPr/>
        <p:txBody>
          <a:bodyPr/>
          <a:lstStyle/>
          <a:p>
            <a:pPr fontAlgn="base"/>
            <a:r>
              <a:rPr lang="en-US" dirty="0"/>
              <a:t>Provides </a:t>
            </a:r>
            <a:r>
              <a:rPr lang="en-US" dirty="0">
                <a:solidFill>
                  <a:srgbClr val="0000FF"/>
                </a:solidFill>
              </a:rPr>
              <a:t>massively scalable device event management </a:t>
            </a:r>
            <a:r>
              <a:rPr lang="en-US" dirty="0"/>
              <a:t>solution</a:t>
            </a:r>
          </a:p>
          <a:p>
            <a:r>
              <a:rPr lang="en-US" dirty="0"/>
              <a:t>Offers highly tuned MongoDB and HBase implementations</a:t>
            </a:r>
          </a:p>
          <a:p>
            <a:r>
              <a:rPr lang="en-US" dirty="0"/>
              <a:t>Provides time series database for device events</a:t>
            </a:r>
          </a:p>
          <a:p>
            <a:r>
              <a:rPr lang="en-US" dirty="0"/>
              <a:t>Runs on a laptop or scales linearly in a clustered environment</a:t>
            </a:r>
            <a:br>
              <a:rPr lang="en-US" dirty="0"/>
            </a:br>
            <a:endParaRPr lang="en-US" dirty="0"/>
          </a:p>
        </p:txBody>
      </p:sp>
    </p:spTree>
    <p:extLst>
      <p:ext uri="{BB962C8B-B14F-4D97-AF65-F5344CB8AC3E}">
        <p14:creationId xmlns:p14="http://schemas.microsoft.com/office/powerpoint/2010/main" val="2018877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47</a:t>
            </a:fld>
            <a:endParaRPr lang="en-GB" dirty="0"/>
          </a:p>
        </p:txBody>
      </p:sp>
      <p:sp>
        <p:nvSpPr>
          <p:cNvPr id="5" name="Title 4"/>
          <p:cNvSpPr>
            <a:spLocks noGrp="1"/>
          </p:cNvSpPr>
          <p:nvPr>
            <p:ph type="title"/>
          </p:nvPr>
        </p:nvSpPr>
        <p:spPr/>
        <p:txBody>
          <a:bodyPr/>
          <a:lstStyle/>
          <a:p>
            <a:r>
              <a:rPr lang="en-US" dirty="0" err="1"/>
              <a:t>SiteWhere</a:t>
            </a:r>
            <a:r>
              <a:rPr lang="en-US" dirty="0"/>
              <a:t> Architecture</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1265237"/>
            <a:ext cx="10080625" cy="5632890"/>
          </a:xfrm>
          <a:prstGeom prst="rect">
            <a:avLst/>
          </a:prstGeom>
        </p:spPr>
      </p:pic>
    </p:spTree>
    <p:extLst>
      <p:ext uri="{BB962C8B-B14F-4D97-AF65-F5344CB8AC3E}">
        <p14:creationId xmlns:p14="http://schemas.microsoft.com/office/powerpoint/2010/main" val="187629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48</a:t>
            </a:fld>
            <a:endParaRPr lang="en-GB" dirty="0"/>
          </a:p>
        </p:txBody>
      </p:sp>
      <p:sp>
        <p:nvSpPr>
          <p:cNvPr id="5" name="Title 4"/>
          <p:cNvSpPr>
            <a:spLocks noGrp="1"/>
          </p:cNvSpPr>
          <p:nvPr>
            <p:ph type="title"/>
          </p:nvPr>
        </p:nvSpPr>
        <p:spPr/>
        <p:txBody>
          <a:bodyPr/>
          <a:lstStyle/>
          <a:p>
            <a:r>
              <a:rPr lang="en-US" dirty="0"/>
              <a:t>Multi-Tenant System</a:t>
            </a:r>
          </a:p>
        </p:txBody>
      </p:sp>
      <p:sp>
        <p:nvSpPr>
          <p:cNvPr id="6" name="Content Placeholder 5"/>
          <p:cNvSpPr>
            <a:spLocks noGrp="1"/>
          </p:cNvSpPr>
          <p:nvPr>
            <p:ph idx="1"/>
          </p:nvPr>
        </p:nvSpPr>
        <p:spPr/>
        <p:txBody>
          <a:bodyPr>
            <a:normAutofit/>
          </a:bodyPr>
          <a:lstStyle/>
          <a:p>
            <a:pPr fontAlgn="base"/>
            <a:r>
              <a:rPr lang="en-US" dirty="0">
                <a:solidFill>
                  <a:srgbClr val="0000FF"/>
                </a:solidFill>
              </a:rPr>
              <a:t>Each tenant has a separate processing pipeline </a:t>
            </a:r>
          </a:p>
          <a:p>
            <a:pPr fontAlgn="base"/>
            <a:r>
              <a:rPr lang="en-US" dirty="0">
                <a:solidFill>
                  <a:srgbClr val="0000FF"/>
                </a:solidFill>
              </a:rPr>
              <a:t>Run multiple IoT applications on a single </a:t>
            </a:r>
            <a:r>
              <a:rPr lang="en-US" dirty="0" err="1">
                <a:solidFill>
                  <a:srgbClr val="0000FF"/>
                </a:solidFill>
              </a:rPr>
              <a:t>SiteWhere</a:t>
            </a:r>
            <a:r>
              <a:rPr lang="en-US" dirty="0">
                <a:solidFill>
                  <a:srgbClr val="0000FF"/>
                </a:solidFill>
              </a:rPr>
              <a:t> instance</a:t>
            </a:r>
          </a:p>
          <a:p>
            <a:pPr fontAlgn="base"/>
            <a:r>
              <a:rPr lang="en-US" dirty="0"/>
              <a:t>Offers </a:t>
            </a:r>
            <a:r>
              <a:rPr lang="en-US" dirty="0">
                <a:solidFill>
                  <a:srgbClr val="0000FF"/>
                </a:solidFill>
              </a:rPr>
              <a:t>separate data storage per tenant </a:t>
            </a:r>
            <a:r>
              <a:rPr lang="en-US" dirty="0"/>
              <a:t>with no intermingling</a:t>
            </a:r>
          </a:p>
          <a:p>
            <a:pPr fontAlgn="base"/>
            <a:r>
              <a:rPr lang="en-US" dirty="0"/>
              <a:t>Offers </a:t>
            </a:r>
            <a:r>
              <a:rPr lang="en-US" dirty="0">
                <a:solidFill>
                  <a:srgbClr val="0000FF"/>
                </a:solidFill>
              </a:rPr>
              <a:t>separate customizable processing engine per tenant</a:t>
            </a:r>
          </a:p>
          <a:p>
            <a:pPr fontAlgn="base"/>
            <a:r>
              <a:rPr lang="en-US" dirty="0">
                <a:solidFill>
                  <a:srgbClr val="0000FF"/>
                </a:solidFill>
              </a:rPr>
              <a:t>Start, stop, and reconfigure tenants without affecting others</a:t>
            </a:r>
          </a:p>
          <a:p>
            <a:endParaRPr lang="en-US" dirty="0"/>
          </a:p>
        </p:txBody>
      </p:sp>
    </p:spTree>
    <p:extLst>
      <p:ext uri="{BB962C8B-B14F-4D97-AF65-F5344CB8AC3E}">
        <p14:creationId xmlns:p14="http://schemas.microsoft.com/office/powerpoint/2010/main" val="1144680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49</a:t>
            </a:fld>
            <a:endParaRPr lang="en-GB" dirty="0"/>
          </a:p>
        </p:txBody>
      </p:sp>
      <p:sp>
        <p:nvSpPr>
          <p:cNvPr id="5" name="Title 4"/>
          <p:cNvSpPr>
            <a:spLocks noGrp="1"/>
          </p:cNvSpPr>
          <p:nvPr>
            <p:ph type="title"/>
          </p:nvPr>
        </p:nvSpPr>
        <p:spPr/>
        <p:txBody>
          <a:bodyPr/>
          <a:lstStyle/>
          <a:p>
            <a:r>
              <a:rPr lang="en-US" dirty="0"/>
              <a:t>Tenant Components</a:t>
            </a:r>
          </a:p>
        </p:txBody>
      </p:sp>
      <p:sp>
        <p:nvSpPr>
          <p:cNvPr id="6" name="Content Placeholder 5"/>
          <p:cNvSpPr>
            <a:spLocks noGrp="1"/>
          </p:cNvSpPr>
          <p:nvPr>
            <p:ph idx="1"/>
          </p:nvPr>
        </p:nvSpPr>
        <p:spPr/>
        <p:txBody>
          <a:bodyPr/>
          <a:lstStyle/>
          <a:p>
            <a:r>
              <a:rPr lang="en-US" dirty="0"/>
              <a:t>Tenant Engines</a:t>
            </a:r>
          </a:p>
          <a:p>
            <a:r>
              <a:rPr lang="en-US" dirty="0"/>
              <a:t>Tenant Datastore</a:t>
            </a:r>
          </a:p>
          <a:p>
            <a:r>
              <a:rPr lang="en-US" dirty="0"/>
              <a:t>Device Communication Engine</a:t>
            </a:r>
          </a:p>
          <a:p>
            <a:pPr lvl="1"/>
            <a:r>
              <a:rPr lang="en-US" dirty="0"/>
              <a:t>interacting with devices</a:t>
            </a:r>
          </a:p>
          <a:p>
            <a:pPr lvl="1"/>
            <a:r>
              <a:rPr lang="en-US" b="1" dirty="0"/>
              <a:t>Registration of new or existing devices</a:t>
            </a:r>
          </a:p>
          <a:p>
            <a:pPr lvl="1"/>
            <a:r>
              <a:rPr lang="en-US" b="1" dirty="0"/>
              <a:t>Receipt of events from connected devices</a:t>
            </a:r>
          </a:p>
          <a:p>
            <a:pPr lvl="1"/>
            <a:r>
              <a:rPr lang="en-US" b="1" dirty="0"/>
              <a:t>Delivery of commands to connected devices</a:t>
            </a:r>
          </a:p>
          <a:p>
            <a:endParaRPr lang="en-US" dirty="0"/>
          </a:p>
        </p:txBody>
      </p:sp>
    </p:spTree>
    <p:extLst>
      <p:ext uri="{BB962C8B-B14F-4D97-AF65-F5344CB8AC3E}">
        <p14:creationId xmlns:p14="http://schemas.microsoft.com/office/powerpoint/2010/main" val="994798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a:t>
            </a:fld>
            <a:endParaRPr lang="en-GB" dirty="0"/>
          </a:p>
        </p:txBody>
      </p:sp>
      <p:sp>
        <p:nvSpPr>
          <p:cNvPr id="5" name="Title 4"/>
          <p:cNvSpPr>
            <a:spLocks noGrp="1"/>
          </p:cNvSpPr>
          <p:nvPr>
            <p:ph type="title"/>
          </p:nvPr>
        </p:nvSpPr>
        <p:spPr/>
        <p:txBody>
          <a:bodyPr/>
          <a:lstStyle/>
          <a:p>
            <a:r>
              <a:rPr lang="en-US" dirty="0"/>
              <a:t>IoT System Key Requirements</a:t>
            </a:r>
          </a:p>
        </p:txBody>
      </p:sp>
      <p:sp>
        <p:nvSpPr>
          <p:cNvPr id="6" name="Content Placeholder 5"/>
          <p:cNvSpPr>
            <a:spLocks noGrp="1"/>
          </p:cNvSpPr>
          <p:nvPr>
            <p:ph idx="1"/>
          </p:nvPr>
        </p:nvSpPr>
        <p:spPr/>
        <p:txBody>
          <a:bodyPr/>
          <a:lstStyle/>
          <a:p>
            <a:r>
              <a:rPr lang="en-US" dirty="0"/>
              <a:t>Resource discovery and management</a:t>
            </a:r>
          </a:p>
          <a:p>
            <a:r>
              <a:rPr lang="en-US" dirty="0"/>
              <a:t>Data management</a:t>
            </a:r>
          </a:p>
          <a:p>
            <a:r>
              <a:rPr lang="en-US" dirty="0"/>
              <a:t>Event management</a:t>
            </a:r>
          </a:p>
          <a:p>
            <a:r>
              <a:rPr lang="en-US" dirty="0"/>
              <a:t>Context-aware / situation-aware / location-aware</a:t>
            </a:r>
          </a:p>
          <a:p>
            <a:r>
              <a:rPr lang="en-US" dirty="0"/>
              <a:t>Capable of connecting heterogenous everything</a:t>
            </a:r>
          </a:p>
          <a:p>
            <a:r>
              <a:rPr lang="en-US" dirty="0"/>
              <a:t>Overcoming the resource-constrained</a:t>
            </a:r>
          </a:p>
          <a:p>
            <a:r>
              <a:rPr lang="en-US" dirty="0"/>
              <a:t>Code management (e.g., code deployment and migration)</a:t>
            </a:r>
          </a:p>
          <a:p>
            <a:endParaRPr lang="en-US" dirty="0"/>
          </a:p>
        </p:txBody>
      </p:sp>
    </p:spTree>
    <p:extLst>
      <p:ext uri="{BB962C8B-B14F-4D97-AF65-F5344CB8AC3E}">
        <p14:creationId xmlns:p14="http://schemas.microsoft.com/office/powerpoint/2010/main" val="3479421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4031" y="122237"/>
            <a:ext cx="9072563" cy="1219200"/>
          </a:xfrm>
        </p:spPr>
        <p:txBody>
          <a:bodyPr/>
          <a:lstStyle/>
          <a:p>
            <a:r>
              <a:rPr lang="en-US" sz="3200" dirty="0" err="1"/>
              <a:t>SiteWhere</a:t>
            </a:r>
            <a:r>
              <a:rPr lang="en-US" dirty="0"/>
              <a:t> </a:t>
            </a:r>
            <a:br>
              <a:rPr lang="en-US" dirty="0"/>
            </a:br>
            <a:r>
              <a:rPr lang="en-US" dirty="0"/>
              <a:t>- Device Communication Engine -</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50</a:t>
            </a:fld>
            <a:endParaRPr lang="en-GB" dirty="0"/>
          </a:p>
        </p:txBody>
      </p:sp>
      <p:pic>
        <p:nvPicPr>
          <p:cNvPr id="8" name="Picture 7"/>
          <p:cNvPicPr>
            <a:picLocks noChangeAspect="1"/>
          </p:cNvPicPr>
          <p:nvPr/>
        </p:nvPicPr>
        <p:blipFill rotWithShape="1">
          <a:blip r:embed="rId3"/>
          <a:srcRect t="11337"/>
          <a:stretch/>
        </p:blipFill>
        <p:spPr>
          <a:xfrm>
            <a:off x="-1" y="1570037"/>
            <a:ext cx="10080625" cy="5067568"/>
          </a:xfrm>
          <a:prstGeom prst="rect">
            <a:avLst/>
          </a:prstGeom>
        </p:spPr>
      </p:pic>
    </p:spTree>
    <p:extLst>
      <p:ext uri="{BB962C8B-B14F-4D97-AF65-F5344CB8AC3E}">
        <p14:creationId xmlns:p14="http://schemas.microsoft.com/office/powerpoint/2010/main" val="247028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51</a:t>
            </a:fld>
            <a:endParaRPr lang="en-GB"/>
          </a:p>
        </p:txBody>
      </p:sp>
      <p:sp>
        <p:nvSpPr>
          <p:cNvPr id="6" name="Title 5"/>
          <p:cNvSpPr>
            <a:spLocks noGrp="1"/>
          </p:cNvSpPr>
          <p:nvPr>
            <p:ph type="title"/>
          </p:nvPr>
        </p:nvSpPr>
        <p:spPr/>
        <p:txBody>
          <a:bodyPr/>
          <a:lstStyle/>
          <a:p>
            <a:r>
              <a:rPr lang="en-US" dirty="0"/>
              <a:t>Asset Modules</a:t>
            </a:r>
          </a:p>
        </p:txBody>
      </p:sp>
      <p:sp>
        <p:nvSpPr>
          <p:cNvPr id="7" name="Content Placeholder 6"/>
          <p:cNvSpPr>
            <a:spLocks noGrp="1"/>
          </p:cNvSpPr>
          <p:nvPr>
            <p:ph idx="1"/>
          </p:nvPr>
        </p:nvSpPr>
        <p:spPr/>
        <p:txBody>
          <a:bodyPr/>
          <a:lstStyle/>
          <a:p>
            <a:r>
              <a:rPr lang="en-US" dirty="0"/>
              <a:t>Assets represent </a:t>
            </a:r>
            <a:r>
              <a:rPr lang="en-US" dirty="0">
                <a:solidFill>
                  <a:srgbClr val="0000FF"/>
                </a:solidFill>
              </a:rPr>
              <a:t>objects in the physical world – people, places, and things</a:t>
            </a:r>
            <a:r>
              <a:rPr lang="en-US" dirty="0"/>
              <a:t>.</a:t>
            </a:r>
          </a:p>
          <a:p>
            <a:endParaRPr lang="en-US" dirty="0"/>
          </a:p>
          <a:p>
            <a:r>
              <a:rPr lang="en-US" dirty="0"/>
              <a:t>Device specification assets</a:t>
            </a:r>
          </a:p>
          <a:p>
            <a:pPr lvl="1"/>
            <a:r>
              <a:rPr lang="en-US" dirty="0"/>
              <a:t>used to describe the hardware information/configuration for a type of device</a:t>
            </a:r>
          </a:p>
          <a:p>
            <a:endParaRPr lang="en-US" dirty="0"/>
          </a:p>
          <a:p>
            <a:r>
              <a:rPr lang="en-US" dirty="0"/>
              <a:t>Device assignment assets</a:t>
            </a:r>
          </a:p>
          <a:p>
            <a:pPr lvl="1"/>
            <a:r>
              <a:rPr lang="en-US" dirty="0"/>
              <a:t>used to describe an entity associated with a device</a:t>
            </a:r>
          </a:p>
        </p:txBody>
      </p:sp>
    </p:spTree>
    <p:extLst>
      <p:ext uri="{BB962C8B-B14F-4D97-AF65-F5344CB8AC3E}">
        <p14:creationId xmlns:p14="http://schemas.microsoft.com/office/powerpoint/2010/main" val="4120335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Comprehensive Object Model</a:t>
            </a:r>
            <a:br>
              <a:rPr lang="en-US" dirty="0"/>
            </a:br>
            <a:r>
              <a:rPr lang="en-US" dirty="0"/>
              <a:t>Core objects</a:t>
            </a:r>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52</a:t>
            </a:fld>
            <a:endParaRPr lang="en-GB"/>
          </a:p>
        </p:txBody>
      </p:sp>
      <p:pic>
        <p:nvPicPr>
          <p:cNvPr id="6" name="Picture 5"/>
          <p:cNvPicPr>
            <a:picLocks noChangeAspect="1"/>
          </p:cNvPicPr>
          <p:nvPr/>
        </p:nvPicPr>
        <p:blipFill>
          <a:blip r:embed="rId3"/>
          <a:stretch>
            <a:fillRect/>
          </a:stretch>
        </p:blipFill>
        <p:spPr>
          <a:xfrm>
            <a:off x="-5995" y="1998503"/>
            <a:ext cx="10080625" cy="4401873"/>
          </a:xfrm>
          <a:prstGeom prst="rect">
            <a:avLst/>
          </a:prstGeom>
        </p:spPr>
      </p:pic>
    </p:spTree>
    <p:extLst>
      <p:ext uri="{BB962C8B-B14F-4D97-AF65-F5344CB8AC3E}">
        <p14:creationId xmlns:p14="http://schemas.microsoft.com/office/powerpoint/2010/main" val="750944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61961" y="-1"/>
            <a:ext cx="5756702" cy="7559675"/>
          </a:xfrm>
          <a:prstGeom prst="rect">
            <a:avLst/>
          </a:prstGeom>
        </p:spPr>
      </p:pic>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53</a:t>
            </a:fld>
            <a:endParaRPr lang="en-GB"/>
          </a:p>
        </p:txBody>
      </p:sp>
      <p:sp>
        <p:nvSpPr>
          <p:cNvPr id="7" name="TextBox 6"/>
          <p:cNvSpPr txBox="1"/>
          <p:nvPr/>
        </p:nvSpPr>
        <p:spPr>
          <a:xfrm>
            <a:off x="8205631" y="1091087"/>
            <a:ext cx="666657" cy="5377498"/>
          </a:xfrm>
          <a:prstGeom prst="rect">
            <a:avLst/>
          </a:prstGeom>
          <a:noFill/>
        </p:spPr>
        <p:txBody>
          <a:bodyPr vert="eaVert" wrap="none" rtlCol="0">
            <a:spAutoFit/>
          </a:bodyPr>
          <a:lstStyle/>
          <a:p>
            <a:r>
              <a:rPr lang="en-US" sz="3600" b="1" dirty="0">
                <a:solidFill>
                  <a:prstClr val="black">
                    <a:lumMod val="85000"/>
                    <a:lumOff val="15000"/>
                  </a:prstClr>
                </a:solidFill>
                <a:latin typeface="Trebuchet MS" panose="020B0603020202020204" pitchFamily="34" charset="0"/>
                <a:ea typeface="다음_Regular" panose="02000603060000000000" pitchFamily="2" charset="-127"/>
                <a:cs typeface="+mj-cs"/>
              </a:rPr>
              <a:t>REST APIs for All Entities</a:t>
            </a:r>
            <a:endParaRPr lang="en-US" dirty="0"/>
          </a:p>
        </p:txBody>
      </p:sp>
    </p:spTree>
    <p:extLst>
      <p:ext uri="{BB962C8B-B14F-4D97-AF65-F5344CB8AC3E}">
        <p14:creationId xmlns:p14="http://schemas.microsoft.com/office/powerpoint/2010/main" val="1409206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54</a:t>
            </a:fld>
            <a:endParaRPr lang="en-GB"/>
          </a:p>
        </p:txBody>
      </p:sp>
      <p:sp>
        <p:nvSpPr>
          <p:cNvPr id="6" name="Title 5"/>
          <p:cNvSpPr>
            <a:spLocks noGrp="1"/>
          </p:cNvSpPr>
          <p:nvPr>
            <p:ph type="title"/>
          </p:nvPr>
        </p:nvSpPr>
        <p:spPr/>
        <p:txBody>
          <a:bodyPr/>
          <a:lstStyle/>
          <a:p>
            <a:r>
              <a:rPr lang="en-US" dirty="0" err="1"/>
              <a:t>SiteWhere</a:t>
            </a:r>
            <a:r>
              <a:rPr lang="en-US" dirty="0"/>
              <a:t> Node-RED plug-in</a:t>
            </a:r>
          </a:p>
        </p:txBody>
      </p:sp>
      <p:sp>
        <p:nvSpPr>
          <p:cNvPr id="7" name="Content Placeholder 6"/>
          <p:cNvSpPr>
            <a:spLocks noGrp="1"/>
          </p:cNvSpPr>
          <p:nvPr>
            <p:ph idx="1"/>
          </p:nvPr>
        </p:nvSpPr>
        <p:spPr/>
        <p:txBody>
          <a:bodyPr/>
          <a:lstStyle/>
          <a:p>
            <a:r>
              <a:rPr lang="en-US" dirty="0" err="1"/>
              <a:t>SiteWhere</a:t>
            </a:r>
            <a:r>
              <a:rPr lang="en-US" dirty="0"/>
              <a:t> Node-RED Integration</a:t>
            </a:r>
          </a:p>
          <a:p>
            <a:pPr lvl="1"/>
            <a:r>
              <a:rPr lang="en-US" dirty="0">
                <a:hlinkClick r:id="rId3"/>
              </a:rPr>
              <a:t>https://www.npmjs.com/package/node-red-contrib-sitewhere</a:t>
            </a:r>
            <a:endParaRPr lang="en-US" dirty="0"/>
          </a:p>
          <a:p>
            <a:pPr lvl="1"/>
            <a:endParaRPr lang="en-US" dirty="0"/>
          </a:p>
          <a:p>
            <a:endParaRPr lang="en-US" dirty="0"/>
          </a:p>
        </p:txBody>
      </p:sp>
      <p:pic>
        <p:nvPicPr>
          <p:cNvPr id="8" name="Picture 7"/>
          <p:cNvPicPr>
            <a:picLocks noChangeAspect="1"/>
          </p:cNvPicPr>
          <p:nvPr/>
        </p:nvPicPr>
        <p:blipFill>
          <a:blip r:embed="rId4"/>
          <a:stretch>
            <a:fillRect/>
          </a:stretch>
        </p:blipFill>
        <p:spPr>
          <a:xfrm>
            <a:off x="1092199" y="2455862"/>
            <a:ext cx="7972425" cy="4676775"/>
          </a:xfrm>
          <a:prstGeom prst="rect">
            <a:avLst/>
          </a:prstGeom>
        </p:spPr>
      </p:pic>
      <p:pic>
        <p:nvPicPr>
          <p:cNvPr id="9" name="Picture 1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0397" y="3457452"/>
            <a:ext cx="1193426" cy="3810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019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a:solidFill>
                  <a:schemeClr val="tx1"/>
                </a:solidFill>
              </a:rPr>
              <a:t>Node-RED</a:t>
            </a:r>
            <a:br>
              <a:rPr lang="en-US" dirty="0">
                <a:solidFill>
                  <a:schemeClr val="tx1"/>
                </a:solidFill>
              </a:rPr>
            </a:br>
            <a:r>
              <a:rPr lang="en-US" sz="2400" dirty="0">
                <a:solidFill>
                  <a:schemeClr val="tx1"/>
                </a:solidFill>
              </a:rPr>
              <a:t>Developed by IBM, Open Source</a:t>
            </a:r>
            <a:endParaRPr lang="en-US" sz="2400"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1719322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56</a:t>
            </a:fld>
            <a:endParaRPr lang="en-GB" dirty="0"/>
          </a:p>
        </p:txBody>
      </p:sp>
      <p:sp>
        <p:nvSpPr>
          <p:cNvPr id="5" name="Title 4"/>
          <p:cNvSpPr>
            <a:spLocks noGrp="1"/>
          </p:cNvSpPr>
          <p:nvPr>
            <p:ph type="title"/>
          </p:nvPr>
        </p:nvSpPr>
        <p:spPr/>
        <p:txBody>
          <a:bodyPr/>
          <a:lstStyle/>
          <a:p>
            <a:r>
              <a:rPr lang="en-US" dirty="0"/>
              <a:t>What is Node-RED?</a:t>
            </a:r>
          </a:p>
        </p:txBody>
      </p:sp>
      <p:sp>
        <p:nvSpPr>
          <p:cNvPr id="6" name="Content Placeholder 5"/>
          <p:cNvSpPr>
            <a:spLocks noGrp="1"/>
          </p:cNvSpPr>
          <p:nvPr>
            <p:ph idx="1"/>
          </p:nvPr>
        </p:nvSpPr>
        <p:spPr>
          <a:xfrm>
            <a:off x="696912" y="1417638"/>
            <a:ext cx="9144000" cy="5256112"/>
          </a:xfrm>
        </p:spPr>
        <p:txBody>
          <a:bodyPr/>
          <a:lstStyle/>
          <a:p>
            <a:r>
              <a:rPr lang="en-US" dirty="0"/>
              <a:t>A visual programming tool for wiring the IoT</a:t>
            </a:r>
          </a:p>
          <a:p>
            <a:r>
              <a:rPr lang="en-US" dirty="0"/>
              <a:t>Application server (can run on anywhere; e.g., </a:t>
            </a:r>
            <a:r>
              <a:rPr lang="en-US" dirty="0" err="1"/>
              <a:t>RPi</a:t>
            </a:r>
            <a:r>
              <a:rPr lang="en-US" dirty="0"/>
              <a:t>, PC, Cloud)</a:t>
            </a:r>
          </a:p>
        </p:txBody>
      </p:sp>
      <p:pic>
        <p:nvPicPr>
          <p:cNvPr id="13" name="Picture 12"/>
          <p:cNvPicPr>
            <a:picLocks noChangeAspect="1"/>
          </p:cNvPicPr>
          <p:nvPr/>
        </p:nvPicPr>
        <p:blipFill>
          <a:blip r:embed="rId2"/>
          <a:stretch>
            <a:fillRect/>
          </a:stretch>
        </p:blipFill>
        <p:spPr>
          <a:xfrm>
            <a:off x="1088759" y="3151187"/>
            <a:ext cx="8239125" cy="2171700"/>
          </a:xfrm>
          <a:prstGeom prst="rect">
            <a:avLst/>
          </a:prstGeom>
        </p:spPr>
      </p:pic>
    </p:spTree>
    <p:extLst>
      <p:ext uri="{BB962C8B-B14F-4D97-AF65-F5344CB8AC3E}">
        <p14:creationId xmlns:p14="http://schemas.microsoft.com/office/powerpoint/2010/main" val="2377229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57</a:t>
            </a:fld>
            <a:endParaRPr lang="en-GB" dirty="0"/>
          </a:p>
        </p:txBody>
      </p:sp>
      <p:sp>
        <p:nvSpPr>
          <p:cNvPr id="5" name="Title 4"/>
          <p:cNvSpPr>
            <a:spLocks noGrp="1"/>
          </p:cNvSpPr>
          <p:nvPr>
            <p:ph type="title"/>
          </p:nvPr>
        </p:nvSpPr>
        <p:spPr/>
        <p:txBody>
          <a:bodyPr/>
          <a:lstStyle/>
          <a:p>
            <a:r>
              <a:rPr lang="en-US" dirty="0"/>
              <a:t>Node-RED</a:t>
            </a:r>
          </a:p>
        </p:txBody>
      </p:sp>
      <p:sp>
        <p:nvSpPr>
          <p:cNvPr id="6" name="Content Placeholder 5"/>
          <p:cNvSpPr>
            <a:spLocks noGrp="1"/>
          </p:cNvSpPr>
          <p:nvPr>
            <p:ph idx="1"/>
          </p:nvPr>
        </p:nvSpPr>
        <p:spPr>
          <a:xfrm>
            <a:off x="696912" y="1417637"/>
            <a:ext cx="8915400" cy="5486399"/>
          </a:xfrm>
        </p:spPr>
        <p:txBody>
          <a:bodyPr>
            <a:normAutofit lnSpcReduction="10000"/>
          </a:bodyPr>
          <a:lstStyle/>
          <a:p>
            <a:r>
              <a:rPr lang="en-US" sz="2800" dirty="0">
                <a:solidFill>
                  <a:srgbClr val="0000FF"/>
                </a:solidFill>
              </a:rPr>
              <a:t>Node.js-based visual rapid prototyping tool for wiring the IoT</a:t>
            </a:r>
          </a:p>
          <a:p>
            <a:pPr lvl="1"/>
            <a:r>
              <a:rPr lang="en-US" dirty="0"/>
              <a:t>what is Node.js?</a:t>
            </a:r>
          </a:p>
          <a:p>
            <a:pPr lvl="2"/>
            <a:r>
              <a:rPr lang="en-US" dirty="0"/>
              <a:t>JavaScript framework, which makes it easy to implement JS-based web-server</a:t>
            </a:r>
          </a:p>
          <a:p>
            <a:r>
              <a:rPr lang="en-US" dirty="0"/>
              <a:t>Can run on your device, PC, or cloud</a:t>
            </a:r>
          </a:p>
          <a:p>
            <a:r>
              <a:rPr lang="en-US" dirty="0"/>
              <a:t>Comes with a large library</a:t>
            </a:r>
          </a:p>
          <a:p>
            <a:pPr lvl="1"/>
            <a:r>
              <a:rPr lang="en-US" dirty="0"/>
              <a:t>transform, network, social, hardware, storage, analysis</a:t>
            </a:r>
          </a:p>
          <a:p>
            <a:r>
              <a:rPr lang="en-US" dirty="0"/>
              <a:t>Flows (node-RED projects) can be shared as JSON strings, make it easy sharing</a:t>
            </a:r>
          </a:p>
          <a:p>
            <a:pPr lvl="1"/>
            <a:r>
              <a:rPr lang="en-US" dirty="0"/>
              <a:t>http://flows.nodered.org</a:t>
            </a:r>
          </a:p>
          <a:p>
            <a:r>
              <a:rPr lang="en-US" dirty="0"/>
              <a:t>Developed by IBM</a:t>
            </a:r>
          </a:p>
          <a:p>
            <a:r>
              <a:rPr lang="en-US" sz="2000" dirty="0"/>
              <a:t>http://www.slideshare.net/BorisAdryan/boris-adryan</a:t>
            </a:r>
          </a:p>
          <a:p>
            <a:endParaRPr lang="en-US" dirty="0"/>
          </a:p>
          <a:p>
            <a:endParaRPr lang="en-US" dirty="0"/>
          </a:p>
        </p:txBody>
      </p:sp>
    </p:spTree>
    <p:extLst>
      <p:ext uri="{BB962C8B-B14F-4D97-AF65-F5344CB8AC3E}">
        <p14:creationId xmlns:p14="http://schemas.microsoft.com/office/powerpoint/2010/main" val="3585870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58</a:t>
            </a:fld>
            <a:endParaRPr lang="en-GB" dirty="0"/>
          </a:p>
        </p:txBody>
      </p:sp>
      <p:pic>
        <p:nvPicPr>
          <p:cNvPr id="8" name="Picture 9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419" y="1951037"/>
            <a:ext cx="64912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3"/>
          <p:cNvSpPr txBox="1">
            <a:spLocks/>
          </p:cNvSpPr>
          <p:nvPr/>
        </p:nvSpPr>
        <p:spPr>
          <a:xfrm>
            <a:off x="615157" y="6627812"/>
            <a:ext cx="366712" cy="184150"/>
          </a:xfrm>
          <a:prstGeom prst="rect">
            <a:avLst/>
          </a:prstGeom>
          <a:noFill/>
        </p:spPr>
        <p:txBody>
          <a:bodyPr vert="horz" lIns="100794" tIns="50397" rIns="100794" bIns="50397" rtlCol="0" anchor="ctr"/>
          <a:lstStyle>
            <a:defPPr>
              <a:defRPr lang="en-GB"/>
            </a:defPPr>
            <a:lvl1pPr algn="r" defTabSz="457200" rtl="0" fontAlgn="base" hangingPunct="0">
              <a:lnSpc>
                <a:spcPct val="87000"/>
              </a:lnSpc>
              <a:spcBef>
                <a:spcPct val="0"/>
              </a:spcBef>
              <a:spcAft>
                <a:spcPct val="0"/>
              </a:spcAft>
              <a:buClr>
                <a:srgbClr val="000000"/>
              </a:buClr>
              <a:buSzPct val="45000"/>
              <a:buFont typeface="Wingdings" pitchFamily="2" charset="2"/>
              <a:defRPr sz="2200" b="1" kern="1200">
                <a:solidFill>
                  <a:schemeClr val="hlink"/>
                </a:solidFill>
                <a:latin typeface="Arial" panose="020B0604020202020204" pitchFamily="34" charset="0"/>
                <a:ea typeface="MS PGothic" panose="020B0600070205080204" pitchFamily="34" charset="-128"/>
                <a:cs typeface="msmincho" charset="0"/>
              </a:defRPr>
            </a:lvl1pPr>
            <a:lvl2pPr marL="742950" indent="-28575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2pPr>
            <a:lvl3pPr marL="11430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3pPr>
            <a:lvl4pPr marL="16002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4pPr>
            <a:lvl5pPr marL="2057400" indent="-228600" algn="l" defTabSz="457200" rtl="0" fontAlgn="base" hangingPunct="0">
              <a:lnSpc>
                <a:spcPct val="87000"/>
              </a:lnSpc>
              <a:spcBef>
                <a:spcPct val="0"/>
              </a:spcBef>
              <a:spcAft>
                <a:spcPct val="0"/>
              </a:spcAft>
              <a:buClr>
                <a:srgbClr val="000000"/>
              </a:buClr>
              <a:buSzPct val="45000"/>
              <a:buFont typeface="Wingdings" pitchFamily="2" charset="2"/>
              <a:defRPr sz="2200" kern="1200">
                <a:solidFill>
                  <a:schemeClr val="hlink"/>
                </a:solidFill>
                <a:latin typeface="Arial" panose="020B0604020202020204" pitchFamily="34" charset="0"/>
                <a:ea typeface="MS PGothic" panose="020B0600070205080204" pitchFamily="34" charset="-128"/>
                <a:cs typeface="msmincho" charset="0"/>
              </a:defRPr>
            </a:lvl5pPr>
            <a:lvl6pPr marL="25146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6pPr>
            <a:lvl7pPr marL="29718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7pPr>
            <a:lvl8pPr marL="34290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8pPr>
            <a:lvl9pPr marL="3886200" indent="-228600" algn="l" defTabSz="914400" rtl="0" eaLnBrk="0" fontAlgn="base" latinLnBrk="0"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smincho" charset="0"/>
              </a:defRPr>
            </a:lvl9pPr>
          </a:lstStyle>
          <a:p>
            <a:fld id="{AE3F0559-8630-4A85-A264-839D9DBA3A3E}" type="slidenum">
              <a:rPr lang="en-US" altLang="zh-TW" sz="800" smtClean="0">
                <a:solidFill>
                  <a:schemeClr val="tx1"/>
                </a:solidFill>
              </a:rPr>
              <a:pPr/>
              <a:t>58</a:t>
            </a:fld>
            <a:endParaRPr lang="en-US" altLang="zh-TW" sz="800">
              <a:solidFill>
                <a:schemeClr val="tx1"/>
              </a:solidFill>
            </a:endParaRPr>
          </a:p>
        </p:txBody>
      </p:sp>
      <p:cxnSp>
        <p:nvCxnSpPr>
          <p:cNvPr id="10" name="Curved Connector 13"/>
          <p:cNvCxnSpPr>
            <a:cxnSpLocks noChangeShapeType="1"/>
          </p:cNvCxnSpPr>
          <p:nvPr/>
        </p:nvCxnSpPr>
        <p:spPr bwMode="auto">
          <a:xfrm>
            <a:off x="1004094" y="2843212"/>
            <a:ext cx="444500" cy="323850"/>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6444" y="4546600"/>
            <a:ext cx="7334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0382" y="4591050"/>
            <a:ext cx="10604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urved Connector 34"/>
          <p:cNvCxnSpPr>
            <a:cxnSpLocks noChangeShapeType="1"/>
            <a:endCxn id="12" idx="1"/>
          </p:cNvCxnSpPr>
          <p:nvPr/>
        </p:nvCxnSpPr>
        <p:spPr bwMode="auto">
          <a:xfrm>
            <a:off x="6527007" y="4824412"/>
            <a:ext cx="333375" cy="31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3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944" y="4157662"/>
            <a:ext cx="995363"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Curved Connector 39"/>
          <p:cNvCxnSpPr>
            <a:cxnSpLocks noChangeShapeType="1"/>
          </p:cNvCxnSpPr>
          <p:nvPr/>
        </p:nvCxnSpPr>
        <p:spPr bwMode="auto">
          <a:xfrm flipV="1">
            <a:off x="3925094" y="4535487"/>
            <a:ext cx="571500" cy="1428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2969" y="5456237"/>
            <a:ext cx="8890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5332" y="5489575"/>
            <a:ext cx="137953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Curved Connector 47"/>
          <p:cNvCxnSpPr>
            <a:cxnSpLocks noChangeShapeType="1"/>
          </p:cNvCxnSpPr>
          <p:nvPr/>
        </p:nvCxnSpPr>
        <p:spPr bwMode="auto">
          <a:xfrm flipV="1">
            <a:off x="6684169" y="5794375"/>
            <a:ext cx="360363" cy="11112"/>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urved Connector 56"/>
          <p:cNvCxnSpPr>
            <a:cxnSpLocks noChangeShapeType="1"/>
          </p:cNvCxnSpPr>
          <p:nvPr/>
        </p:nvCxnSpPr>
        <p:spPr bwMode="auto">
          <a:xfrm>
            <a:off x="7350919" y="3265487"/>
            <a:ext cx="617538" cy="466725"/>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69"/>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019" y="1990725"/>
            <a:ext cx="1270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911307" y="2219325"/>
            <a:ext cx="135413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Curved Connector 51"/>
          <p:cNvCxnSpPr>
            <a:cxnSpLocks noChangeShapeType="1"/>
          </p:cNvCxnSpPr>
          <p:nvPr/>
        </p:nvCxnSpPr>
        <p:spPr bwMode="auto">
          <a:xfrm>
            <a:off x="6990557" y="2740025"/>
            <a:ext cx="1090612" cy="144462"/>
          </a:xfrm>
          <a:prstGeom prst="curvedConnector3">
            <a:avLst>
              <a:gd name="adj1" fmla="val 5000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 name="Picture 7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82082" y="5565775"/>
            <a:ext cx="94773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Curved Connector 79"/>
          <p:cNvCxnSpPr>
            <a:cxnSpLocks noChangeShapeType="1"/>
            <a:endCxn id="23" idx="0"/>
          </p:cNvCxnSpPr>
          <p:nvPr/>
        </p:nvCxnSpPr>
        <p:spPr bwMode="auto">
          <a:xfrm rot="16200000" flipH="1">
            <a:off x="2614613" y="5025231"/>
            <a:ext cx="558800" cy="522288"/>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Picture 8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7444" y="5667375"/>
            <a:ext cx="7143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5"/>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4382" y="5889625"/>
            <a:ext cx="3508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6444" y="1403350"/>
            <a:ext cx="11366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8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731169" y="1238250"/>
            <a:ext cx="112236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Curved Connector 90"/>
          <p:cNvCxnSpPr>
            <a:cxnSpLocks noChangeShapeType="1"/>
          </p:cNvCxnSpPr>
          <p:nvPr/>
        </p:nvCxnSpPr>
        <p:spPr bwMode="auto">
          <a:xfrm rot="5400000">
            <a:off x="1871663" y="5171281"/>
            <a:ext cx="620713" cy="479425"/>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 name="Picture 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4594" y="5911850"/>
            <a:ext cx="7270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4"/>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32044" y="3576637"/>
            <a:ext cx="7413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95"/>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558882" y="3683000"/>
            <a:ext cx="90011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2594" y="1176337"/>
            <a:ext cx="4333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7"/>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7557" y="5354637"/>
            <a:ext cx="4079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Curved Connector 109"/>
          <p:cNvCxnSpPr>
            <a:cxnSpLocks noChangeShapeType="1"/>
          </p:cNvCxnSpPr>
          <p:nvPr/>
        </p:nvCxnSpPr>
        <p:spPr bwMode="auto">
          <a:xfrm>
            <a:off x="4793457" y="4013200"/>
            <a:ext cx="1100137" cy="790575"/>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114"/>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982" y="5621337"/>
            <a:ext cx="85725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urved Connector 115"/>
          <p:cNvCxnSpPr>
            <a:cxnSpLocks noChangeShapeType="1"/>
          </p:cNvCxnSpPr>
          <p:nvPr/>
        </p:nvCxnSpPr>
        <p:spPr bwMode="auto">
          <a:xfrm>
            <a:off x="3410744" y="5903912"/>
            <a:ext cx="476250" cy="279400"/>
          </a:xfrm>
          <a:prstGeom prst="curvedConnector3">
            <a:avLst>
              <a:gd name="adj1" fmla="val 50000"/>
            </a:avLst>
          </a:prstGeom>
          <a:noFill/>
          <a:ln w="38100">
            <a:solidFill>
              <a:srgbClr val="FF57B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8" name="Picture 118"/>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15169" y="6291262"/>
            <a:ext cx="11207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7501732" y="4224337"/>
            <a:ext cx="1006475" cy="415925"/>
          </a:xfrm>
          <a:prstGeom prst="rect">
            <a:avLst/>
          </a:prstGeom>
          <a:solidFill>
            <a:schemeClr val="accent1">
              <a:lumMod val="50000"/>
            </a:schemeClr>
          </a:solidFill>
        </p:spPr>
        <p:txBody>
          <a:bodyPr wrap="none">
            <a:spAutoFit/>
          </a:bodyPr>
          <a:lstStyle/>
          <a:p>
            <a:pPr>
              <a:defRPr/>
            </a:pPr>
            <a:r>
              <a:rPr lang="en-US" sz="1050" b="1" dirty="0">
                <a:solidFill>
                  <a:schemeClr val="tx2">
                    <a:lumMod val="20000"/>
                    <a:lumOff val="80000"/>
                  </a:schemeClr>
                </a:solidFill>
                <a:latin typeface="Arial" charset="0"/>
                <a:ea typeface="ＭＳ Ｐゴシック" charset="0"/>
                <a:cs typeface="ＭＳ Ｐゴシック" charset="0"/>
              </a:rPr>
              <a:t>IOT Gateway</a:t>
            </a:r>
          </a:p>
          <a:p>
            <a:pPr>
              <a:defRPr/>
            </a:pPr>
            <a:r>
              <a:rPr lang="en-US" sz="1050" b="1" dirty="0">
                <a:solidFill>
                  <a:schemeClr val="tx2">
                    <a:lumMod val="20000"/>
                    <a:lumOff val="80000"/>
                  </a:schemeClr>
                </a:solidFill>
                <a:latin typeface="Arial" charset="0"/>
                <a:ea typeface="ＭＳ Ｐゴシック" charset="0"/>
                <a:cs typeface="ＭＳ Ｐゴシック" charset="0"/>
              </a:rPr>
              <a:t>(Control)</a:t>
            </a:r>
          </a:p>
        </p:txBody>
      </p:sp>
      <p:sp>
        <p:nvSpPr>
          <p:cNvPr id="40" name="TextBox 39"/>
          <p:cNvSpPr txBox="1"/>
          <p:nvPr/>
        </p:nvSpPr>
        <p:spPr>
          <a:xfrm>
            <a:off x="542132" y="2800350"/>
            <a:ext cx="849312" cy="338137"/>
          </a:xfrm>
          <a:prstGeom prst="rect">
            <a:avLst/>
          </a:prstGeom>
          <a:solidFill>
            <a:schemeClr val="accent1">
              <a:lumMod val="50000"/>
            </a:schemeClr>
          </a:solidFill>
        </p:spPr>
        <p:txBody>
          <a:bodyPr>
            <a:spAutoFit/>
          </a:bodyPr>
          <a:lstStyle/>
          <a:p>
            <a:pPr>
              <a:defRPr/>
            </a:pPr>
            <a:r>
              <a:rPr lang="en-US" sz="800" b="1" dirty="0">
                <a:solidFill>
                  <a:schemeClr val="tx2">
                    <a:lumMod val="20000"/>
                    <a:lumOff val="80000"/>
                  </a:schemeClr>
                </a:solidFill>
                <a:latin typeface="Arial" charset="0"/>
                <a:ea typeface="ＭＳ Ｐゴシック" charset="0"/>
                <a:cs typeface="ＭＳ Ｐゴシック" charset="0"/>
              </a:rPr>
              <a:t>IOT Gateway</a:t>
            </a:r>
          </a:p>
          <a:p>
            <a:pPr>
              <a:defRPr/>
            </a:pPr>
            <a:r>
              <a:rPr lang="en-US" sz="800" b="1" dirty="0">
                <a:solidFill>
                  <a:schemeClr val="tx2">
                    <a:lumMod val="20000"/>
                    <a:lumOff val="80000"/>
                  </a:schemeClr>
                </a:solidFill>
                <a:latin typeface="Arial" charset="0"/>
                <a:ea typeface="ＭＳ Ｐゴシック" charset="0"/>
                <a:cs typeface="ＭＳ Ｐゴシック" charset="0"/>
              </a:rPr>
              <a:t>(Sensor)</a:t>
            </a:r>
          </a:p>
        </p:txBody>
      </p:sp>
      <p:sp>
        <p:nvSpPr>
          <p:cNvPr id="41" name="TextBox 40"/>
          <p:cNvSpPr txBox="1"/>
          <p:nvPr/>
        </p:nvSpPr>
        <p:spPr>
          <a:xfrm>
            <a:off x="1288257" y="5492750"/>
            <a:ext cx="752475" cy="214312"/>
          </a:xfrm>
          <a:prstGeom prst="rect">
            <a:avLst/>
          </a:prstGeom>
          <a:solidFill>
            <a:srgbClr val="FF57BB"/>
          </a:solidFill>
        </p:spPr>
        <p:txBody>
          <a:bodyPr>
            <a:spAutoFit/>
          </a:bodyPr>
          <a:lstStyle/>
          <a:p>
            <a:pPr>
              <a:defRPr/>
            </a:pPr>
            <a:r>
              <a:rPr lang="en-US" sz="800" b="1" dirty="0">
                <a:solidFill>
                  <a:schemeClr val="tx2">
                    <a:lumMod val="20000"/>
                    <a:lumOff val="80000"/>
                  </a:schemeClr>
                </a:solidFill>
                <a:latin typeface="Arial" charset="0"/>
                <a:ea typeface="ＭＳ Ｐゴシック" charset="0"/>
                <a:cs typeface="ＭＳ Ｐゴシック" charset="0"/>
              </a:rPr>
              <a:t>Open Data</a:t>
            </a:r>
          </a:p>
        </p:txBody>
      </p:sp>
      <p:sp>
        <p:nvSpPr>
          <p:cNvPr id="42" name="TextBox 41"/>
          <p:cNvSpPr txBox="1"/>
          <p:nvPr/>
        </p:nvSpPr>
        <p:spPr>
          <a:xfrm>
            <a:off x="3853657" y="6491287"/>
            <a:ext cx="752475" cy="338138"/>
          </a:xfrm>
          <a:prstGeom prst="rect">
            <a:avLst/>
          </a:prstGeom>
          <a:solidFill>
            <a:srgbClr val="FF57BB"/>
          </a:solidFill>
        </p:spPr>
        <p:txBody>
          <a:bodyPr>
            <a:spAutoFit/>
          </a:bodyPr>
          <a:lstStyle/>
          <a:p>
            <a:pPr algn="ctr">
              <a:defRPr/>
            </a:pPr>
            <a:r>
              <a:rPr lang="en-US" sz="800" b="1" dirty="0">
                <a:solidFill>
                  <a:schemeClr val="tx2">
                    <a:lumMod val="20000"/>
                    <a:lumOff val="80000"/>
                  </a:schemeClr>
                </a:solidFill>
                <a:latin typeface="Arial" charset="0"/>
                <a:ea typeface="ＭＳ Ｐゴシック" charset="0"/>
                <a:cs typeface="ＭＳ Ｐゴシック" charset="0"/>
              </a:rPr>
              <a:t>Enterprise System</a:t>
            </a:r>
          </a:p>
        </p:txBody>
      </p:sp>
      <p:pic>
        <p:nvPicPr>
          <p:cNvPr id="43"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3282" y="5127625"/>
            <a:ext cx="877887"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Curved Connector 27"/>
          <p:cNvCxnSpPr>
            <a:cxnSpLocks noChangeShapeType="1"/>
          </p:cNvCxnSpPr>
          <p:nvPr/>
        </p:nvCxnSpPr>
        <p:spPr bwMode="auto">
          <a:xfrm>
            <a:off x="3815557" y="5116512"/>
            <a:ext cx="1019175" cy="265113"/>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5" name="Picture 140"/>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877594" y="4465637"/>
            <a:ext cx="373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5"/>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760119" y="1152525"/>
            <a:ext cx="457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095457" y="1152525"/>
            <a:ext cx="4667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7"/>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415757" y="1174750"/>
            <a:ext cx="43021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8"/>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696869" y="1143000"/>
            <a:ext cx="4460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9"/>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119019" y="1174750"/>
            <a:ext cx="4048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877469" y="1577975"/>
            <a:ext cx="56991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89"/>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769394" y="1125537"/>
            <a:ext cx="124142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3"/>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447757" y="1130300"/>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Curved Connector 51"/>
          <p:cNvCxnSpPr>
            <a:cxnSpLocks noChangeShapeType="1"/>
          </p:cNvCxnSpPr>
          <p:nvPr/>
        </p:nvCxnSpPr>
        <p:spPr bwMode="auto">
          <a:xfrm rot="16200000" flipH="1">
            <a:off x="4975225" y="1600994"/>
            <a:ext cx="87313" cy="0"/>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Curved Connector 51"/>
          <p:cNvCxnSpPr>
            <a:cxnSpLocks noChangeShapeType="1"/>
          </p:cNvCxnSpPr>
          <p:nvPr/>
        </p:nvCxnSpPr>
        <p:spPr bwMode="auto">
          <a:xfrm rot="16200000" flipH="1">
            <a:off x="5608638" y="1610518"/>
            <a:ext cx="88900" cy="1588"/>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Curved Connector 51"/>
          <p:cNvCxnSpPr>
            <a:cxnSpLocks noChangeShapeType="1"/>
          </p:cNvCxnSpPr>
          <p:nvPr/>
        </p:nvCxnSpPr>
        <p:spPr bwMode="auto">
          <a:xfrm rot="16200000" flipH="1">
            <a:off x="6287295" y="1598612"/>
            <a:ext cx="87312"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Curved Connector 51"/>
          <p:cNvCxnSpPr>
            <a:cxnSpLocks noChangeShapeType="1"/>
          </p:cNvCxnSpPr>
          <p:nvPr/>
        </p:nvCxnSpPr>
        <p:spPr bwMode="auto">
          <a:xfrm rot="16200000" flipH="1">
            <a:off x="6899276" y="1586706"/>
            <a:ext cx="88900"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urved Connector 51"/>
          <p:cNvCxnSpPr>
            <a:cxnSpLocks noChangeShapeType="1"/>
          </p:cNvCxnSpPr>
          <p:nvPr/>
        </p:nvCxnSpPr>
        <p:spPr bwMode="auto">
          <a:xfrm rot="16200000" flipH="1">
            <a:off x="7642226" y="1596231"/>
            <a:ext cx="88900" cy="1587"/>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Curved Connector 51"/>
          <p:cNvCxnSpPr>
            <a:cxnSpLocks noChangeShapeType="1"/>
          </p:cNvCxnSpPr>
          <p:nvPr/>
        </p:nvCxnSpPr>
        <p:spPr bwMode="auto">
          <a:xfrm rot="16200000" flipH="1">
            <a:off x="8309769" y="1597025"/>
            <a:ext cx="88900" cy="0"/>
          </a:xfrm>
          <a:prstGeom prst="curvedConnector3">
            <a:avLst>
              <a:gd name="adj1" fmla="val 25250"/>
            </a:avLst>
          </a:prstGeom>
          <a:noFill/>
          <a:ln w="38100">
            <a:solidFill>
              <a:srgbClr val="83D1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0" name="Picture 26"/>
          <p:cNvPicPr>
            <a:picLocks noChangeAspect="1"/>
          </p:cNvPicPr>
          <p:nvPr/>
        </p:nvPicPr>
        <p:blipFill>
          <a:blip r:embed="rId32">
            <a:extLst>
              <a:ext uri="{28A0092B-C50C-407E-A947-70E740481C1C}">
                <a14:useLocalDpi xmlns:a14="http://schemas.microsoft.com/office/drawing/2010/main" val="0"/>
              </a:ext>
            </a:extLst>
          </a:blip>
          <a:srcRect l="8537" r="9756" b="17139"/>
          <a:stretch>
            <a:fillRect/>
          </a:stretch>
        </p:blipFill>
        <p:spPr bwMode="auto">
          <a:xfrm>
            <a:off x="6988969" y="6138862"/>
            <a:ext cx="635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Curved Connector 33"/>
          <p:cNvCxnSpPr>
            <a:cxnSpLocks noChangeShapeType="1"/>
          </p:cNvCxnSpPr>
          <p:nvPr/>
        </p:nvCxnSpPr>
        <p:spPr bwMode="auto">
          <a:xfrm rot="5400000" flipH="1" flipV="1">
            <a:off x="5322094" y="4867275"/>
            <a:ext cx="620713" cy="522287"/>
          </a:xfrm>
          <a:prstGeom prst="curvedConnector3">
            <a:avLst>
              <a:gd name="adj1" fmla="val 50000"/>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Curved Connector 43"/>
          <p:cNvCxnSpPr>
            <a:cxnSpLocks noChangeShapeType="1"/>
          </p:cNvCxnSpPr>
          <p:nvPr/>
        </p:nvCxnSpPr>
        <p:spPr bwMode="auto">
          <a:xfrm>
            <a:off x="5328444" y="5438775"/>
            <a:ext cx="830263" cy="400050"/>
          </a:xfrm>
          <a:prstGeom prst="curvedConnector3">
            <a:avLst>
              <a:gd name="adj1" fmla="val 24931"/>
            </a:avLst>
          </a:prstGeom>
          <a:noFill/>
          <a:ln w="38100">
            <a:solidFill>
              <a:srgbClr val="8CC64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3" name="Picture 2"/>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782719" y="6105525"/>
            <a:ext cx="7143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8497094" y="6091237"/>
            <a:ext cx="10477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39"/>
          <p:cNvSpPr>
            <a:spLocks noChangeArrowheads="1"/>
          </p:cNvSpPr>
          <p:nvPr/>
        </p:nvSpPr>
        <p:spPr bwMode="auto">
          <a:xfrm>
            <a:off x="6925469" y="5837237"/>
            <a:ext cx="2651125" cy="246063"/>
          </a:xfrm>
          <a:prstGeom prst="rect">
            <a:avLst/>
          </a:prstGeom>
          <a:solidFill>
            <a:srgbClr val="00B2EF"/>
          </a:solidFill>
          <a:ln w="9525">
            <a:solidFill>
              <a:srgbClr val="00B2EF"/>
            </a:solidFill>
            <a:miter lim="800000"/>
            <a:headEnd/>
            <a:tailEnd/>
          </a:ln>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r>
              <a:rPr lang="en-US" altLang="zh-CN" sz="1000" b="1">
                <a:solidFill>
                  <a:schemeClr val="bg1"/>
                </a:solidFill>
              </a:rPr>
              <a:t>other</a:t>
            </a:r>
            <a:r>
              <a:rPr lang="en-US" altLang="en-US" sz="1000" b="1">
                <a:solidFill>
                  <a:schemeClr val="bg1"/>
                </a:solidFill>
              </a:rPr>
              <a:t> tool</a:t>
            </a:r>
            <a:r>
              <a:rPr lang="en-US" altLang="zh-CN" sz="1000" b="1">
                <a:solidFill>
                  <a:schemeClr val="bg1"/>
                </a:solidFill>
              </a:rPr>
              <a:t>s for</a:t>
            </a:r>
            <a:r>
              <a:rPr lang="zh-CN" altLang="en-US" sz="1000" b="1">
                <a:solidFill>
                  <a:schemeClr val="bg1"/>
                </a:solidFill>
              </a:rPr>
              <a:t> </a:t>
            </a:r>
            <a:r>
              <a:rPr lang="en-US" altLang="zh-CN" sz="1000" b="1">
                <a:solidFill>
                  <a:schemeClr val="bg1"/>
                </a:solidFill>
              </a:rPr>
              <a:t>interconnect</a:t>
            </a:r>
          </a:p>
        </p:txBody>
      </p:sp>
      <p:pic>
        <p:nvPicPr>
          <p:cNvPr id="66" name="Picture 5"/>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290219" y="1865312"/>
            <a:ext cx="635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6"/>
          <p:cNvSpPr>
            <a:spLocks noChangeArrowheads="1"/>
          </p:cNvSpPr>
          <p:nvPr/>
        </p:nvSpPr>
        <p:spPr bwMode="auto">
          <a:xfrm>
            <a:off x="6941344" y="6059487"/>
            <a:ext cx="2619375" cy="889000"/>
          </a:xfrm>
          <a:prstGeom prst="rect">
            <a:avLst/>
          </a:prstGeom>
          <a:noFill/>
          <a:ln w="28575">
            <a:solidFill>
              <a:srgbClr val="00B2E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a:p>
        </p:txBody>
      </p:sp>
      <p:pic>
        <p:nvPicPr>
          <p:cNvPr id="68" name="Picture 129"/>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3444875" y="371475"/>
            <a:ext cx="1690687" cy="53975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69" name="Rectangle 139"/>
          <p:cNvSpPr>
            <a:spLocks noChangeArrowheads="1"/>
          </p:cNvSpPr>
          <p:nvPr/>
        </p:nvSpPr>
        <p:spPr bwMode="auto">
          <a:xfrm>
            <a:off x="5135562" y="376989"/>
            <a:ext cx="2604589" cy="520784"/>
          </a:xfrm>
          <a:prstGeom prst="rect">
            <a:avLst/>
          </a:prstGeom>
          <a:solidFill>
            <a:schemeClr val="tx1"/>
          </a:solidFill>
          <a:ln w="9525">
            <a:solidFill>
              <a:srgbClr val="FFFFFF"/>
            </a:solidFill>
            <a:miter lim="800000"/>
            <a:headEnd/>
            <a:tailEnd/>
          </a:ln>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r>
              <a:rPr lang="en-US" altLang="en-US" sz="1600" b="1" dirty="0">
                <a:solidFill>
                  <a:schemeClr val="bg1"/>
                </a:solidFill>
              </a:rPr>
              <a:t>visual wiring tool for </a:t>
            </a:r>
          </a:p>
          <a:p>
            <a:r>
              <a:rPr lang="en-US" altLang="en-US" sz="1600" b="1" dirty="0">
                <a:solidFill>
                  <a:schemeClr val="bg1"/>
                </a:solidFill>
              </a:rPr>
              <a:t>the Internet of Things</a:t>
            </a:r>
          </a:p>
        </p:txBody>
      </p:sp>
      <p:sp>
        <p:nvSpPr>
          <p:cNvPr id="70" name="object 12"/>
          <p:cNvSpPr txBox="1"/>
          <p:nvPr/>
        </p:nvSpPr>
        <p:spPr>
          <a:xfrm>
            <a:off x="7462580" y="2390774"/>
            <a:ext cx="948856" cy="368373"/>
          </a:xfrm>
          <a:prstGeom prst="rect">
            <a:avLst/>
          </a:prstGeom>
        </p:spPr>
        <p:txBody>
          <a:bodyPr vert="horz" wrap="square" lIns="0" tIns="15750" rIns="0" bIns="0" rtlCol="0">
            <a:spAutoFit/>
          </a:bodyPr>
          <a:lstStyle/>
          <a:p>
            <a:pPr marL="9844" marR="3938" indent="19195">
              <a:lnSpc>
                <a:spcPts val="3333"/>
              </a:lnSpc>
              <a:spcBef>
                <a:spcPts val="124"/>
              </a:spcBef>
            </a:pPr>
            <a:r>
              <a:rPr lang="en-US" sz="1200" b="1" spc="43" dirty="0">
                <a:solidFill>
                  <a:schemeClr val="bg1">
                    <a:lumMod val="50000"/>
                  </a:schemeClr>
                </a:solidFill>
                <a:latin typeface="Arial Narrow" panose="020B0606020202030204" pitchFamily="34" charset="0"/>
                <a:cs typeface="Arial"/>
              </a:rPr>
              <a:t>SMS</a:t>
            </a:r>
            <a:endParaRPr sz="1400" b="1" dirty="0">
              <a:solidFill>
                <a:schemeClr val="bg1">
                  <a:lumMod val="50000"/>
                </a:schemeClr>
              </a:solidFill>
              <a:latin typeface="Arial Narrow" panose="020B0606020202030204" pitchFamily="34" charset="0"/>
              <a:cs typeface="Arial"/>
            </a:endParaRPr>
          </a:p>
        </p:txBody>
      </p:sp>
    </p:spTree>
    <p:extLst>
      <p:ext uri="{BB962C8B-B14F-4D97-AF65-F5344CB8AC3E}">
        <p14:creationId xmlns:p14="http://schemas.microsoft.com/office/powerpoint/2010/main" val="4223752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Temperature Warning Diagram</a:t>
            </a:r>
          </a:p>
        </p:txBody>
      </p:sp>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59</a:t>
            </a:fld>
            <a:endParaRPr lang="en-GB"/>
          </a:p>
        </p:txBody>
      </p:sp>
      <p:pic>
        <p:nvPicPr>
          <p:cNvPr id="6" name="Picture 5"/>
          <p:cNvPicPr>
            <a:picLocks noChangeAspect="1"/>
          </p:cNvPicPr>
          <p:nvPr/>
        </p:nvPicPr>
        <p:blipFill>
          <a:blip r:embed="rId2"/>
          <a:stretch>
            <a:fillRect/>
          </a:stretch>
        </p:blipFill>
        <p:spPr>
          <a:xfrm>
            <a:off x="503826" y="1743557"/>
            <a:ext cx="9144793" cy="4986960"/>
          </a:xfrm>
          <a:prstGeom prst="rect">
            <a:avLst/>
          </a:prstGeom>
        </p:spPr>
      </p:pic>
    </p:spTree>
    <p:extLst>
      <p:ext uri="{BB962C8B-B14F-4D97-AF65-F5344CB8AC3E}">
        <p14:creationId xmlns:p14="http://schemas.microsoft.com/office/powerpoint/2010/main" val="346917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a:t>
            </a:fld>
            <a:endParaRPr lang="en-GB" dirty="0"/>
          </a:p>
        </p:txBody>
      </p:sp>
      <p:sp>
        <p:nvSpPr>
          <p:cNvPr id="5" name="Title 4"/>
          <p:cNvSpPr>
            <a:spLocks noGrp="1"/>
          </p:cNvSpPr>
          <p:nvPr>
            <p:ph type="title"/>
          </p:nvPr>
        </p:nvSpPr>
        <p:spPr/>
        <p:txBody>
          <a:bodyPr/>
          <a:lstStyle/>
          <a:p>
            <a:r>
              <a:rPr lang="en-US" dirty="0"/>
              <a:t>IoT Architectural Requirements</a:t>
            </a:r>
          </a:p>
        </p:txBody>
      </p:sp>
      <p:sp>
        <p:nvSpPr>
          <p:cNvPr id="6" name="Content Placeholder 5"/>
          <p:cNvSpPr>
            <a:spLocks noGrp="1"/>
          </p:cNvSpPr>
          <p:nvPr>
            <p:ph idx="1"/>
          </p:nvPr>
        </p:nvSpPr>
        <p:spPr/>
        <p:txBody>
          <a:bodyPr/>
          <a:lstStyle/>
          <a:p>
            <a:r>
              <a:rPr lang="en-US" dirty="0"/>
              <a:t>Programming abstraction (APIs, etc.)</a:t>
            </a:r>
          </a:p>
          <a:p>
            <a:r>
              <a:rPr lang="en-US" dirty="0"/>
              <a:t>Interoperable</a:t>
            </a:r>
          </a:p>
          <a:p>
            <a:r>
              <a:rPr lang="en-US" dirty="0"/>
              <a:t>Service-based</a:t>
            </a:r>
          </a:p>
          <a:p>
            <a:r>
              <a:rPr lang="en-US" dirty="0"/>
              <a:t>Adaptive</a:t>
            </a:r>
          </a:p>
          <a:p>
            <a:r>
              <a:rPr lang="en-US" dirty="0"/>
              <a:t>Autonomous</a:t>
            </a:r>
          </a:p>
          <a:p>
            <a:r>
              <a:rPr lang="en-US" dirty="0"/>
              <a:t>Context-aware</a:t>
            </a:r>
          </a:p>
          <a:p>
            <a:r>
              <a:rPr lang="en-US" dirty="0"/>
              <a:t>Distributed</a:t>
            </a:r>
          </a:p>
          <a:p>
            <a:endParaRPr lang="en-US" dirty="0"/>
          </a:p>
        </p:txBody>
      </p:sp>
    </p:spTree>
    <p:extLst>
      <p:ext uri="{BB962C8B-B14F-4D97-AF65-F5344CB8AC3E}">
        <p14:creationId xmlns:p14="http://schemas.microsoft.com/office/powerpoint/2010/main" val="2269816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60</a:t>
            </a:fld>
            <a:endParaRPr lang="en-GB" dirty="0"/>
          </a:p>
        </p:txBody>
      </p:sp>
      <p:sp>
        <p:nvSpPr>
          <p:cNvPr id="5" name="Title 4"/>
          <p:cNvSpPr>
            <a:spLocks noGrp="1"/>
          </p:cNvSpPr>
          <p:nvPr>
            <p:ph type="title"/>
          </p:nvPr>
        </p:nvSpPr>
        <p:spPr/>
        <p:txBody>
          <a:bodyPr/>
          <a:lstStyle/>
          <a:p>
            <a:r>
              <a:rPr lang="en-US" dirty="0"/>
              <a:t>Home Automation</a:t>
            </a:r>
            <a:br>
              <a:rPr lang="en-US" dirty="0"/>
            </a:b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0" y="985672"/>
            <a:ext cx="10080625" cy="6120043"/>
          </a:xfrm>
          <a:prstGeom prst="rect">
            <a:avLst/>
          </a:prstGeom>
        </p:spPr>
      </p:pic>
    </p:spTree>
    <p:extLst>
      <p:ext uri="{BB962C8B-B14F-4D97-AF65-F5344CB8AC3E}">
        <p14:creationId xmlns:p14="http://schemas.microsoft.com/office/powerpoint/2010/main" val="3721849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Node-RED Workspace</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61</a:t>
            </a:fld>
            <a:endParaRPr lang="en-GB" dirty="0"/>
          </a:p>
        </p:txBody>
      </p:sp>
      <p:pic>
        <p:nvPicPr>
          <p:cNvPr id="5" name="Picture 4"/>
          <p:cNvPicPr>
            <a:picLocks noChangeAspect="1"/>
          </p:cNvPicPr>
          <p:nvPr/>
        </p:nvPicPr>
        <p:blipFill>
          <a:blip r:embed="rId2"/>
          <a:stretch>
            <a:fillRect/>
          </a:stretch>
        </p:blipFill>
        <p:spPr>
          <a:xfrm>
            <a:off x="125412" y="1341437"/>
            <a:ext cx="9829800" cy="5257800"/>
          </a:xfrm>
          <a:prstGeom prst="rect">
            <a:avLst/>
          </a:prstGeom>
        </p:spPr>
      </p:pic>
    </p:spTree>
    <p:extLst>
      <p:ext uri="{BB962C8B-B14F-4D97-AF65-F5344CB8AC3E}">
        <p14:creationId xmlns:p14="http://schemas.microsoft.com/office/powerpoint/2010/main" val="3771911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Node-RED Nodes</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62</a:t>
            </a:fld>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5237"/>
            <a:ext cx="1009923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417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6" name="Content Placeholder 5"/>
          <p:cNvSpPr>
            <a:spLocks noGrp="1"/>
          </p:cNvSpPr>
          <p:nvPr>
            <p:ph idx="1"/>
          </p:nvPr>
        </p:nvSpPr>
        <p:spPr/>
        <p:txBody>
          <a:bodyPr/>
          <a:lstStyle/>
          <a:p>
            <a:r>
              <a:rPr lang="en-US" altLang="ko-KR" sz="2300" spc="101" dirty="0">
                <a:latin typeface="+mn-lt"/>
                <a:cs typeface="Arial"/>
              </a:rPr>
              <a:t>Add an </a:t>
            </a:r>
            <a:r>
              <a:rPr lang="en-US" altLang="ko-KR" sz="2300" spc="23" dirty="0">
                <a:latin typeface="+mn-lt"/>
                <a:cs typeface="Arial"/>
              </a:rPr>
              <a:t>inject node </a:t>
            </a:r>
            <a:r>
              <a:rPr lang="en-US" altLang="ko-KR" sz="2300" spc="50" dirty="0">
                <a:latin typeface="+mn-lt"/>
                <a:cs typeface="Arial"/>
              </a:rPr>
              <a:t>and a </a:t>
            </a:r>
            <a:r>
              <a:rPr lang="en-US" altLang="ko-KR" sz="2300" spc="88" dirty="0">
                <a:latin typeface="+mn-lt"/>
                <a:cs typeface="Arial"/>
              </a:rPr>
              <a:t>debug</a:t>
            </a:r>
            <a:r>
              <a:rPr lang="en-US" altLang="ko-KR" sz="2300" spc="-209" dirty="0">
                <a:latin typeface="+mn-lt"/>
                <a:cs typeface="Arial"/>
              </a:rPr>
              <a:t> </a:t>
            </a:r>
            <a:r>
              <a:rPr lang="en-US" altLang="ko-KR" sz="2300" spc="35" dirty="0">
                <a:latin typeface="+mn-lt"/>
                <a:cs typeface="Arial"/>
              </a:rPr>
              <a:t>node, and inject timestamps</a:t>
            </a:r>
            <a:endParaRPr lang="en-US" altLang="ko-KR" sz="2300" dirty="0">
              <a:latin typeface="+mn-lt"/>
              <a:cs typeface="Arial"/>
            </a:endParaRPr>
          </a:p>
          <a:p>
            <a:endParaRPr lang="ko-KR" altLang="en-US" dirty="0"/>
          </a:p>
        </p:txBody>
      </p:sp>
      <p:sp>
        <p:nvSpPr>
          <p:cNvPr id="3" name="object 3"/>
          <p:cNvSpPr/>
          <p:nvPr/>
        </p:nvSpPr>
        <p:spPr>
          <a:xfrm>
            <a:off x="925512" y="2103437"/>
            <a:ext cx="4749841" cy="201526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937088" y="4525147"/>
            <a:ext cx="6528519" cy="2413548"/>
          </a:xfrm>
          <a:prstGeom prst="rect">
            <a:avLst/>
          </a:prstGeom>
          <a:blipFill>
            <a:blip r:embed="rId4" cstate="print"/>
            <a:stretch>
              <a:fillRect/>
            </a:stretch>
          </a:blipFill>
        </p:spPr>
        <p:txBody>
          <a:bodyPr wrap="square" lIns="0" tIns="0" rIns="0" bIns="0" rtlCol="0"/>
          <a:lstStyle/>
          <a:p>
            <a:endParaRPr/>
          </a:p>
        </p:txBody>
      </p:sp>
      <p:cxnSp>
        <p:nvCxnSpPr>
          <p:cNvPr id="7" name="Straight Connector 6"/>
          <p:cNvCxnSpPr>
            <a:cxnSpLocks/>
          </p:cNvCxnSpPr>
          <p:nvPr/>
        </p:nvCxnSpPr>
        <p:spPr>
          <a:xfrm>
            <a:off x="5649227" y="6081513"/>
            <a:ext cx="1296085" cy="0"/>
          </a:xfrm>
          <a:prstGeom prst="line">
            <a:avLst/>
          </a:prstGeom>
          <a:ln w="476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95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5" name="Content Placeholder 4"/>
          <p:cNvSpPr>
            <a:spLocks noGrp="1"/>
          </p:cNvSpPr>
          <p:nvPr>
            <p:ph idx="1"/>
          </p:nvPr>
        </p:nvSpPr>
        <p:spPr/>
        <p:txBody>
          <a:bodyPr/>
          <a:lstStyle/>
          <a:p>
            <a:r>
              <a:rPr lang="en-US" altLang="ko-KR" dirty="0"/>
              <a:t>Place a function node between inject and debug, and wire</a:t>
            </a:r>
          </a:p>
          <a:p>
            <a:endParaRPr lang="ko-KR" altLang="en-US" dirty="0"/>
          </a:p>
        </p:txBody>
      </p:sp>
      <p:sp>
        <p:nvSpPr>
          <p:cNvPr id="4" name="object 4"/>
          <p:cNvSpPr/>
          <p:nvPr/>
        </p:nvSpPr>
        <p:spPr>
          <a:xfrm>
            <a:off x="1534474" y="2473062"/>
            <a:ext cx="7655385" cy="43162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63638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9844"/>
            <a:r>
              <a:rPr spc="-12" dirty="0"/>
              <a:t>Create </a:t>
            </a:r>
            <a:r>
              <a:rPr spc="8" dirty="0"/>
              <a:t>a </a:t>
            </a:r>
            <a:r>
              <a:rPr spc="-62" dirty="0"/>
              <a:t>First</a:t>
            </a:r>
            <a:r>
              <a:rPr spc="-43" dirty="0"/>
              <a:t> </a:t>
            </a:r>
            <a:r>
              <a:rPr spc="-78" dirty="0"/>
              <a:t>Flow</a:t>
            </a:r>
          </a:p>
        </p:txBody>
      </p:sp>
      <p:sp>
        <p:nvSpPr>
          <p:cNvPr id="5" name="Content Placeholder 4"/>
          <p:cNvSpPr>
            <a:spLocks noGrp="1"/>
          </p:cNvSpPr>
          <p:nvPr>
            <p:ph idx="1"/>
          </p:nvPr>
        </p:nvSpPr>
        <p:spPr/>
        <p:txBody>
          <a:bodyPr/>
          <a:lstStyle/>
          <a:p>
            <a:r>
              <a:rPr lang="en-US" altLang="ko-KR" dirty="0"/>
              <a:t>Create a function to convert timestamp to date format</a:t>
            </a:r>
          </a:p>
          <a:p>
            <a:endParaRPr lang="ko-KR" altLang="en-US" dirty="0"/>
          </a:p>
        </p:txBody>
      </p:sp>
      <p:sp>
        <p:nvSpPr>
          <p:cNvPr id="4" name="object 4"/>
          <p:cNvSpPr/>
          <p:nvPr/>
        </p:nvSpPr>
        <p:spPr>
          <a:xfrm>
            <a:off x="1034500" y="2148612"/>
            <a:ext cx="8011623" cy="3616861"/>
          </a:xfrm>
          <a:prstGeom prst="rect">
            <a:avLst/>
          </a:prstGeom>
          <a:blipFill>
            <a:blip r:embed="rId3" cstate="print"/>
            <a:stretch>
              <a:fillRect/>
            </a:stretch>
          </a:blipFill>
        </p:spPr>
        <p:txBody>
          <a:bodyPr wrap="square" lIns="0" tIns="0" rIns="0" bIns="0" rtlCol="0"/>
          <a:lstStyle/>
          <a:p>
            <a:endParaRPr/>
          </a:p>
        </p:txBody>
      </p:sp>
      <p:sp>
        <p:nvSpPr>
          <p:cNvPr id="3" name="Speech Bubble: Oval 2"/>
          <p:cNvSpPr/>
          <p:nvPr/>
        </p:nvSpPr>
        <p:spPr>
          <a:xfrm>
            <a:off x="4964112" y="6218237"/>
            <a:ext cx="2362200" cy="609600"/>
          </a:xfrm>
          <a:prstGeom prst="wedgeEllipseCallout">
            <a:avLst>
              <a:gd name="adj1" fmla="val -52193"/>
              <a:gd name="adj2" fmla="val -19572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JavaScript coding</a:t>
            </a:r>
          </a:p>
        </p:txBody>
      </p:sp>
    </p:spTree>
    <p:extLst>
      <p:ext uri="{BB962C8B-B14F-4D97-AF65-F5344CB8AC3E}">
        <p14:creationId xmlns:p14="http://schemas.microsoft.com/office/powerpoint/2010/main" val="1323216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ko-KR" dirty="0"/>
              <a:t>Create a First Flow</a:t>
            </a:r>
            <a:endParaRPr lang="ko-KR" altLang="en-US" dirty="0"/>
          </a:p>
        </p:txBody>
      </p:sp>
      <p:sp>
        <p:nvSpPr>
          <p:cNvPr id="5" name="Content Placeholder 4"/>
          <p:cNvSpPr>
            <a:spLocks noGrp="1"/>
          </p:cNvSpPr>
          <p:nvPr>
            <p:ph idx="1"/>
          </p:nvPr>
        </p:nvSpPr>
        <p:spPr/>
        <p:txBody>
          <a:bodyPr>
            <a:normAutofit/>
          </a:bodyPr>
          <a:lstStyle/>
          <a:p>
            <a:r>
              <a:rPr lang="en-US" altLang="ko-KR" sz="2000" dirty="0"/>
              <a:t>Deploy</a:t>
            </a:r>
          </a:p>
          <a:p>
            <a:r>
              <a:rPr lang="en-US" altLang="ko-KR" sz="2000" dirty="0"/>
              <a:t>Press inject node again</a:t>
            </a:r>
            <a:endParaRPr lang="ko-KR" altLang="en-US" sz="2000" dirty="0"/>
          </a:p>
        </p:txBody>
      </p:sp>
      <p:sp>
        <p:nvSpPr>
          <p:cNvPr id="3" name="object 3"/>
          <p:cNvSpPr/>
          <p:nvPr/>
        </p:nvSpPr>
        <p:spPr>
          <a:xfrm>
            <a:off x="5596604" y="4534658"/>
            <a:ext cx="4068551" cy="217692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0312" y="2408237"/>
            <a:ext cx="6520648" cy="2126421"/>
          </a:xfrm>
          <a:prstGeom prst="rect">
            <a:avLst/>
          </a:prstGeom>
          <a:blipFill>
            <a:blip r:embed="rId4" cstate="print"/>
            <a:stretch>
              <a:fillRect/>
            </a:stretch>
          </a:blipFill>
        </p:spPr>
        <p:txBody>
          <a:bodyPr wrap="square" lIns="0" tIns="0" rIns="0" bIns="0" rtlCol="0"/>
          <a:lstStyle/>
          <a:p>
            <a:endParaRPr/>
          </a:p>
        </p:txBody>
      </p:sp>
      <p:sp>
        <p:nvSpPr>
          <p:cNvPr id="7" name="Callout: Line 6"/>
          <p:cNvSpPr/>
          <p:nvPr/>
        </p:nvSpPr>
        <p:spPr>
          <a:xfrm>
            <a:off x="8126826" y="3467858"/>
            <a:ext cx="1538329" cy="609600"/>
          </a:xfrm>
          <a:prstGeom prst="borderCallout1">
            <a:avLst>
              <a:gd name="adj1" fmla="val 48900"/>
              <a:gd name="adj2" fmla="val 196"/>
              <a:gd name="adj3" fmla="val 245059"/>
              <a:gd name="adj4" fmla="val -49572"/>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rPr>
              <a:t>Timestamps</a:t>
            </a:r>
          </a:p>
          <a:p>
            <a:pPr algn="ctr"/>
            <a:r>
              <a:rPr lang="en-US" sz="1400" dirty="0">
                <a:solidFill>
                  <a:srgbClr val="00B050"/>
                </a:solidFill>
              </a:rPr>
              <a:t>(milli-seconds since 1970.1.1)</a:t>
            </a:r>
          </a:p>
        </p:txBody>
      </p:sp>
      <p:cxnSp>
        <p:nvCxnSpPr>
          <p:cNvPr id="8" name="Straight Arrow Connector 7"/>
          <p:cNvCxnSpPr>
            <a:cxnSpLocks/>
          </p:cNvCxnSpPr>
          <p:nvPr/>
        </p:nvCxnSpPr>
        <p:spPr>
          <a:xfrm flipH="1">
            <a:off x="7402512" y="4077458"/>
            <a:ext cx="724314" cy="144779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810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67</a:t>
            </a:fld>
            <a:endParaRPr lang="en-GB" dirty="0"/>
          </a:p>
        </p:txBody>
      </p:sp>
      <p:sp>
        <p:nvSpPr>
          <p:cNvPr id="5" name="Title 4"/>
          <p:cNvSpPr>
            <a:spLocks noGrp="1"/>
          </p:cNvSpPr>
          <p:nvPr>
            <p:ph type="title"/>
          </p:nvPr>
        </p:nvSpPr>
        <p:spPr/>
        <p:txBody>
          <a:bodyPr/>
          <a:lstStyle/>
          <a:p>
            <a:r>
              <a:rPr lang="en-US" altLang="ko-KR" dirty="0"/>
              <a:t>Connecting Node-RED and Raspberry Pi GPIO</a:t>
            </a:r>
            <a:endParaRPr lang="ko-KR" altLang="en-US" dirty="0"/>
          </a:p>
        </p:txBody>
      </p:sp>
      <p:sp>
        <p:nvSpPr>
          <p:cNvPr id="6" name="Content Placeholder 5"/>
          <p:cNvSpPr>
            <a:spLocks noGrp="1"/>
          </p:cNvSpPr>
          <p:nvPr>
            <p:ph idx="1"/>
          </p:nvPr>
        </p:nvSpPr>
        <p:spPr/>
        <p:txBody>
          <a:bodyPr/>
          <a:lstStyle/>
          <a:p>
            <a:r>
              <a:rPr lang="en-US" altLang="ko-KR" dirty="0"/>
              <a:t>After installing Node-RED on Raspberry Pi,</a:t>
            </a:r>
          </a:p>
          <a:p>
            <a:r>
              <a:rPr lang="en-US" altLang="ko-KR" dirty="0"/>
              <a:t>There are two main ways of interacting with a Raspberry Pi using Node-RED</a:t>
            </a:r>
          </a:p>
          <a:p>
            <a:pPr lvl="1"/>
            <a:r>
              <a:rPr lang="en-US" altLang="ko-KR" dirty="0" err="1"/>
              <a:t>rpi-gpio</a:t>
            </a:r>
            <a:r>
              <a:rPr lang="en-US" altLang="ko-KR" dirty="0"/>
              <a:t> nodes</a:t>
            </a:r>
          </a:p>
          <a:p>
            <a:pPr lvl="2"/>
            <a:r>
              <a:rPr lang="en-US" altLang="ko-KR" dirty="0"/>
              <a:t>provided in the </a:t>
            </a:r>
            <a:r>
              <a:rPr lang="en-US" altLang="ko-KR" dirty="0">
                <a:solidFill>
                  <a:srgbClr val="0000FF"/>
                </a:solidFill>
              </a:rPr>
              <a:t>palette</a:t>
            </a:r>
            <a:r>
              <a:rPr lang="en-US" altLang="ko-KR" dirty="0"/>
              <a:t> for monitoring and controlling the GPIO pins. This is the simplest and recommended way.</a:t>
            </a:r>
          </a:p>
          <a:p>
            <a:pPr lvl="1"/>
            <a:r>
              <a:rPr lang="en-US" altLang="ko-KR" dirty="0"/>
              <a:t>wiring-pi module</a:t>
            </a:r>
          </a:p>
          <a:p>
            <a:pPr lvl="2"/>
            <a:r>
              <a:rPr lang="en-US" altLang="ko-KR" dirty="0"/>
              <a:t>this provides complete access to the GPIO pins, and other devices, within Function nodes.</a:t>
            </a:r>
            <a:endParaRPr lang="ko-KR" altLang="en-US" dirty="0"/>
          </a:p>
        </p:txBody>
      </p:sp>
    </p:spTree>
    <p:extLst>
      <p:ext uri="{BB962C8B-B14F-4D97-AF65-F5344CB8AC3E}">
        <p14:creationId xmlns:p14="http://schemas.microsoft.com/office/powerpoint/2010/main" val="1848711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ko-KR" dirty="0"/>
              <a:t>Output Interface</a:t>
            </a:r>
            <a:endParaRPr lang="ko-KR" altLang="en-US" dirty="0"/>
          </a:p>
        </p:txBody>
      </p:sp>
      <p:sp>
        <p:nvSpPr>
          <p:cNvPr id="7" name="Content Placeholder 6"/>
          <p:cNvSpPr>
            <a:spLocks noGrp="1"/>
          </p:cNvSpPr>
          <p:nvPr>
            <p:ph idx="1"/>
          </p:nvPr>
        </p:nvSpPr>
        <p:spPr>
          <a:xfrm>
            <a:off x="392112" y="1497032"/>
            <a:ext cx="8915400" cy="5256112"/>
          </a:xfrm>
        </p:spPr>
        <p:txBody>
          <a:bodyPr/>
          <a:lstStyle/>
          <a:p>
            <a:pPr marL="50800" indent="0">
              <a:buNone/>
            </a:pPr>
            <a:r>
              <a:rPr lang="en-US" altLang="ko-KR" dirty="0"/>
              <a:t>Digital Output node</a:t>
            </a:r>
          </a:p>
          <a:p>
            <a:endParaRPr lang="ko-KR" altLang="en-US" dirty="0"/>
          </a:p>
        </p:txBody>
      </p:sp>
      <p:sp>
        <p:nvSpPr>
          <p:cNvPr id="3" name="object 3"/>
          <p:cNvSpPr/>
          <p:nvPr/>
        </p:nvSpPr>
        <p:spPr>
          <a:xfrm>
            <a:off x="797478" y="2005773"/>
            <a:ext cx="2146845" cy="72766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22268" y="1313234"/>
            <a:ext cx="6003790" cy="433485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8662" y="3336729"/>
            <a:ext cx="3444478" cy="157671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61529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ko-KR" dirty="0"/>
              <a:t>Create Flow for Digital Out</a:t>
            </a:r>
            <a:endParaRPr lang="ko-KR" altLang="en-US" dirty="0"/>
          </a:p>
        </p:txBody>
      </p:sp>
      <p:sp>
        <p:nvSpPr>
          <p:cNvPr id="7" name="Content Placeholder 6"/>
          <p:cNvSpPr>
            <a:spLocks noGrp="1"/>
          </p:cNvSpPr>
          <p:nvPr>
            <p:ph idx="1"/>
          </p:nvPr>
        </p:nvSpPr>
        <p:spPr/>
        <p:txBody>
          <a:bodyPr/>
          <a:lstStyle/>
          <a:p>
            <a:r>
              <a:rPr lang="en-US" altLang="ko-KR" dirty="0"/>
              <a:t>Add </a:t>
            </a:r>
            <a:r>
              <a:rPr lang="en-US" altLang="ko-KR" dirty="0">
                <a:solidFill>
                  <a:srgbClr val="0000FF"/>
                </a:solidFill>
              </a:rPr>
              <a:t>inject, debug </a:t>
            </a:r>
            <a:r>
              <a:rPr lang="en-US" altLang="ko-KR" dirty="0"/>
              <a:t>nodes and change parameter of the inject node, by double clicking it</a:t>
            </a:r>
          </a:p>
        </p:txBody>
      </p:sp>
      <p:sp>
        <p:nvSpPr>
          <p:cNvPr id="5" name="object 5"/>
          <p:cNvSpPr/>
          <p:nvPr/>
        </p:nvSpPr>
        <p:spPr>
          <a:xfrm>
            <a:off x="1484353" y="4040223"/>
            <a:ext cx="2432673" cy="68181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450128" y="3895881"/>
            <a:ext cx="3534451" cy="970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169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a:t>
            </a:fld>
            <a:endParaRPr lang="en-GB" dirty="0"/>
          </a:p>
        </p:txBody>
      </p:sp>
      <p:sp>
        <p:nvSpPr>
          <p:cNvPr id="5" name="Title 4"/>
          <p:cNvSpPr>
            <a:spLocks noGrp="1"/>
          </p:cNvSpPr>
          <p:nvPr>
            <p:ph type="title"/>
          </p:nvPr>
        </p:nvSpPr>
        <p:spPr/>
        <p:txBody>
          <a:bodyPr/>
          <a:lstStyle/>
          <a:p>
            <a:r>
              <a:rPr lang="en-US" dirty="0"/>
              <a:t>IoT Key Nonfunctional Requirements</a:t>
            </a:r>
          </a:p>
        </p:txBody>
      </p:sp>
      <p:sp>
        <p:nvSpPr>
          <p:cNvPr id="6" name="Content Placeholder 5"/>
          <p:cNvSpPr>
            <a:spLocks noGrp="1"/>
          </p:cNvSpPr>
          <p:nvPr>
            <p:ph idx="1"/>
          </p:nvPr>
        </p:nvSpPr>
        <p:spPr/>
        <p:txBody>
          <a:bodyPr/>
          <a:lstStyle/>
          <a:p>
            <a:r>
              <a:rPr lang="en-US" dirty="0"/>
              <a:t>Scalability</a:t>
            </a:r>
          </a:p>
          <a:p>
            <a:r>
              <a:rPr lang="en-US" dirty="0"/>
              <a:t>Real-time or timeliness</a:t>
            </a:r>
          </a:p>
          <a:p>
            <a:r>
              <a:rPr lang="en-US" dirty="0"/>
              <a:t>Reliability</a:t>
            </a:r>
          </a:p>
          <a:p>
            <a:r>
              <a:rPr lang="en-US" dirty="0"/>
              <a:t>Availability</a:t>
            </a:r>
          </a:p>
          <a:p>
            <a:r>
              <a:rPr lang="en-US" dirty="0"/>
              <a:t>Security and privacy</a:t>
            </a:r>
          </a:p>
          <a:p>
            <a:r>
              <a:rPr lang="en-US" dirty="0"/>
              <a:t>Ease-of-development</a:t>
            </a:r>
          </a:p>
          <a:p>
            <a:r>
              <a:rPr lang="en-US" dirty="0"/>
              <a:t>Popularity</a:t>
            </a:r>
          </a:p>
        </p:txBody>
      </p:sp>
    </p:spTree>
    <p:extLst>
      <p:ext uri="{BB962C8B-B14F-4D97-AF65-F5344CB8AC3E}">
        <p14:creationId xmlns:p14="http://schemas.microsoft.com/office/powerpoint/2010/main" val="154676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56" y="2653479"/>
            <a:ext cx="5962498" cy="3263082"/>
          </a:xfrm>
          <a:prstGeom prst="rect">
            <a:avLst/>
          </a:prstGeom>
          <a:blipFill>
            <a:blip r:embed="rId3" cstate="print"/>
            <a:stretch>
              <a:fillRect/>
            </a:stretch>
          </a:blipFill>
        </p:spPr>
        <p:txBody>
          <a:bodyPr wrap="square" lIns="0" tIns="0" rIns="0" bIns="0" rtlCol="0"/>
          <a:lstStyle/>
          <a:p>
            <a:endParaRPr/>
          </a:p>
        </p:txBody>
      </p:sp>
      <p:sp>
        <p:nvSpPr>
          <p:cNvPr id="8" name="Content Placeholder 7"/>
          <p:cNvSpPr>
            <a:spLocks noGrp="1"/>
          </p:cNvSpPr>
          <p:nvPr>
            <p:ph idx="1"/>
          </p:nvPr>
        </p:nvSpPr>
        <p:spPr/>
        <p:txBody>
          <a:bodyPr/>
          <a:lstStyle/>
          <a:p>
            <a:r>
              <a:rPr lang="en-US" altLang="ko-KR" dirty="0"/>
              <a:t>Change Repeat field into “</a:t>
            </a:r>
            <a:r>
              <a:rPr lang="en-US" altLang="ko-KR" dirty="0">
                <a:solidFill>
                  <a:srgbClr val="0000FF"/>
                </a:solidFill>
              </a:rPr>
              <a:t>interval</a:t>
            </a:r>
            <a:r>
              <a:rPr lang="en-US" altLang="ko-KR" dirty="0"/>
              <a:t>” for every 1 second.</a:t>
            </a:r>
          </a:p>
          <a:p>
            <a:r>
              <a:rPr lang="en-US" altLang="ko-KR" dirty="0"/>
              <a:t>Set Name to “</a:t>
            </a:r>
            <a:r>
              <a:rPr lang="en-US" altLang="ko-KR" dirty="0">
                <a:solidFill>
                  <a:srgbClr val="0000FF"/>
                </a:solidFill>
              </a:rPr>
              <a:t>tick every 1 sec</a:t>
            </a:r>
            <a:r>
              <a:rPr lang="en-US" altLang="ko-KR" dirty="0"/>
              <a:t>”</a:t>
            </a:r>
          </a:p>
          <a:p>
            <a:endParaRPr lang="ko-KR" altLang="en-US" dirty="0"/>
          </a:p>
        </p:txBody>
      </p:sp>
      <p:sp>
        <p:nvSpPr>
          <p:cNvPr id="12" name="object 12"/>
          <p:cNvSpPr txBox="1"/>
          <p:nvPr/>
        </p:nvSpPr>
        <p:spPr>
          <a:xfrm>
            <a:off x="7892889" y="4027023"/>
            <a:ext cx="1634656" cy="439097"/>
          </a:xfrm>
          <a:prstGeom prst="rect">
            <a:avLst/>
          </a:prstGeom>
        </p:spPr>
        <p:txBody>
          <a:bodyPr vert="horz" wrap="square" lIns="0" tIns="15750" rIns="0" bIns="0" rtlCol="0">
            <a:spAutoFit/>
          </a:bodyPr>
          <a:lstStyle/>
          <a:p>
            <a:pPr marL="9844" marR="3938" indent="19195">
              <a:lnSpc>
                <a:spcPts val="3333"/>
              </a:lnSpc>
              <a:spcBef>
                <a:spcPts val="124"/>
              </a:spcBef>
            </a:pPr>
            <a:r>
              <a:rPr sz="2800" spc="43" dirty="0">
                <a:solidFill>
                  <a:schemeClr val="tx1"/>
                </a:solidFill>
                <a:latin typeface="Arial"/>
                <a:cs typeface="Arial"/>
              </a:rPr>
              <a:t>Change</a:t>
            </a:r>
            <a:endParaRPr sz="2800" dirty="0">
              <a:solidFill>
                <a:schemeClr val="tx1"/>
              </a:solidFill>
              <a:latin typeface="Arial"/>
              <a:cs typeface="Arial"/>
            </a:endParaRPr>
          </a:p>
        </p:txBody>
      </p:sp>
      <p:cxnSp>
        <p:nvCxnSpPr>
          <p:cNvPr id="16" name="Straight Arrow Connector 15"/>
          <p:cNvCxnSpPr/>
          <p:nvPr/>
        </p:nvCxnSpPr>
        <p:spPr>
          <a:xfrm flipH="1">
            <a:off x="5537003" y="4075138"/>
            <a:ext cx="2185448" cy="12038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887275" y="4285019"/>
            <a:ext cx="2835176" cy="4052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119415" y="4487656"/>
            <a:ext cx="3603036" cy="117395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US" altLang="ko-KR" dirty="0"/>
              <a:t>Create Flow for Digital Out</a:t>
            </a:r>
            <a:endParaRPr lang="ko-KR" altLang="en-US" dirty="0"/>
          </a:p>
        </p:txBody>
      </p:sp>
    </p:spTree>
    <p:extLst>
      <p:ext uri="{BB962C8B-B14F-4D97-AF65-F5344CB8AC3E}">
        <p14:creationId xmlns:p14="http://schemas.microsoft.com/office/powerpoint/2010/main" val="2846461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ko-KR" dirty="0"/>
              <a:t>Create Flow for Digital Out</a:t>
            </a:r>
            <a:endParaRPr lang="ko-KR" altLang="en-US" dirty="0"/>
          </a:p>
        </p:txBody>
      </p:sp>
      <p:sp>
        <p:nvSpPr>
          <p:cNvPr id="11" name="Content Placeholder 10"/>
          <p:cNvSpPr>
            <a:spLocks noGrp="1"/>
          </p:cNvSpPr>
          <p:nvPr>
            <p:ph idx="1"/>
          </p:nvPr>
        </p:nvSpPr>
        <p:spPr/>
        <p:txBody>
          <a:bodyPr/>
          <a:lstStyle/>
          <a:p>
            <a:r>
              <a:rPr lang="en-US" altLang="ko-KR" dirty="0"/>
              <a:t>Add a </a:t>
            </a:r>
            <a:r>
              <a:rPr lang="en-US" altLang="ko-KR" dirty="0">
                <a:solidFill>
                  <a:srgbClr val="0000FF"/>
                </a:solidFill>
              </a:rPr>
              <a:t>function</a:t>
            </a:r>
            <a:r>
              <a:rPr lang="en-US" altLang="ko-KR" dirty="0"/>
              <a:t> node and double click to edit  function.</a:t>
            </a:r>
          </a:p>
          <a:p>
            <a:endParaRPr lang="ko-KR" altLang="en-US" dirty="0"/>
          </a:p>
        </p:txBody>
      </p:sp>
      <p:sp>
        <p:nvSpPr>
          <p:cNvPr id="3" name="object 3"/>
          <p:cNvSpPr/>
          <p:nvPr/>
        </p:nvSpPr>
        <p:spPr>
          <a:xfrm>
            <a:off x="3825875" y="2118582"/>
            <a:ext cx="2428876" cy="8023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7860" y="1453347"/>
            <a:ext cx="152588" cy="323165"/>
          </a:xfrm>
          <a:prstGeom prst="rect">
            <a:avLst/>
          </a:prstGeom>
        </p:spPr>
        <p:txBody>
          <a:bodyPr vert="horz" wrap="square" lIns="0" tIns="0" rIns="0" bIns="0" rtlCol="0">
            <a:spAutoFit/>
          </a:bodyPr>
          <a:lstStyle/>
          <a:p>
            <a:pPr marL="9844">
              <a:lnSpc>
                <a:spcPct val="100000"/>
              </a:lnSpc>
            </a:pPr>
            <a:r>
              <a:rPr sz="2100" spc="310" dirty="0">
                <a:latin typeface="Arial"/>
                <a:cs typeface="Arial"/>
              </a:rPr>
              <a:t>•</a:t>
            </a:r>
            <a:endParaRPr sz="2100">
              <a:latin typeface="Arial"/>
              <a:cs typeface="Arial"/>
            </a:endParaRPr>
          </a:p>
        </p:txBody>
      </p:sp>
      <p:sp>
        <p:nvSpPr>
          <p:cNvPr id="5" name="object 5"/>
          <p:cNvSpPr/>
          <p:nvPr/>
        </p:nvSpPr>
        <p:spPr>
          <a:xfrm>
            <a:off x="477876" y="3389457"/>
            <a:ext cx="7753669" cy="292070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097712" y="2782394"/>
            <a:ext cx="2438400" cy="276999"/>
          </a:xfrm>
          <a:prstGeom prst="rect">
            <a:avLst/>
          </a:prstGeom>
        </p:spPr>
        <p:txBody>
          <a:bodyPr vert="horz" wrap="square" lIns="0" tIns="0" rIns="0" bIns="0" rtlCol="0">
            <a:spAutoFit/>
          </a:bodyPr>
          <a:lstStyle/>
          <a:p>
            <a:pPr marL="9844">
              <a:lnSpc>
                <a:spcPct val="100000"/>
              </a:lnSpc>
            </a:pPr>
            <a:r>
              <a:rPr lang="en-US" spc="-4" dirty="0">
                <a:solidFill>
                  <a:schemeClr val="accent4">
                    <a:lumMod val="50000"/>
                  </a:schemeClr>
                </a:solidFill>
                <a:latin typeface="Arial"/>
                <a:cs typeface="Arial"/>
              </a:rPr>
              <a:t>Set function node </a:t>
            </a:r>
            <a:r>
              <a:rPr spc="-4" dirty="0">
                <a:solidFill>
                  <a:schemeClr val="accent4">
                    <a:lumMod val="50000"/>
                  </a:schemeClr>
                </a:solidFill>
                <a:latin typeface="Arial"/>
                <a:cs typeface="Arial"/>
              </a:rPr>
              <a:t>name</a:t>
            </a:r>
            <a:endParaRPr dirty="0">
              <a:solidFill>
                <a:schemeClr val="accent4">
                  <a:lumMod val="50000"/>
                </a:schemeClr>
              </a:solidFill>
              <a:latin typeface="Arial"/>
              <a:cs typeface="Arial"/>
            </a:endParaRPr>
          </a:p>
        </p:txBody>
      </p:sp>
      <p:cxnSp>
        <p:nvCxnSpPr>
          <p:cNvPr id="10" name="Straight Arrow Connector 9"/>
          <p:cNvCxnSpPr>
            <a:cxnSpLocks/>
          </p:cNvCxnSpPr>
          <p:nvPr/>
        </p:nvCxnSpPr>
        <p:spPr>
          <a:xfrm flipH="1">
            <a:off x="4744984" y="3059393"/>
            <a:ext cx="2428928" cy="681200"/>
          </a:xfrm>
          <a:prstGeom prst="straightConnector1">
            <a:avLst/>
          </a:prstGeom>
          <a:ln w="31750">
            <a:solidFill>
              <a:schemeClr val="accent4">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Callout: Line 11"/>
          <p:cNvSpPr/>
          <p:nvPr/>
        </p:nvSpPr>
        <p:spPr>
          <a:xfrm>
            <a:off x="5726112" y="6269389"/>
            <a:ext cx="2443853" cy="847028"/>
          </a:xfrm>
          <a:prstGeom prst="borderCallout1">
            <a:avLst>
              <a:gd name="adj1" fmla="val 48900"/>
              <a:gd name="adj2" fmla="val 196"/>
              <a:gd name="adj3" fmla="val -62897"/>
              <a:gd name="adj4" fmla="val -45740"/>
            </a:avLst>
          </a:prstGeom>
          <a:solidFill>
            <a:schemeClr val="bg1"/>
          </a:solidFill>
          <a:ln w="3175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For every invocation, toggle the value,   and output</a:t>
            </a:r>
          </a:p>
        </p:txBody>
      </p:sp>
    </p:spTree>
    <p:extLst>
      <p:ext uri="{BB962C8B-B14F-4D97-AF65-F5344CB8AC3E}">
        <p14:creationId xmlns:p14="http://schemas.microsoft.com/office/powerpoint/2010/main" val="4158351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1341" y="4171306"/>
            <a:ext cx="5537942" cy="178719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idx="1"/>
          </p:nvPr>
        </p:nvSpPr>
        <p:spPr>
          <a:xfrm>
            <a:off x="696912" y="1417638"/>
            <a:ext cx="8915400" cy="846386"/>
          </a:xfrm>
          <a:prstGeom prst="rect">
            <a:avLst/>
          </a:prstGeom>
        </p:spPr>
        <p:txBody>
          <a:bodyPr vert="horz" wrap="square" lIns="0" tIns="0" rIns="0" bIns="0" rtlCol="0">
            <a:spAutoFit/>
          </a:bodyPr>
          <a:lstStyle/>
          <a:p>
            <a:pPr marL="986838" marR="1124159">
              <a:lnSpc>
                <a:spcPts val="3333"/>
              </a:lnSpc>
            </a:pPr>
            <a:r>
              <a:rPr spc="101" dirty="0"/>
              <a:t>Add </a:t>
            </a:r>
            <a:r>
              <a:rPr spc="-4" dirty="0"/>
              <a:t>a</a:t>
            </a:r>
            <a:r>
              <a:rPr lang="en-US" spc="-4" dirty="0"/>
              <a:t>n</a:t>
            </a:r>
            <a:r>
              <a:rPr spc="-4" dirty="0"/>
              <a:t> </a:t>
            </a:r>
            <a:r>
              <a:rPr spc="54" dirty="0">
                <a:solidFill>
                  <a:srgbClr val="0433FF"/>
                </a:solidFill>
              </a:rPr>
              <a:t>rpi-gpio </a:t>
            </a:r>
            <a:r>
              <a:rPr spc="35" dirty="0"/>
              <a:t>node </a:t>
            </a:r>
            <a:r>
              <a:rPr spc="-4" dirty="0"/>
              <a:t>(</a:t>
            </a:r>
            <a:r>
              <a:rPr lang="en-US" spc="-4" dirty="0"/>
              <a:t>from</a:t>
            </a:r>
            <a:r>
              <a:rPr spc="-4" dirty="0"/>
              <a:t> </a:t>
            </a:r>
            <a:r>
              <a:rPr spc="47" dirty="0"/>
              <a:t>part </a:t>
            </a:r>
            <a:r>
              <a:rPr spc="35" dirty="0"/>
              <a:t>“Raspberry </a:t>
            </a:r>
            <a:r>
              <a:rPr spc="-4" dirty="0"/>
              <a:t>Pi”)</a:t>
            </a:r>
            <a:r>
              <a:rPr spc="-256" dirty="0"/>
              <a:t> </a:t>
            </a:r>
            <a:r>
              <a:rPr spc="50" dirty="0"/>
              <a:t>and double </a:t>
            </a:r>
            <a:r>
              <a:rPr spc="62" dirty="0"/>
              <a:t>click </a:t>
            </a:r>
            <a:r>
              <a:rPr dirty="0"/>
              <a:t>to </a:t>
            </a:r>
            <a:r>
              <a:rPr spc="50" dirty="0"/>
              <a:t>change pin</a:t>
            </a:r>
            <a:r>
              <a:rPr spc="-233" dirty="0"/>
              <a:t> </a:t>
            </a:r>
            <a:r>
              <a:rPr spc="-16" dirty="0"/>
              <a:t>number.</a:t>
            </a:r>
          </a:p>
        </p:txBody>
      </p:sp>
      <p:sp>
        <p:nvSpPr>
          <p:cNvPr id="8" name="object 8"/>
          <p:cNvSpPr/>
          <p:nvPr/>
        </p:nvSpPr>
        <p:spPr>
          <a:xfrm>
            <a:off x="1117476" y="2476352"/>
            <a:ext cx="2685304" cy="999939"/>
          </a:xfrm>
          <a:prstGeom prst="rect">
            <a:avLst/>
          </a:prstGeom>
          <a:blipFill>
            <a:blip r:embed="rId4" cstate="print"/>
            <a:stretch>
              <a:fillRect/>
            </a:stretch>
          </a:blipFill>
        </p:spPr>
        <p:txBody>
          <a:bodyPr wrap="square" lIns="0" tIns="0" rIns="0" bIns="0" rtlCol="0"/>
          <a:lstStyle/>
          <a:p>
            <a:endParaRPr/>
          </a:p>
        </p:txBody>
      </p:sp>
      <p:cxnSp>
        <p:nvCxnSpPr>
          <p:cNvPr id="11" name="Straight Arrow Connector 10"/>
          <p:cNvCxnSpPr/>
          <p:nvPr/>
        </p:nvCxnSpPr>
        <p:spPr>
          <a:xfrm flipH="1">
            <a:off x="5512842" y="3189238"/>
            <a:ext cx="2362646" cy="136994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841831" y="3199146"/>
            <a:ext cx="1210856" cy="1998131"/>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ltLang="ko-KR" dirty="0"/>
              <a:t>Create Flow for Digital Out</a:t>
            </a:r>
            <a:endParaRPr lang="ko-KR" altLang="en-US" dirty="0"/>
          </a:p>
        </p:txBody>
      </p:sp>
      <p:sp>
        <p:nvSpPr>
          <p:cNvPr id="12" name="TextBox 11"/>
          <p:cNvSpPr txBox="1"/>
          <p:nvPr/>
        </p:nvSpPr>
        <p:spPr>
          <a:xfrm>
            <a:off x="7447259" y="2636837"/>
            <a:ext cx="2223686" cy="574260"/>
          </a:xfrm>
          <a:prstGeom prst="rect">
            <a:avLst/>
          </a:prstGeom>
          <a:noFill/>
        </p:spPr>
        <p:txBody>
          <a:bodyPr wrap="none" rtlCol="0">
            <a:spAutoFit/>
          </a:bodyPr>
          <a:lstStyle/>
          <a:p>
            <a:pPr algn="ctr"/>
            <a:r>
              <a:rPr lang="fr-FR" altLang="ko-KR" dirty="0">
                <a:solidFill>
                  <a:schemeClr val="accent4">
                    <a:lumMod val="50000"/>
                  </a:schemeClr>
                </a:solidFill>
              </a:rPr>
              <a:t>Set Pin 16</a:t>
            </a:r>
          </a:p>
          <a:p>
            <a:pPr algn="ctr"/>
            <a:r>
              <a:rPr lang="fr-FR" altLang="ko-KR" dirty="0">
                <a:solidFill>
                  <a:schemeClr val="accent4">
                    <a:lumMod val="50000"/>
                  </a:schemeClr>
                </a:solidFill>
              </a:rPr>
              <a:t>Digital Output Mode</a:t>
            </a:r>
          </a:p>
        </p:txBody>
      </p:sp>
    </p:spTree>
    <p:extLst>
      <p:ext uri="{BB962C8B-B14F-4D97-AF65-F5344CB8AC3E}">
        <p14:creationId xmlns:p14="http://schemas.microsoft.com/office/powerpoint/2010/main" val="3492127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ltLang="ko-KR" dirty="0"/>
              <a:t>Wire nodes and click deploy</a:t>
            </a:r>
          </a:p>
          <a:p>
            <a:endParaRPr lang="ko-KR" altLang="en-US" dirty="0"/>
          </a:p>
        </p:txBody>
      </p:sp>
      <p:sp>
        <p:nvSpPr>
          <p:cNvPr id="4" name="object 4"/>
          <p:cNvSpPr/>
          <p:nvPr/>
        </p:nvSpPr>
        <p:spPr>
          <a:xfrm>
            <a:off x="6789241" y="2265260"/>
            <a:ext cx="2919404" cy="5233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5431" y="3538613"/>
            <a:ext cx="9329762" cy="1932598"/>
          </a:xfrm>
          <a:prstGeom prst="rect">
            <a:avLst/>
          </a:prstGeom>
          <a:blipFill>
            <a:blip r:embed="rId3" cstate="print"/>
            <a:stretch>
              <a:fillRect/>
            </a:stretch>
          </a:blipFill>
        </p:spPr>
        <p:txBody>
          <a:bodyPr wrap="square" lIns="0" tIns="0" rIns="0" bIns="0" rtlCol="0"/>
          <a:lstStyle/>
          <a:p>
            <a:endParaRPr/>
          </a:p>
        </p:txBody>
      </p:sp>
      <p:cxnSp>
        <p:nvCxnSpPr>
          <p:cNvPr id="8" name="Straight Arrow Connector 7"/>
          <p:cNvCxnSpPr/>
          <p:nvPr/>
        </p:nvCxnSpPr>
        <p:spPr>
          <a:xfrm>
            <a:off x="5497512" y="1752867"/>
            <a:ext cx="1890117" cy="43241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ltLang="ko-KR" dirty="0"/>
              <a:t>Create Flow for Digital Out</a:t>
            </a:r>
            <a:endParaRPr lang="ko-KR" altLang="en-US" dirty="0"/>
          </a:p>
        </p:txBody>
      </p:sp>
    </p:spTree>
    <p:extLst>
      <p:ext uri="{BB962C8B-B14F-4D97-AF65-F5344CB8AC3E}">
        <p14:creationId xmlns:p14="http://schemas.microsoft.com/office/powerpoint/2010/main" val="251854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ko-KR" dirty="0"/>
              <a:t>Temperature to </a:t>
            </a:r>
            <a:r>
              <a:rPr lang="en-US" altLang="ko-KR" dirty="0" err="1"/>
              <a:t>Tinamous</a:t>
            </a:r>
            <a:r>
              <a:rPr lang="en-US" altLang="ko-KR" dirty="0"/>
              <a:t> to Plot Graph</a:t>
            </a:r>
            <a:endParaRPr lang="ko-KR" altLang="en-US" dirty="0"/>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74</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457" y="3322637"/>
            <a:ext cx="703897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312" y="1216713"/>
            <a:ext cx="67341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448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75</a:t>
            </a:fld>
            <a:endParaRPr lang="en-GB"/>
          </a:p>
        </p:txBody>
      </p:sp>
      <p:sp>
        <p:nvSpPr>
          <p:cNvPr id="2" name="Title 1"/>
          <p:cNvSpPr>
            <a:spLocks noGrp="1"/>
          </p:cNvSpPr>
          <p:nvPr>
            <p:ph type="title"/>
          </p:nvPr>
        </p:nvSpPr>
        <p:spPr/>
        <p:txBody>
          <a:bodyPr/>
          <a:lstStyle/>
          <a:p>
            <a:r>
              <a:rPr lang="en-US" dirty="0"/>
              <a:t>Node-RED Tutorial</a:t>
            </a:r>
          </a:p>
        </p:txBody>
      </p:sp>
      <p:sp>
        <p:nvSpPr>
          <p:cNvPr id="6" name="Content Placeholder 5"/>
          <p:cNvSpPr>
            <a:spLocks noGrp="1"/>
          </p:cNvSpPr>
          <p:nvPr>
            <p:ph idx="1"/>
          </p:nvPr>
        </p:nvSpPr>
        <p:spPr/>
        <p:txBody>
          <a:bodyPr/>
          <a:lstStyle/>
          <a:p>
            <a:r>
              <a:rPr lang="en-US" dirty="0">
                <a:hlinkClick r:id="rId2"/>
              </a:rPr>
              <a:t>https://www.youtube.com/watch?v=nHQl-Pb1Zvw</a:t>
            </a:r>
            <a:r>
              <a:rPr lang="en-US" dirty="0"/>
              <a:t> 17:00</a:t>
            </a:r>
          </a:p>
          <a:p>
            <a:r>
              <a:rPr lang="en-US" dirty="0">
                <a:hlinkClick r:id="rId3"/>
              </a:rPr>
              <a:t>http://randomnerdtutorials.com/getting-started-with-node-red-on-raspberry-pi/</a:t>
            </a:r>
            <a:endParaRPr lang="en-US" dirty="0"/>
          </a:p>
          <a:p>
            <a:endParaRPr lang="en-US" dirty="0"/>
          </a:p>
        </p:txBody>
      </p:sp>
    </p:spTree>
    <p:extLst>
      <p:ext uri="{BB962C8B-B14F-4D97-AF65-F5344CB8AC3E}">
        <p14:creationId xmlns:p14="http://schemas.microsoft.com/office/powerpoint/2010/main" val="167628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76</a:t>
            </a:fld>
            <a:endParaRPr lang="en-GB" dirty="0"/>
          </a:p>
        </p:txBody>
      </p:sp>
      <p:sp>
        <p:nvSpPr>
          <p:cNvPr id="5" name="Title 4"/>
          <p:cNvSpPr>
            <a:spLocks noGrp="1"/>
          </p:cNvSpPr>
          <p:nvPr>
            <p:ph type="title"/>
          </p:nvPr>
        </p:nvSpPr>
        <p:spPr/>
        <p:txBody>
          <a:bodyPr/>
          <a:lstStyle/>
          <a:p>
            <a:r>
              <a:rPr lang="en-US" dirty="0"/>
              <a:t>Node-red-dashboard</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2182812" y="1589087"/>
            <a:ext cx="5715000" cy="4381500"/>
          </a:xfrm>
          <a:prstGeom prst="rect">
            <a:avLst/>
          </a:prstGeom>
        </p:spPr>
      </p:pic>
    </p:spTree>
    <p:extLst>
      <p:ext uri="{BB962C8B-B14F-4D97-AF65-F5344CB8AC3E}">
        <p14:creationId xmlns:p14="http://schemas.microsoft.com/office/powerpoint/2010/main" val="2480955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77</a:t>
            </a:fld>
            <a:endParaRPr lang="en-GB" dirty="0"/>
          </a:p>
        </p:txBody>
      </p:sp>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 y="814706"/>
            <a:ext cx="10080625" cy="5930262"/>
          </a:xfrm>
          <a:prstGeom prst="rect">
            <a:avLst/>
          </a:prstGeom>
        </p:spPr>
      </p:pic>
    </p:spTree>
    <p:extLst>
      <p:ext uri="{BB962C8B-B14F-4D97-AF65-F5344CB8AC3E}">
        <p14:creationId xmlns:p14="http://schemas.microsoft.com/office/powerpoint/2010/main" val="1475583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78</a:t>
            </a:fld>
            <a:endParaRPr lang="en-GB" dirty="0"/>
          </a:p>
        </p:txBody>
      </p:sp>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 y="629641"/>
            <a:ext cx="10080625" cy="6300391"/>
          </a:xfrm>
          <a:prstGeom prst="rect">
            <a:avLst/>
          </a:prstGeom>
        </p:spPr>
      </p:pic>
    </p:spTree>
    <p:extLst>
      <p:ext uri="{BB962C8B-B14F-4D97-AF65-F5344CB8AC3E}">
        <p14:creationId xmlns:p14="http://schemas.microsoft.com/office/powerpoint/2010/main" val="4157753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79</a:t>
            </a:fld>
            <a:endParaRPr lang="en-GB" dirty="0"/>
          </a:p>
        </p:txBody>
      </p:sp>
      <p:sp>
        <p:nvSpPr>
          <p:cNvPr id="5" name="Title 4"/>
          <p:cNvSpPr>
            <a:spLocks noGrp="1"/>
          </p:cNvSpPr>
          <p:nvPr>
            <p:ph type="title"/>
          </p:nvPr>
        </p:nvSpPr>
        <p:spPr>
          <a:xfrm>
            <a:off x="696912" y="122237"/>
            <a:ext cx="7620000" cy="1219200"/>
          </a:xfrm>
        </p:spPr>
        <p:txBody>
          <a:bodyPr/>
          <a:lstStyle/>
          <a:p>
            <a:r>
              <a:rPr lang="en-US" dirty="0"/>
              <a:t>Dashboard               Nodes</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4170101" y="-1"/>
            <a:ext cx="1740421" cy="7559675"/>
          </a:xfrm>
          <a:prstGeom prst="rect">
            <a:avLst/>
          </a:prstGeom>
        </p:spPr>
      </p:pic>
    </p:spTree>
    <p:extLst>
      <p:ext uri="{BB962C8B-B14F-4D97-AF65-F5344CB8AC3E}">
        <p14:creationId xmlns:p14="http://schemas.microsoft.com/office/powerpoint/2010/main" val="314704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a:t>
            </a:fld>
            <a:endParaRPr lang="en-GB" dirty="0"/>
          </a:p>
        </p:txBody>
      </p:sp>
      <p:sp>
        <p:nvSpPr>
          <p:cNvPr id="5" name="Title 4"/>
          <p:cNvSpPr>
            <a:spLocks noGrp="1"/>
          </p:cNvSpPr>
          <p:nvPr>
            <p:ph type="title"/>
          </p:nvPr>
        </p:nvSpPr>
        <p:spPr/>
        <p:txBody>
          <a:bodyPr/>
          <a:lstStyle/>
          <a:p>
            <a:r>
              <a:rPr lang="en-US" altLang="ko-KR" dirty="0"/>
              <a:t>IoT Development Platforms/Frameworks </a:t>
            </a:r>
            <a:endParaRPr lang="ko-KR" altLang="en-US" dirty="0"/>
          </a:p>
        </p:txBody>
      </p:sp>
      <p:sp>
        <p:nvSpPr>
          <p:cNvPr id="6" name="Content Placeholder 5"/>
          <p:cNvSpPr>
            <a:spLocks noGrp="1"/>
          </p:cNvSpPr>
          <p:nvPr>
            <p:ph idx="1"/>
          </p:nvPr>
        </p:nvSpPr>
        <p:spPr>
          <a:xfrm>
            <a:off x="696912" y="1417637"/>
            <a:ext cx="8915400" cy="5714999"/>
          </a:xfrm>
        </p:spPr>
        <p:txBody>
          <a:bodyPr>
            <a:normAutofit lnSpcReduction="10000"/>
          </a:bodyPr>
          <a:lstStyle/>
          <a:p>
            <a:r>
              <a:rPr lang="en-US" altLang="ko-KR" dirty="0"/>
              <a:t>ThingWorx</a:t>
            </a:r>
          </a:p>
          <a:p>
            <a:pPr lvl="1"/>
            <a:r>
              <a:rPr lang="en-US" altLang="ko-KR" dirty="0"/>
              <a:t>Hierarchical modeling of things</a:t>
            </a:r>
          </a:p>
          <a:p>
            <a:pPr lvl="1"/>
            <a:r>
              <a:rPr lang="en-US" altLang="ko-KR" dirty="0"/>
              <a:t>Complete detailed GUI-based configuration of things, events, subscriptions, services, widgets, and mashups (webpages)</a:t>
            </a:r>
          </a:p>
          <a:p>
            <a:r>
              <a:rPr lang="en-US" altLang="ko-KR" dirty="0"/>
              <a:t>Node-RED</a:t>
            </a:r>
          </a:p>
          <a:p>
            <a:pPr lvl="1"/>
            <a:r>
              <a:rPr lang="en-US" dirty="0">
                <a:solidFill>
                  <a:srgbClr val="0000FF"/>
                </a:solidFill>
              </a:rPr>
              <a:t>Node.js-based visual rapid prototyping tool for wiring the IoT</a:t>
            </a:r>
          </a:p>
          <a:p>
            <a:r>
              <a:rPr lang="en-US" altLang="ko-KR" dirty="0"/>
              <a:t>AT&amp;T IoT Platform</a:t>
            </a:r>
          </a:p>
          <a:p>
            <a:pPr lvl="1"/>
            <a:r>
              <a:rPr lang="en-US" altLang="ko-KR" dirty="0"/>
              <a:t>Node-RED integrated M2M development and service platform</a:t>
            </a:r>
          </a:p>
          <a:p>
            <a:r>
              <a:rPr lang="en-US" altLang="ko-KR" dirty="0"/>
              <a:t>IBM Bluemix</a:t>
            </a:r>
          </a:p>
          <a:p>
            <a:pPr lvl="1"/>
            <a:r>
              <a:rPr lang="en-US" dirty="0"/>
              <a:t>open source Platform as a Service (PaaS)</a:t>
            </a:r>
            <a:endParaRPr lang="en-US" altLang="ko-KR" dirty="0"/>
          </a:p>
          <a:p>
            <a:r>
              <a:rPr lang="en-US" altLang="ko-KR" dirty="0"/>
              <a:t>Amazon AWS</a:t>
            </a:r>
          </a:p>
          <a:p>
            <a:pPr lvl="1"/>
            <a:r>
              <a:rPr lang="en-US" dirty="0"/>
              <a:t>70+ Amazon Web Services (compute, storage, networking, database, analytics, application services, deployment, management, mobile, developer tools, and tools for the IoT)</a:t>
            </a:r>
          </a:p>
          <a:p>
            <a:pPr lvl="1"/>
            <a:endParaRPr lang="en-US" altLang="ko-KR" dirty="0"/>
          </a:p>
          <a:p>
            <a:endParaRPr lang="en-US" altLang="ko-KR" dirty="0"/>
          </a:p>
        </p:txBody>
      </p:sp>
    </p:spTree>
    <p:extLst>
      <p:ext uri="{BB962C8B-B14F-4D97-AF65-F5344CB8AC3E}">
        <p14:creationId xmlns:p14="http://schemas.microsoft.com/office/powerpoint/2010/main" val="3144619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3106" y="5245864"/>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p:txBody>
          <a:bodyPr/>
          <a:lstStyle/>
          <a:p>
            <a:r>
              <a:rPr lang="en-US" dirty="0">
                <a:solidFill>
                  <a:schemeClr val="accent1">
                    <a:lumMod val="75000"/>
                  </a:schemeClr>
                </a:solidFill>
              </a:rPr>
              <a:t>AT&amp;T IoT Platform</a:t>
            </a:r>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dirty="0">
                <a:solidFill>
                  <a:srgbClr val="003399"/>
                </a:solidFill>
              </a:rPr>
              <a:t>IoT Lecture Series</a:t>
            </a:r>
          </a:p>
        </p:txBody>
      </p:sp>
    </p:spTree>
    <p:extLst>
      <p:ext uri="{BB962C8B-B14F-4D97-AF65-F5344CB8AC3E}">
        <p14:creationId xmlns:p14="http://schemas.microsoft.com/office/powerpoint/2010/main" val="2506532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Up and running fast</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81</a:t>
            </a:fld>
            <a:endParaRPr lang="en-GB" dirty="0"/>
          </a:p>
        </p:txBody>
      </p:sp>
      <p:sp>
        <p:nvSpPr>
          <p:cNvPr id="7" name="object 4"/>
          <p:cNvSpPr/>
          <p:nvPr/>
        </p:nvSpPr>
        <p:spPr>
          <a:xfrm>
            <a:off x="816863" y="1680972"/>
            <a:ext cx="2607564" cy="522731"/>
          </a:xfrm>
          <a:prstGeom prst="rect">
            <a:avLst/>
          </a:prstGeom>
          <a:blipFill>
            <a:blip r:embed="rId2" cstate="print"/>
            <a:stretch>
              <a:fillRect/>
            </a:stretch>
          </a:blipFill>
        </p:spPr>
        <p:txBody>
          <a:bodyPr wrap="square" lIns="0" tIns="0" rIns="0" bIns="0" rtlCol="0"/>
          <a:lstStyle/>
          <a:p>
            <a:endParaRPr/>
          </a:p>
        </p:txBody>
      </p:sp>
      <p:sp>
        <p:nvSpPr>
          <p:cNvPr id="8" name="object 5"/>
          <p:cNvSpPr/>
          <p:nvPr/>
        </p:nvSpPr>
        <p:spPr>
          <a:xfrm>
            <a:off x="2120252" y="1821764"/>
            <a:ext cx="427075" cy="468172"/>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1632204" y="2991611"/>
            <a:ext cx="2061971" cy="2429256"/>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4885944" y="2017776"/>
            <a:ext cx="2100072" cy="1053084"/>
          </a:xfrm>
          <a:prstGeom prst="rect">
            <a:avLst/>
          </a:prstGeom>
          <a:blipFill>
            <a:blip r:embed="rId5" cstate="print"/>
            <a:stretch>
              <a:fillRect/>
            </a:stretch>
          </a:blipFill>
        </p:spPr>
        <p:txBody>
          <a:bodyPr wrap="square" lIns="0" tIns="0" rIns="0" bIns="0" rtlCol="0"/>
          <a:lstStyle/>
          <a:p>
            <a:endParaRPr/>
          </a:p>
        </p:txBody>
      </p:sp>
      <p:sp>
        <p:nvSpPr>
          <p:cNvPr id="12" name="object 9"/>
          <p:cNvSpPr txBox="1"/>
          <p:nvPr/>
        </p:nvSpPr>
        <p:spPr>
          <a:xfrm>
            <a:off x="446916" y="1337539"/>
            <a:ext cx="3260725" cy="223138"/>
          </a:xfrm>
          <a:prstGeom prst="rect">
            <a:avLst/>
          </a:prstGeom>
        </p:spPr>
        <p:txBody>
          <a:bodyPr vert="horz" wrap="square" lIns="0" tIns="0" rIns="0" bIns="0" rtlCol="0">
            <a:spAutoFit/>
          </a:bodyPr>
          <a:lstStyle/>
          <a:p>
            <a:pPr marL="12700">
              <a:lnSpc>
                <a:spcPct val="100000"/>
              </a:lnSpc>
            </a:pPr>
            <a:r>
              <a:rPr sz="1450" b="1" spc="-5" dirty="0">
                <a:solidFill>
                  <a:srgbClr val="009FDB"/>
                </a:solidFill>
                <a:latin typeface="Arial"/>
                <a:cs typeface="Arial"/>
              </a:rPr>
              <a:t>S</a:t>
            </a:r>
            <a:r>
              <a:rPr sz="1450" b="1" dirty="0">
                <a:solidFill>
                  <a:srgbClr val="009FDB"/>
                </a:solidFill>
                <a:latin typeface="Arial"/>
                <a:cs typeface="Arial"/>
              </a:rPr>
              <a:t>ign</a:t>
            </a:r>
            <a:r>
              <a:rPr sz="1450" b="1" spc="20" dirty="0">
                <a:solidFill>
                  <a:srgbClr val="009FDB"/>
                </a:solidFill>
                <a:latin typeface="Arial"/>
                <a:cs typeface="Arial"/>
              </a:rPr>
              <a:t> </a:t>
            </a:r>
            <a:r>
              <a:rPr sz="1450" b="1" dirty="0">
                <a:solidFill>
                  <a:srgbClr val="009FDB"/>
                </a:solidFill>
                <a:latin typeface="Arial"/>
                <a:cs typeface="Arial"/>
              </a:rPr>
              <a:t>up</a:t>
            </a:r>
            <a:r>
              <a:rPr sz="1450" b="1" spc="5" dirty="0">
                <a:solidFill>
                  <a:srgbClr val="009FDB"/>
                </a:solidFill>
                <a:latin typeface="Arial"/>
                <a:cs typeface="Arial"/>
              </a:rPr>
              <a:t> </a:t>
            </a:r>
            <a:r>
              <a:rPr sz="1450" b="1" dirty="0">
                <a:solidFill>
                  <a:srgbClr val="009FDB"/>
                </a:solidFill>
                <a:latin typeface="Arial"/>
                <a:cs typeface="Arial"/>
              </a:rPr>
              <a:t>for</a:t>
            </a:r>
            <a:r>
              <a:rPr sz="1450" b="1" spc="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f</a:t>
            </a:r>
            <a:r>
              <a:rPr sz="1450" b="1" spc="-10" dirty="0">
                <a:solidFill>
                  <a:srgbClr val="009FDB"/>
                </a:solidFill>
                <a:latin typeface="Arial"/>
                <a:cs typeface="Arial"/>
              </a:rPr>
              <a:t>r</a:t>
            </a:r>
            <a:r>
              <a:rPr sz="1450" b="1" dirty="0">
                <a:solidFill>
                  <a:srgbClr val="009FDB"/>
                </a:solidFill>
                <a:latin typeface="Arial"/>
                <a:cs typeface="Arial"/>
              </a:rPr>
              <a:t>ee</a:t>
            </a:r>
            <a:r>
              <a:rPr sz="1450" b="1" spc="20" dirty="0">
                <a:solidFill>
                  <a:srgbClr val="009FDB"/>
                </a:solidFill>
                <a:latin typeface="Arial"/>
                <a:cs typeface="Arial"/>
              </a:rPr>
              <a:t> </a:t>
            </a:r>
            <a:r>
              <a:rPr sz="1450" b="1" dirty="0">
                <a:solidFill>
                  <a:srgbClr val="0000FF"/>
                </a:solidFill>
                <a:latin typeface="Arial"/>
                <a:cs typeface="Arial"/>
              </a:rPr>
              <a:t>de</a:t>
            </a:r>
            <a:r>
              <a:rPr sz="1450" b="1" spc="-25" dirty="0">
                <a:solidFill>
                  <a:srgbClr val="0000FF"/>
                </a:solidFill>
                <a:latin typeface="Arial"/>
                <a:cs typeface="Arial"/>
              </a:rPr>
              <a:t>v</a:t>
            </a:r>
            <a:r>
              <a:rPr sz="1450" b="1" dirty="0">
                <a:solidFill>
                  <a:srgbClr val="0000FF"/>
                </a:solidFill>
                <a:latin typeface="Arial"/>
                <a:cs typeface="Arial"/>
              </a:rPr>
              <a:t>el</a:t>
            </a:r>
            <a:r>
              <a:rPr sz="1450" b="1" spc="5" dirty="0">
                <a:solidFill>
                  <a:srgbClr val="0000FF"/>
                </a:solidFill>
                <a:latin typeface="Arial"/>
                <a:cs typeface="Arial"/>
              </a:rPr>
              <a:t>o</a:t>
            </a:r>
            <a:r>
              <a:rPr sz="1450" b="1" dirty="0">
                <a:solidFill>
                  <a:srgbClr val="0000FF"/>
                </a:solidFill>
                <a:latin typeface="Arial"/>
                <a:cs typeface="Arial"/>
              </a:rPr>
              <a:t>per</a:t>
            </a:r>
            <a:r>
              <a:rPr sz="1450" b="1" spc="20" dirty="0">
                <a:solidFill>
                  <a:srgbClr val="009FDB"/>
                </a:solidFill>
                <a:latin typeface="Arial"/>
                <a:cs typeface="Arial"/>
              </a:rPr>
              <a:t> </a:t>
            </a:r>
            <a:r>
              <a:rPr sz="1450" b="1" dirty="0">
                <a:solidFill>
                  <a:srgbClr val="009FDB"/>
                </a:solidFill>
                <a:latin typeface="Arial"/>
                <a:cs typeface="Arial"/>
              </a:rPr>
              <a:t>account</a:t>
            </a:r>
            <a:endParaRPr sz="1450" dirty="0">
              <a:latin typeface="Arial"/>
              <a:cs typeface="Arial"/>
            </a:endParaRPr>
          </a:p>
        </p:txBody>
      </p:sp>
      <p:sp>
        <p:nvSpPr>
          <p:cNvPr id="14" name="object 11"/>
          <p:cNvSpPr txBox="1"/>
          <p:nvPr/>
        </p:nvSpPr>
        <p:spPr>
          <a:xfrm>
            <a:off x="1236661" y="2686381"/>
            <a:ext cx="2853055"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n</a:t>
            </a:r>
            <a:r>
              <a:rPr sz="1450" b="1" dirty="0">
                <a:solidFill>
                  <a:srgbClr val="009FDB"/>
                </a:solidFill>
                <a:latin typeface="Arial"/>
                <a:cs typeface="Arial"/>
              </a:rPr>
              <a:t>ew</a:t>
            </a:r>
            <a:r>
              <a:rPr sz="1450" b="1" spc="25" dirty="0">
                <a:solidFill>
                  <a:srgbClr val="009FDB"/>
                </a:solidFill>
                <a:latin typeface="Arial"/>
                <a:cs typeface="Arial"/>
              </a:rPr>
              <a:t> </a:t>
            </a:r>
            <a:r>
              <a:rPr sz="1450" b="1" dirty="0">
                <a:solidFill>
                  <a:srgbClr val="009FDB"/>
                </a:solidFill>
                <a:latin typeface="Arial"/>
                <a:cs typeface="Arial"/>
              </a:rPr>
              <a:t>De</a:t>
            </a:r>
            <a:r>
              <a:rPr sz="1450" b="1" spc="-25" dirty="0">
                <a:solidFill>
                  <a:srgbClr val="009FDB"/>
                </a:solidFill>
                <a:latin typeface="Arial"/>
                <a:cs typeface="Arial"/>
              </a:rPr>
              <a:t>v</a:t>
            </a:r>
            <a:r>
              <a:rPr sz="1450" b="1" dirty="0">
                <a:solidFill>
                  <a:srgbClr val="009FDB"/>
                </a:solidFill>
                <a:latin typeface="Arial"/>
                <a:cs typeface="Arial"/>
              </a:rPr>
              <a:t>ice</a:t>
            </a:r>
            <a:r>
              <a:rPr sz="1450" b="1" spc="5" dirty="0">
                <a:solidFill>
                  <a:srgbClr val="009FDB"/>
                </a:solidFill>
                <a:latin typeface="Arial"/>
                <a:cs typeface="Arial"/>
              </a:rPr>
              <a:t> </a:t>
            </a:r>
            <a:r>
              <a:rPr sz="1450" b="1" dirty="0">
                <a:solidFill>
                  <a:srgbClr val="009FDB"/>
                </a:solidFill>
                <a:latin typeface="Arial"/>
                <a:cs typeface="Arial"/>
              </a:rPr>
              <a:t>i</a:t>
            </a:r>
            <a:r>
              <a:rPr sz="1450" b="1" spc="5" dirty="0">
                <a:solidFill>
                  <a:srgbClr val="009FDB"/>
                </a:solidFill>
                <a:latin typeface="Arial"/>
                <a:cs typeface="Arial"/>
              </a:rPr>
              <a:t>n</a:t>
            </a:r>
            <a:r>
              <a:rPr sz="1450" b="1" dirty="0">
                <a:solidFill>
                  <a:srgbClr val="009FDB"/>
                </a:solidFill>
                <a:latin typeface="Arial"/>
                <a:cs typeface="Arial"/>
              </a:rPr>
              <a:t>si</a:t>
            </a:r>
            <a:r>
              <a:rPr sz="1450" b="1" spc="5" dirty="0">
                <a:solidFill>
                  <a:srgbClr val="009FDB"/>
                </a:solidFill>
                <a:latin typeface="Arial"/>
                <a:cs typeface="Arial"/>
              </a:rPr>
              <a:t>d</a:t>
            </a:r>
            <a:r>
              <a:rPr sz="1450" b="1" dirty="0">
                <a:solidFill>
                  <a:srgbClr val="009FDB"/>
                </a:solidFill>
                <a:latin typeface="Arial"/>
                <a:cs typeface="Arial"/>
              </a:rPr>
              <a:t>e </a:t>
            </a:r>
            <a:r>
              <a:rPr sz="1450" b="1" spc="5" dirty="0">
                <a:solidFill>
                  <a:srgbClr val="009FDB"/>
                </a:solidFill>
                <a:latin typeface="Arial"/>
                <a:cs typeface="Arial"/>
              </a:rPr>
              <a:t>M</a:t>
            </a:r>
            <a:r>
              <a:rPr sz="1450" b="1" dirty="0">
                <a:solidFill>
                  <a:srgbClr val="009FDB"/>
                </a:solidFill>
                <a:latin typeface="Arial"/>
                <a:cs typeface="Arial"/>
              </a:rPr>
              <a:t>2X</a:t>
            </a:r>
            <a:endParaRPr sz="1450" dirty="0">
              <a:latin typeface="Arial"/>
              <a:cs typeface="Arial"/>
            </a:endParaRPr>
          </a:p>
        </p:txBody>
      </p:sp>
      <p:sp>
        <p:nvSpPr>
          <p:cNvPr id="16" name="object 13"/>
          <p:cNvSpPr txBox="1"/>
          <p:nvPr/>
        </p:nvSpPr>
        <p:spPr>
          <a:xfrm>
            <a:off x="4984551" y="1682687"/>
            <a:ext cx="1898650"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Da</a:t>
            </a:r>
            <a:r>
              <a:rPr sz="1450" b="1" spc="5" dirty="0">
                <a:solidFill>
                  <a:srgbClr val="009FDB"/>
                </a:solidFill>
                <a:latin typeface="Arial"/>
                <a:cs typeface="Arial"/>
              </a:rPr>
              <a:t>t</a:t>
            </a:r>
            <a:r>
              <a:rPr sz="1450" b="1" dirty="0">
                <a:solidFill>
                  <a:srgbClr val="009FDB"/>
                </a:solidFill>
                <a:latin typeface="Arial"/>
                <a:cs typeface="Arial"/>
              </a:rPr>
              <a:t>a Stream</a:t>
            </a:r>
            <a:endParaRPr sz="1450" dirty="0">
              <a:latin typeface="Arial"/>
              <a:cs typeface="Arial"/>
            </a:endParaRPr>
          </a:p>
        </p:txBody>
      </p:sp>
      <p:sp>
        <p:nvSpPr>
          <p:cNvPr id="17" name="object 14"/>
          <p:cNvSpPr/>
          <p:nvPr/>
        </p:nvSpPr>
        <p:spPr>
          <a:xfrm>
            <a:off x="7251121" y="4007130"/>
            <a:ext cx="2542031" cy="1376171"/>
          </a:xfrm>
          <a:prstGeom prst="rect">
            <a:avLst/>
          </a:prstGeom>
          <a:blipFill>
            <a:blip r:embed="rId6" cstate="print"/>
            <a:stretch>
              <a:fillRect/>
            </a:stretch>
          </a:blipFill>
        </p:spPr>
        <p:txBody>
          <a:bodyPr wrap="square" lIns="0" tIns="0" rIns="0" bIns="0" rtlCol="0"/>
          <a:lstStyle/>
          <a:p>
            <a:endParaRPr/>
          </a:p>
        </p:txBody>
      </p:sp>
      <p:sp>
        <p:nvSpPr>
          <p:cNvPr id="20" name="object 17"/>
          <p:cNvSpPr txBox="1"/>
          <p:nvPr/>
        </p:nvSpPr>
        <p:spPr>
          <a:xfrm>
            <a:off x="7131610" y="3510705"/>
            <a:ext cx="2629535" cy="434340"/>
          </a:xfrm>
          <a:prstGeom prst="rect">
            <a:avLst/>
          </a:prstGeom>
        </p:spPr>
        <p:txBody>
          <a:bodyPr vert="horz" wrap="square" lIns="0" tIns="0" rIns="0" bIns="0" rtlCol="0">
            <a:spAutoFit/>
          </a:bodyPr>
          <a:lstStyle/>
          <a:p>
            <a:pPr algn="ctr">
              <a:lnSpc>
                <a:spcPct val="100000"/>
              </a:lnSpc>
            </a:pPr>
            <a:r>
              <a:rPr sz="1450" b="1" dirty="0">
                <a:solidFill>
                  <a:srgbClr val="009FDB"/>
                </a:solidFill>
                <a:latin typeface="Arial"/>
                <a:cs typeface="Arial"/>
              </a:rPr>
              <a:t>Do</a:t>
            </a:r>
            <a:r>
              <a:rPr sz="1450" b="1" spc="35" dirty="0">
                <a:solidFill>
                  <a:srgbClr val="009FDB"/>
                </a:solidFill>
                <a:latin typeface="Arial"/>
                <a:cs typeface="Arial"/>
              </a:rPr>
              <a:t>w</a:t>
            </a:r>
            <a:r>
              <a:rPr sz="1450" b="1" dirty="0">
                <a:solidFill>
                  <a:srgbClr val="009FDB"/>
                </a:solidFill>
                <a:latin typeface="Arial"/>
                <a:cs typeface="Arial"/>
              </a:rPr>
              <a:t>nload</a:t>
            </a:r>
            <a:r>
              <a:rPr sz="1450" b="1" spc="-15" dirty="0">
                <a:solidFill>
                  <a:srgbClr val="009FDB"/>
                </a:solidFill>
                <a:latin typeface="Arial"/>
                <a:cs typeface="Arial"/>
              </a:rPr>
              <a:t> </a:t>
            </a:r>
            <a:r>
              <a:rPr sz="1450" b="1" dirty="0">
                <a:solidFill>
                  <a:srgbClr val="009FDB"/>
                </a:solidFill>
                <a:latin typeface="Arial"/>
                <a:cs typeface="Arial"/>
              </a:rPr>
              <a:t>a Client</a:t>
            </a:r>
            <a:r>
              <a:rPr sz="1450" b="1" spc="15" dirty="0">
                <a:solidFill>
                  <a:srgbClr val="009FDB"/>
                </a:solidFill>
                <a:latin typeface="Arial"/>
                <a:cs typeface="Arial"/>
              </a:rPr>
              <a:t> </a:t>
            </a:r>
            <a:r>
              <a:rPr sz="1450" b="1" dirty="0">
                <a:solidFill>
                  <a:srgbClr val="009FDB"/>
                </a:solidFill>
                <a:latin typeface="Arial"/>
                <a:cs typeface="Arial"/>
              </a:rPr>
              <a:t>Lib</a:t>
            </a:r>
            <a:r>
              <a:rPr sz="1450" b="1" spc="-10" dirty="0">
                <a:solidFill>
                  <a:srgbClr val="009FDB"/>
                </a:solidFill>
                <a:latin typeface="Arial"/>
                <a:cs typeface="Arial"/>
              </a:rPr>
              <a:t>r</a:t>
            </a:r>
            <a:r>
              <a:rPr sz="1450" b="1" dirty="0">
                <a:solidFill>
                  <a:srgbClr val="009FDB"/>
                </a:solidFill>
                <a:latin typeface="Arial"/>
                <a:cs typeface="Arial"/>
              </a:rPr>
              <a:t>ary</a:t>
            </a:r>
            <a:r>
              <a:rPr sz="1450" b="1" spc="25" dirty="0">
                <a:solidFill>
                  <a:srgbClr val="009FDB"/>
                </a:solidFill>
                <a:latin typeface="Arial"/>
                <a:cs typeface="Arial"/>
              </a:rPr>
              <a:t> </a:t>
            </a:r>
            <a:r>
              <a:rPr sz="1450" b="1" dirty="0">
                <a:solidFill>
                  <a:srgbClr val="009FDB"/>
                </a:solidFill>
                <a:latin typeface="Arial"/>
                <a:cs typeface="Arial"/>
              </a:rPr>
              <a:t>for</a:t>
            </a:r>
            <a:endParaRPr sz="1450" dirty="0">
              <a:latin typeface="Arial"/>
              <a:cs typeface="Arial"/>
            </a:endParaRPr>
          </a:p>
          <a:p>
            <a:pPr marL="2540" algn="ctr">
              <a:lnSpc>
                <a:spcPct val="100000"/>
              </a:lnSpc>
              <a:spcBef>
                <a:spcPts val="10"/>
              </a:spcBef>
            </a:pPr>
            <a:r>
              <a:rPr sz="1450" b="1" spc="-35" dirty="0">
                <a:solidFill>
                  <a:srgbClr val="009FDB"/>
                </a:solidFill>
                <a:latin typeface="Arial"/>
                <a:cs typeface="Arial"/>
              </a:rPr>
              <a:t>y</a:t>
            </a:r>
            <a:r>
              <a:rPr sz="1450" b="1" spc="5" dirty="0">
                <a:solidFill>
                  <a:srgbClr val="009FDB"/>
                </a:solidFill>
                <a:latin typeface="Arial"/>
                <a:cs typeface="Arial"/>
              </a:rPr>
              <a:t>o</a:t>
            </a:r>
            <a:r>
              <a:rPr sz="1450" b="1" spc="10" dirty="0">
                <a:solidFill>
                  <a:srgbClr val="009FDB"/>
                </a:solidFill>
                <a:latin typeface="Arial"/>
                <a:cs typeface="Arial"/>
              </a:rPr>
              <a:t>u</a:t>
            </a:r>
            <a:r>
              <a:rPr sz="1450" b="1" spc="5" dirty="0">
                <a:solidFill>
                  <a:srgbClr val="009FDB"/>
                </a:solidFill>
                <a:latin typeface="Arial"/>
                <a:cs typeface="Arial"/>
              </a:rPr>
              <a:t>r</a:t>
            </a:r>
            <a:r>
              <a:rPr sz="1450" b="1" spc="45" dirty="0">
                <a:solidFill>
                  <a:srgbClr val="009FDB"/>
                </a:solidFill>
                <a:latin typeface="Arial"/>
                <a:cs typeface="Arial"/>
              </a:rPr>
              <a:t> </a:t>
            </a:r>
            <a:r>
              <a:rPr sz="1450" b="1" spc="5" dirty="0">
                <a:solidFill>
                  <a:srgbClr val="009FDB"/>
                </a:solidFill>
                <a:latin typeface="Arial"/>
                <a:cs typeface="Arial"/>
              </a:rPr>
              <a:t>de</a:t>
            </a:r>
            <a:r>
              <a:rPr sz="1450" b="1" spc="-20" dirty="0">
                <a:solidFill>
                  <a:srgbClr val="009FDB"/>
                </a:solidFill>
                <a:latin typeface="Arial"/>
                <a:cs typeface="Arial"/>
              </a:rPr>
              <a:t>v</a:t>
            </a:r>
            <a:r>
              <a:rPr sz="1450" b="1" spc="5" dirty="0">
                <a:solidFill>
                  <a:srgbClr val="009FDB"/>
                </a:solidFill>
                <a:latin typeface="Arial"/>
                <a:cs typeface="Arial"/>
              </a:rPr>
              <a:t>ice</a:t>
            </a:r>
            <a:endParaRPr sz="1450" dirty="0">
              <a:latin typeface="Arial"/>
              <a:cs typeface="Arial"/>
            </a:endParaRPr>
          </a:p>
        </p:txBody>
      </p:sp>
      <p:sp>
        <p:nvSpPr>
          <p:cNvPr id="22" name="object 19"/>
          <p:cNvSpPr txBox="1"/>
          <p:nvPr/>
        </p:nvSpPr>
        <p:spPr>
          <a:xfrm>
            <a:off x="4704312" y="5467845"/>
            <a:ext cx="2362835" cy="211454"/>
          </a:xfrm>
          <a:prstGeom prst="rect">
            <a:avLst/>
          </a:prstGeom>
        </p:spPr>
        <p:txBody>
          <a:bodyPr vert="horz" wrap="square" lIns="0" tIns="0" rIns="0" bIns="0" rtlCol="0">
            <a:spAutoFit/>
          </a:bodyPr>
          <a:lstStyle/>
          <a:p>
            <a:pPr marL="12700">
              <a:lnSpc>
                <a:spcPct val="100000"/>
              </a:lnSpc>
            </a:pPr>
            <a:r>
              <a:rPr sz="1450" b="1" dirty="0">
                <a:solidFill>
                  <a:srgbClr val="009FDB"/>
                </a:solidFill>
                <a:latin typeface="Arial"/>
                <a:cs typeface="Arial"/>
              </a:rPr>
              <a:t>Recei</a:t>
            </a:r>
            <a:r>
              <a:rPr sz="1450" b="1" spc="-25" dirty="0">
                <a:solidFill>
                  <a:srgbClr val="009FDB"/>
                </a:solidFill>
                <a:latin typeface="Arial"/>
                <a:cs typeface="Arial"/>
              </a:rPr>
              <a:t>v</a:t>
            </a:r>
            <a:r>
              <a:rPr sz="1450" b="1" dirty="0">
                <a:solidFill>
                  <a:srgbClr val="009FDB"/>
                </a:solidFill>
                <a:latin typeface="Arial"/>
                <a:cs typeface="Arial"/>
              </a:rPr>
              <a:t>e</a:t>
            </a:r>
            <a:r>
              <a:rPr sz="1450" b="1" spc="25" dirty="0">
                <a:solidFill>
                  <a:srgbClr val="009FDB"/>
                </a:solidFill>
                <a:latin typeface="Arial"/>
                <a:cs typeface="Arial"/>
              </a:rPr>
              <a:t> </a:t>
            </a:r>
            <a:r>
              <a:rPr sz="1450" b="1" dirty="0">
                <a:solidFill>
                  <a:srgbClr val="009FDB"/>
                </a:solidFill>
                <a:latin typeface="Arial"/>
                <a:cs typeface="Arial"/>
              </a:rPr>
              <a:t>data</a:t>
            </a:r>
            <a:r>
              <a:rPr sz="1450" b="1" spc="-5" dirty="0">
                <a:solidFill>
                  <a:srgbClr val="009FDB"/>
                </a:solidFill>
                <a:latin typeface="Arial"/>
                <a:cs typeface="Arial"/>
              </a:rPr>
              <a:t> </a:t>
            </a:r>
            <a:r>
              <a:rPr sz="1450" b="1" dirty="0">
                <a:solidFill>
                  <a:srgbClr val="009FDB"/>
                </a:solidFill>
                <a:latin typeface="Arial"/>
                <a:cs typeface="Arial"/>
              </a:rPr>
              <a:t>f</a:t>
            </a:r>
            <a:r>
              <a:rPr sz="1450" b="1" spc="-10" dirty="0">
                <a:solidFill>
                  <a:srgbClr val="009FDB"/>
                </a:solidFill>
                <a:latin typeface="Arial"/>
                <a:cs typeface="Arial"/>
              </a:rPr>
              <a:t>r</a:t>
            </a:r>
            <a:r>
              <a:rPr sz="1450" b="1" dirty="0">
                <a:solidFill>
                  <a:srgbClr val="009FDB"/>
                </a:solidFill>
                <a:latin typeface="Arial"/>
                <a:cs typeface="Arial"/>
              </a:rPr>
              <a:t>om</a:t>
            </a:r>
            <a:r>
              <a:rPr sz="1450" b="1" spc="20" dirty="0">
                <a:solidFill>
                  <a:srgbClr val="009FDB"/>
                </a:solidFill>
                <a:latin typeface="Arial"/>
                <a:cs typeface="Arial"/>
              </a:rPr>
              <a:t> </a:t>
            </a:r>
            <a:r>
              <a:rPr sz="1450" b="1" dirty="0">
                <a:solidFill>
                  <a:srgbClr val="009FDB"/>
                </a:solidFill>
                <a:latin typeface="Arial"/>
                <a:cs typeface="Arial"/>
              </a:rPr>
              <a:t>de</a:t>
            </a:r>
            <a:r>
              <a:rPr sz="1450" b="1" spc="-25" dirty="0">
                <a:solidFill>
                  <a:srgbClr val="009FDB"/>
                </a:solidFill>
                <a:latin typeface="Arial"/>
                <a:cs typeface="Arial"/>
              </a:rPr>
              <a:t>v</a:t>
            </a:r>
            <a:r>
              <a:rPr sz="1450" b="1" dirty="0">
                <a:solidFill>
                  <a:srgbClr val="009FDB"/>
                </a:solidFill>
                <a:latin typeface="Arial"/>
                <a:cs typeface="Arial"/>
              </a:rPr>
              <a:t>ices</a:t>
            </a:r>
            <a:endParaRPr sz="1450" dirty="0">
              <a:latin typeface="Arial"/>
              <a:cs typeface="Arial"/>
            </a:endParaRPr>
          </a:p>
        </p:txBody>
      </p:sp>
      <p:sp>
        <p:nvSpPr>
          <p:cNvPr id="23" name="object 20"/>
          <p:cNvSpPr/>
          <p:nvPr/>
        </p:nvSpPr>
        <p:spPr>
          <a:xfrm>
            <a:off x="4437436" y="5802934"/>
            <a:ext cx="2965704" cy="1319784"/>
          </a:xfrm>
          <a:prstGeom prst="rect">
            <a:avLst/>
          </a:prstGeom>
          <a:blipFill>
            <a:blip r:embed="rId7" cstate="print"/>
            <a:stretch>
              <a:fillRect/>
            </a:stretch>
          </a:blipFill>
        </p:spPr>
        <p:txBody>
          <a:bodyPr wrap="square" lIns="0" tIns="0" rIns="0" bIns="0" rtlCol="0"/>
          <a:lstStyle/>
          <a:p>
            <a:endParaRPr/>
          </a:p>
        </p:txBody>
      </p:sp>
      <p:sp>
        <p:nvSpPr>
          <p:cNvPr id="24" name="object 21"/>
          <p:cNvSpPr/>
          <p:nvPr/>
        </p:nvSpPr>
        <p:spPr>
          <a:xfrm>
            <a:off x="480993" y="2474848"/>
            <a:ext cx="925194" cy="1883410"/>
          </a:xfrm>
          <a:custGeom>
            <a:avLst/>
            <a:gdLst/>
            <a:ahLst/>
            <a:cxnLst/>
            <a:rect l="l" t="t" r="r" b="b"/>
            <a:pathLst>
              <a:path w="925194" h="1883410">
                <a:moveTo>
                  <a:pt x="847723" y="1857956"/>
                </a:moveTo>
                <a:lnTo>
                  <a:pt x="841965" y="1883283"/>
                </a:lnTo>
                <a:lnTo>
                  <a:pt x="924769" y="1863089"/>
                </a:lnTo>
                <a:lnTo>
                  <a:pt x="922448" y="1861184"/>
                </a:lnTo>
                <a:lnTo>
                  <a:pt x="859491" y="1861184"/>
                </a:lnTo>
                <a:lnTo>
                  <a:pt x="847723" y="1857956"/>
                </a:lnTo>
                <a:close/>
              </a:path>
              <a:path w="925194" h="1883410">
                <a:moveTo>
                  <a:pt x="853343" y="1833238"/>
                </a:moveTo>
                <a:lnTo>
                  <a:pt x="847723" y="1857956"/>
                </a:lnTo>
                <a:lnTo>
                  <a:pt x="859491" y="1861184"/>
                </a:lnTo>
                <a:lnTo>
                  <a:pt x="866222" y="1836801"/>
                </a:lnTo>
                <a:lnTo>
                  <a:pt x="853343" y="1833238"/>
                </a:lnTo>
                <a:close/>
              </a:path>
              <a:path w="925194" h="1883410">
                <a:moveTo>
                  <a:pt x="858856" y="1808988"/>
                </a:moveTo>
                <a:lnTo>
                  <a:pt x="853343" y="1833238"/>
                </a:lnTo>
                <a:lnTo>
                  <a:pt x="866222" y="1836801"/>
                </a:lnTo>
                <a:lnTo>
                  <a:pt x="859491" y="1861184"/>
                </a:lnTo>
                <a:lnTo>
                  <a:pt x="922448" y="1861184"/>
                </a:lnTo>
                <a:lnTo>
                  <a:pt x="858856" y="1808988"/>
                </a:lnTo>
                <a:close/>
              </a:path>
              <a:path w="925194" h="1883410">
                <a:moveTo>
                  <a:pt x="770324" y="1806702"/>
                </a:moveTo>
                <a:lnTo>
                  <a:pt x="761574" y="1830451"/>
                </a:lnTo>
                <a:lnTo>
                  <a:pt x="803484" y="1845818"/>
                </a:lnTo>
                <a:lnTo>
                  <a:pt x="847723" y="1857956"/>
                </a:lnTo>
                <a:lnTo>
                  <a:pt x="853343" y="1833238"/>
                </a:lnTo>
                <a:lnTo>
                  <a:pt x="810215" y="1821307"/>
                </a:lnTo>
                <a:lnTo>
                  <a:pt x="770324" y="1806702"/>
                </a:lnTo>
                <a:close/>
              </a:path>
              <a:path w="925194" h="1883410">
                <a:moveTo>
                  <a:pt x="614406" y="1727453"/>
                </a:moveTo>
                <a:lnTo>
                  <a:pt x="601008" y="1749044"/>
                </a:lnTo>
                <a:lnTo>
                  <a:pt x="636200" y="1770888"/>
                </a:lnTo>
                <a:lnTo>
                  <a:pt x="690149" y="1799717"/>
                </a:lnTo>
                <a:lnTo>
                  <a:pt x="690784" y="1800098"/>
                </a:lnTo>
                <a:lnTo>
                  <a:pt x="701186" y="1776857"/>
                </a:lnTo>
                <a:lnTo>
                  <a:pt x="700551" y="1776602"/>
                </a:lnTo>
                <a:lnTo>
                  <a:pt x="648188" y="1748536"/>
                </a:lnTo>
                <a:lnTo>
                  <a:pt x="614406" y="1727453"/>
                </a:lnTo>
                <a:close/>
              </a:path>
              <a:path w="925194" h="1883410">
                <a:moveTo>
                  <a:pt x="476103" y="1620012"/>
                </a:moveTo>
                <a:lnTo>
                  <a:pt x="458895" y="1638808"/>
                </a:lnTo>
                <a:lnTo>
                  <a:pt x="485197" y="1662938"/>
                </a:lnTo>
                <a:lnTo>
                  <a:pt x="533634" y="1702308"/>
                </a:lnTo>
                <a:lnTo>
                  <a:pt x="537660" y="1705228"/>
                </a:lnTo>
                <a:lnTo>
                  <a:pt x="552469" y="1684655"/>
                </a:lnTo>
                <a:lnTo>
                  <a:pt x="548443" y="1681733"/>
                </a:lnTo>
                <a:lnTo>
                  <a:pt x="501249" y="1643252"/>
                </a:lnTo>
                <a:lnTo>
                  <a:pt x="476103" y="1620012"/>
                </a:lnTo>
                <a:close/>
              </a:path>
              <a:path w="925194" h="1883410">
                <a:moveTo>
                  <a:pt x="357422" y="1490852"/>
                </a:moveTo>
                <a:lnTo>
                  <a:pt x="337331" y="1506346"/>
                </a:lnTo>
                <a:lnTo>
                  <a:pt x="351986" y="1525270"/>
                </a:lnTo>
                <a:lnTo>
                  <a:pt x="394366" y="1574292"/>
                </a:lnTo>
                <a:lnTo>
                  <a:pt x="404310" y="1584578"/>
                </a:lnTo>
                <a:lnTo>
                  <a:pt x="422573" y="1566926"/>
                </a:lnTo>
                <a:lnTo>
                  <a:pt x="412629" y="1556639"/>
                </a:lnTo>
                <a:lnTo>
                  <a:pt x="371201" y="1508633"/>
                </a:lnTo>
                <a:lnTo>
                  <a:pt x="357422" y="1490852"/>
                </a:lnTo>
                <a:close/>
              </a:path>
              <a:path w="925194" h="1883410">
                <a:moveTo>
                  <a:pt x="258349" y="1345692"/>
                </a:moveTo>
                <a:lnTo>
                  <a:pt x="236175" y="1358011"/>
                </a:lnTo>
                <a:lnTo>
                  <a:pt x="237940" y="1361186"/>
                </a:lnTo>
                <a:lnTo>
                  <a:pt x="273716" y="1418589"/>
                </a:lnTo>
                <a:lnTo>
                  <a:pt x="291738" y="1444498"/>
                </a:lnTo>
                <a:lnTo>
                  <a:pt x="312604" y="1430020"/>
                </a:lnTo>
                <a:lnTo>
                  <a:pt x="294582" y="1404112"/>
                </a:lnTo>
                <a:lnTo>
                  <a:pt x="259492" y="1347724"/>
                </a:lnTo>
                <a:lnTo>
                  <a:pt x="258349" y="1345692"/>
                </a:lnTo>
                <a:close/>
              </a:path>
              <a:path w="925194" h="1883410">
                <a:moveTo>
                  <a:pt x="178631" y="1188212"/>
                </a:moveTo>
                <a:lnTo>
                  <a:pt x="155416" y="1198499"/>
                </a:lnTo>
                <a:lnTo>
                  <a:pt x="173247" y="1238758"/>
                </a:lnTo>
                <a:lnTo>
                  <a:pt x="199193" y="1290827"/>
                </a:lnTo>
                <a:lnTo>
                  <a:pt x="221926" y="1279398"/>
                </a:lnTo>
                <a:lnTo>
                  <a:pt x="195980" y="1227327"/>
                </a:lnTo>
                <a:lnTo>
                  <a:pt x="178631" y="1188212"/>
                </a:lnTo>
                <a:close/>
              </a:path>
              <a:path w="925194" h="1883410">
                <a:moveTo>
                  <a:pt x="116554" y="1023365"/>
                </a:moveTo>
                <a:lnTo>
                  <a:pt x="92221" y="1030731"/>
                </a:lnTo>
                <a:lnTo>
                  <a:pt x="94303" y="1037589"/>
                </a:lnTo>
                <a:lnTo>
                  <a:pt x="118116" y="1106804"/>
                </a:lnTo>
                <a:lnTo>
                  <a:pt x="126269" y="1127505"/>
                </a:lnTo>
                <a:lnTo>
                  <a:pt x="149904" y="1118235"/>
                </a:lnTo>
                <a:lnTo>
                  <a:pt x="141763" y="1097534"/>
                </a:lnTo>
                <a:lnTo>
                  <a:pt x="118332" y="1029335"/>
                </a:lnTo>
                <a:lnTo>
                  <a:pt x="116554" y="1023365"/>
                </a:lnTo>
                <a:close/>
              </a:path>
              <a:path w="925194" h="1883410">
                <a:moveTo>
                  <a:pt x="71532" y="852551"/>
                </a:moveTo>
                <a:lnTo>
                  <a:pt x="46704" y="857885"/>
                </a:lnTo>
                <a:lnTo>
                  <a:pt x="54387" y="893445"/>
                </a:lnTo>
                <a:lnTo>
                  <a:pt x="70580" y="957072"/>
                </a:lnTo>
                <a:lnTo>
                  <a:pt x="95192" y="950849"/>
                </a:lnTo>
                <a:lnTo>
                  <a:pt x="79000" y="887222"/>
                </a:lnTo>
                <a:lnTo>
                  <a:pt x="71532" y="852551"/>
                </a:lnTo>
                <a:close/>
              </a:path>
              <a:path w="925194" h="1883410">
                <a:moveTo>
                  <a:pt x="41992" y="678306"/>
                </a:moveTo>
                <a:lnTo>
                  <a:pt x="16821" y="681609"/>
                </a:lnTo>
                <a:lnTo>
                  <a:pt x="25038" y="742314"/>
                </a:lnTo>
                <a:lnTo>
                  <a:pt x="32010" y="782574"/>
                </a:lnTo>
                <a:lnTo>
                  <a:pt x="57042" y="778255"/>
                </a:lnTo>
                <a:lnTo>
                  <a:pt x="50057" y="737997"/>
                </a:lnTo>
                <a:lnTo>
                  <a:pt x="41992" y="678306"/>
                </a:lnTo>
                <a:close/>
              </a:path>
              <a:path w="925194" h="1883410">
                <a:moveTo>
                  <a:pt x="27273" y="502538"/>
                </a:moveTo>
                <a:lnTo>
                  <a:pt x="1873" y="503174"/>
                </a:lnTo>
                <a:lnTo>
                  <a:pt x="1911" y="504316"/>
                </a:lnTo>
                <a:lnTo>
                  <a:pt x="6711" y="585088"/>
                </a:lnTo>
                <a:lnTo>
                  <a:pt x="8705" y="605409"/>
                </a:lnTo>
                <a:lnTo>
                  <a:pt x="33991" y="602996"/>
                </a:lnTo>
                <a:lnTo>
                  <a:pt x="31997" y="582549"/>
                </a:lnTo>
                <a:lnTo>
                  <a:pt x="27356" y="504316"/>
                </a:lnTo>
                <a:lnTo>
                  <a:pt x="27273" y="502538"/>
                </a:lnTo>
                <a:close/>
              </a:path>
              <a:path w="925194" h="1883410">
                <a:moveTo>
                  <a:pt x="1758" y="324485"/>
                </a:moveTo>
                <a:lnTo>
                  <a:pt x="1035" y="339725"/>
                </a:lnTo>
                <a:lnTo>
                  <a:pt x="0" y="422021"/>
                </a:lnTo>
                <a:lnTo>
                  <a:pt x="95" y="426974"/>
                </a:lnTo>
                <a:lnTo>
                  <a:pt x="25482" y="426338"/>
                </a:lnTo>
                <a:lnTo>
                  <a:pt x="25380" y="422021"/>
                </a:lnTo>
                <a:lnTo>
                  <a:pt x="26435" y="340105"/>
                </a:lnTo>
                <a:lnTo>
                  <a:pt x="27133" y="325627"/>
                </a:lnTo>
                <a:lnTo>
                  <a:pt x="1758" y="324485"/>
                </a:lnTo>
                <a:close/>
              </a:path>
              <a:path w="925194" h="1883410">
                <a:moveTo>
                  <a:pt x="15347" y="146303"/>
                </a:moveTo>
                <a:lnTo>
                  <a:pt x="12325" y="171323"/>
                </a:lnTo>
                <a:lnTo>
                  <a:pt x="5734" y="247903"/>
                </a:lnTo>
                <a:lnTo>
                  <a:pt x="31045" y="250062"/>
                </a:lnTo>
                <a:lnTo>
                  <a:pt x="37623" y="173481"/>
                </a:lnTo>
                <a:lnTo>
                  <a:pt x="40557" y="149351"/>
                </a:lnTo>
                <a:lnTo>
                  <a:pt x="15347" y="146303"/>
                </a:lnTo>
                <a:close/>
              </a:path>
              <a:path w="925194" h="1883410">
                <a:moveTo>
                  <a:pt x="36150" y="0"/>
                </a:moveTo>
                <a:lnTo>
                  <a:pt x="25101" y="70358"/>
                </a:lnTo>
                <a:lnTo>
                  <a:pt x="50196" y="74295"/>
                </a:lnTo>
                <a:lnTo>
                  <a:pt x="61233" y="4063"/>
                </a:lnTo>
                <a:lnTo>
                  <a:pt x="36150" y="0"/>
                </a:lnTo>
                <a:close/>
              </a:path>
            </a:pathLst>
          </a:custGeom>
          <a:solidFill>
            <a:srgbClr val="009FDB"/>
          </a:solidFill>
        </p:spPr>
        <p:txBody>
          <a:bodyPr wrap="square" lIns="0" tIns="0" rIns="0" bIns="0" rtlCol="0"/>
          <a:lstStyle/>
          <a:p>
            <a:endParaRPr/>
          </a:p>
        </p:txBody>
      </p:sp>
      <p:sp>
        <p:nvSpPr>
          <p:cNvPr id="25" name="object 22"/>
          <p:cNvSpPr/>
          <p:nvPr/>
        </p:nvSpPr>
        <p:spPr>
          <a:xfrm>
            <a:off x="3424161" y="5187010"/>
            <a:ext cx="427075" cy="468172"/>
          </a:xfrm>
          <a:prstGeom prst="rect">
            <a:avLst/>
          </a:prstGeom>
          <a:blipFill>
            <a:blip r:embed="rId3" cstate="print"/>
            <a:stretch>
              <a:fillRect/>
            </a:stretch>
          </a:blipFill>
        </p:spPr>
        <p:txBody>
          <a:bodyPr wrap="square" lIns="0" tIns="0" rIns="0" bIns="0" rtlCol="0"/>
          <a:lstStyle/>
          <a:p>
            <a:endParaRPr/>
          </a:p>
        </p:txBody>
      </p:sp>
      <p:sp>
        <p:nvSpPr>
          <p:cNvPr id="26" name="object 23"/>
          <p:cNvSpPr/>
          <p:nvPr/>
        </p:nvSpPr>
        <p:spPr>
          <a:xfrm>
            <a:off x="4987404" y="2897835"/>
            <a:ext cx="427075" cy="468172"/>
          </a:xfrm>
          <a:prstGeom prst="rect">
            <a:avLst/>
          </a:prstGeom>
          <a:blipFill>
            <a:blip r:embed="rId3" cstate="print"/>
            <a:stretch>
              <a:fillRect/>
            </a:stretch>
          </a:blipFill>
        </p:spPr>
        <p:txBody>
          <a:bodyPr wrap="square" lIns="0" tIns="0" rIns="0" bIns="0" rtlCol="0"/>
          <a:lstStyle/>
          <a:p>
            <a:endParaRPr/>
          </a:p>
        </p:txBody>
      </p:sp>
      <p:sp>
        <p:nvSpPr>
          <p:cNvPr id="27" name="object 24"/>
          <p:cNvSpPr/>
          <p:nvPr/>
        </p:nvSpPr>
        <p:spPr>
          <a:xfrm>
            <a:off x="3894454" y="3297301"/>
            <a:ext cx="1577340" cy="1385570"/>
          </a:xfrm>
          <a:custGeom>
            <a:avLst/>
            <a:gdLst/>
            <a:ahLst/>
            <a:cxnLst/>
            <a:rect l="l" t="t" r="r" b="b"/>
            <a:pathLst>
              <a:path w="1577339" h="1385570">
                <a:moveTo>
                  <a:pt x="1551163" y="75264"/>
                </a:moveTo>
                <a:lnTo>
                  <a:pt x="1525786" y="76958"/>
                </a:lnTo>
                <a:lnTo>
                  <a:pt x="1526667" y="121665"/>
                </a:lnTo>
                <a:lnTo>
                  <a:pt x="1524000" y="164084"/>
                </a:lnTo>
                <a:lnTo>
                  <a:pt x="1549400" y="165735"/>
                </a:lnTo>
                <a:lnTo>
                  <a:pt x="1552067" y="121158"/>
                </a:lnTo>
                <a:lnTo>
                  <a:pt x="1551163" y="75264"/>
                </a:lnTo>
                <a:close/>
              </a:path>
              <a:path w="1577339" h="1385570">
                <a:moveTo>
                  <a:pt x="1533906" y="0"/>
                </a:moveTo>
                <a:lnTo>
                  <a:pt x="1501013" y="78612"/>
                </a:lnTo>
                <a:lnTo>
                  <a:pt x="1525786" y="76958"/>
                </a:lnTo>
                <a:lnTo>
                  <a:pt x="1525524" y="63626"/>
                </a:lnTo>
                <a:lnTo>
                  <a:pt x="1550924" y="63119"/>
                </a:lnTo>
                <a:lnTo>
                  <a:pt x="1570970" y="63119"/>
                </a:lnTo>
                <a:lnTo>
                  <a:pt x="1533906" y="0"/>
                </a:lnTo>
                <a:close/>
              </a:path>
              <a:path w="1577339" h="1385570">
                <a:moveTo>
                  <a:pt x="1550924" y="63119"/>
                </a:moveTo>
                <a:lnTo>
                  <a:pt x="1525524" y="63626"/>
                </a:lnTo>
                <a:lnTo>
                  <a:pt x="1525786" y="76958"/>
                </a:lnTo>
                <a:lnTo>
                  <a:pt x="1551163" y="75264"/>
                </a:lnTo>
                <a:lnTo>
                  <a:pt x="1550924" y="63119"/>
                </a:lnTo>
                <a:close/>
              </a:path>
              <a:path w="1577339" h="1385570">
                <a:moveTo>
                  <a:pt x="1570970" y="63119"/>
                </a:moveTo>
                <a:lnTo>
                  <a:pt x="1550924" y="63119"/>
                </a:lnTo>
                <a:lnTo>
                  <a:pt x="1551163" y="75264"/>
                </a:lnTo>
                <a:lnTo>
                  <a:pt x="1577086" y="73533"/>
                </a:lnTo>
                <a:lnTo>
                  <a:pt x="1570970" y="63119"/>
                </a:lnTo>
                <a:close/>
              </a:path>
              <a:path w="1577339" h="1385570">
                <a:moveTo>
                  <a:pt x="1515237" y="238887"/>
                </a:moveTo>
                <a:lnTo>
                  <a:pt x="1503299" y="297814"/>
                </a:lnTo>
                <a:lnTo>
                  <a:pt x="1492885" y="336169"/>
                </a:lnTo>
                <a:lnTo>
                  <a:pt x="1517396" y="342900"/>
                </a:lnTo>
                <a:lnTo>
                  <a:pt x="1528191" y="302895"/>
                </a:lnTo>
                <a:lnTo>
                  <a:pt x="1540383" y="242950"/>
                </a:lnTo>
                <a:lnTo>
                  <a:pt x="1540383" y="242188"/>
                </a:lnTo>
                <a:lnTo>
                  <a:pt x="1515237" y="238887"/>
                </a:lnTo>
                <a:close/>
              </a:path>
              <a:path w="1577339" h="1385570">
                <a:moveTo>
                  <a:pt x="1469517" y="407797"/>
                </a:moveTo>
                <a:lnTo>
                  <a:pt x="1467866" y="412496"/>
                </a:lnTo>
                <a:lnTo>
                  <a:pt x="1444625" y="468756"/>
                </a:lnTo>
                <a:lnTo>
                  <a:pt x="1429512" y="499491"/>
                </a:lnTo>
                <a:lnTo>
                  <a:pt x="1452372" y="510667"/>
                </a:lnTo>
                <a:lnTo>
                  <a:pt x="1467993" y="478536"/>
                </a:lnTo>
                <a:lnTo>
                  <a:pt x="1491996" y="420878"/>
                </a:lnTo>
                <a:lnTo>
                  <a:pt x="1493520" y="416179"/>
                </a:lnTo>
                <a:lnTo>
                  <a:pt x="1469517" y="407797"/>
                </a:lnTo>
                <a:close/>
              </a:path>
              <a:path w="1577339" h="1385570">
                <a:moveTo>
                  <a:pt x="1393952" y="566038"/>
                </a:moveTo>
                <a:lnTo>
                  <a:pt x="1386967" y="578485"/>
                </a:lnTo>
                <a:lnTo>
                  <a:pt x="1352804" y="631825"/>
                </a:lnTo>
                <a:lnTo>
                  <a:pt x="1339723" y="650240"/>
                </a:lnTo>
                <a:lnTo>
                  <a:pt x="1360424" y="664972"/>
                </a:lnTo>
                <a:lnTo>
                  <a:pt x="1374267" y="645541"/>
                </a:lnTo>
                <a:lnTo>
                  <a:pt x="1409065" y="590931"/>
                </a:lnTo>
                <a:lnTo>
                  <a:pt x="1416050" y="578485"/>
                </a:lnTo>
                <a:lnTo>
                  <a:pt x="1393952" y="566038"/>
                </a:lnTo>
                <a:close/>
              </a:path>
              <a:path w="1577339" h="1385570">
                <a:moveTo>
                  <a:pt x="1294384" y="710565"/>
                </a:moveTo>
                <a:lnTo>
                  <a:pt x="1274699" y="735330"/>
                </a:lnTo>
                <a:lnTo>
                  <a:pt x="1230630" y="784987"/>
                </a:lnTo>
                <a:lnTo>
                  <a:pt x="1228979" y="786638"/>
                </a:lnTo>
                <a:lnTo>
                  <a:pt x="1247267" y="804418"/>
                </a:lnTo>
                <a:lnTo>
                  <a:pt x="1249680" y="801751"/>
                </a:lnTo>
                <a:lnTo>
                  <a:pt x="1294511" y="751078"/>
                </a:lnTo>
                <a:lnTo>
                  <a:pt x="1314196" y="726440"/>
                </a:lnTo>
                <a:lnTo>
                  <a:pt x="1294384" y="710565"/>
                </a:lnTo>
                <a:close/>
              </a:path>
              <a:path w="1577339" h="1385570">
                <a:moveTo>
                  <a:pt x="1175893" y="840486"/>
                </a:moveTo>
                <a:lnTo>
                  <a:pt x="1133475" y="880363"/>
                </a:lnTo>
                <a:lnTo>
                  <a:pt x="1100963" y="908176"/>
                </a:lnTo>
                <a:lnTo>
                  <a:pt x="1117473" y="927481"/>
                </a:lnTo>
                <a:lnTo>
                  <a:pt x="1150874" y="898906"/>
                </a:lnTo>
                <a:lnTo>
                  <a:pt x="1193292" y="859028"/>
                </a:lnTo>
                <a:lnTo>
                  <a:pt x="1175893" y="840486"/>
                </a:lnTo>
                <a:close/>
              </a:path>
              <a:path w="1577339" h="1385570">
                <a:moveTo>
                  <a:pt x="1042162" y="955675"/>
                </a:moveTo>
                <a:lnTo>
                  <a:pt x="1024636" y="969391"/>
                </a:lnTo>
                <a:lnTo>
                  <a:pt x="966089" y="1011555"/>
                </a:lnTo>
                <a:lnTo>
                  <a:pt x="960882" y="1014857"/>
                </a:lnTo>
                <a:lnTo>
                  <a:pt x="974852" y="1036193"/>
                </a:lnTo>
                <a:lnTo>
                  <a:pt x="980948" y="1032129"/>
                </a:lnTo>
                <a:lnTo>
                  <a:pt x="1040257" y="989457"/>
                </a:lnTo>
                <a:lnTo>
                  <a:pt x="1057783" y="975741"/>
                </a:lnTo>
                <a:lnTo>
                  <a:pt x="1042162" y="955675"/>
                </a:lnTo>
                <a:close/>
              </a:path>
              <a:path w="1577339" h="1385570">
                <a:moveTo>
                  <a:pt x="897382" y="1056132"/>
                </a:moveTo>
                <a:lnTo>
                  <a:pt x="841121" y="1089914"/>
                </a:lnTo>
                <a:lnTo>
                  <a:pt x="810006" y="1106932"/>
                </a:lnTo>
                <a:lnTo>
                  <a:pt x="822198" y="1129284"/>
                </a:lnTo>
                <a:lnTo>
                  <a:pt x="854202" y="1111631"/>
                </a:lnTo>
                <a:lnTo>
                  <a:pt x="910463" y="1077976"/>
                </a:lnTo>
                <a:lnTo>
                  <a:pt x="897382" y="1056132"/>
                </a:lnTo>
                <a:close/>
              </a:path>
              <a:path w="1577339" h="1385570">
                <a:moveTo>
                  <a:pt x="742950" y="1142111"/>
                </a:moveTo>
                <a:lnTo>
                  <a:pt x="706374" y="1160399"/>
                </a:lnTo>
                <a:lnTo>
                  <a:pt x="651510" y="1185164"/>
                </a:lnTo>
                <a:lnTo>
                  <a:pt x="662051" y="1208278"/>
                </a:lnTo>
                <a:lnTo>
                  <a:pt x="717677" y="1183132"/>
                </a:lnTo>
                <a:lnTo>
                  <a:pt x="754380" y="1164844"/>
                </a:lnTo>
                <a:lnTo>
                  <a:pt x="742950" y="1142111"/>
                </a:lnTo>
                <a:close/>
              </a:path>
              <a:path w="1577339" h="1385570">
                <a:moveTo>
                  <a:pt x="581660" y="1214374"/>
                </a:moveTo>
                <a:lnTo>
                  <a:pt x="562737" y="1222121"/>
                </a:lnTo>
                <a:lnTo>
                  <a:pt x="487680" y="1249553"/>
                </a:lnTo>
                <a:lnTo>
                  <a:pt x="487425" y="1249680"/>
                </a:lnTo>
                <a:lnTo>
                  <a:pt x="495173" y="1273810"/>
                </a:lnTo>
                <a:lnTo>
                  <a:pt x="496443" y="1273429"/>
                </a:lnTo>
                <a:lnTo>
                  <a:pt x="572389" y="1245616"/>
                </a:lnTo>
                <a:lnTo>
                  <a:pt x="591312" y="1237869"/>
                </a:lnTo>
                <a:lnTo>
                  <a:pt x="581660" y="1214374"/>
                </a:lnTo>
                <a:close/>
              </a:path>
              <a:path w="1577339" h="1385570">
                <a:moveTo>
                  <a:pt x="414909" y="1273175"/>
                </a:moveTo>
                <a:lnTo>
                  <a:pt x="410718" y="1274572"/>
                </a:lnTo>
                <a:lnTo>
                  <a:pt x="331978" y="1296924"/>
                </a:lnTo>
                <a:lnTo>
                  <a:pt x="318008" y="1300353"/>
                </a:lnTo>
                <a:lnTo>
                  <a:pt x="324104" y="1324991"/>
                </a:lnTo>
                <a:lnTo>
                  <a:pt x="338836" y="1321435"/>
                </a:lnTo>
                <a:lnTo>
                  <a:pt x="418592" y="1298702"/>
                </a:lnTo>
                <a:lnTo>
                  <a:pt x="422783" y="1297305"/>
                </a:lnTo>
                <a:lnTo>
                  <a:pt x="414909" y="1273175"/>
                </a:lnTo>
                <a:close/>
              </a:path>
              <a:path w="1577339" h="1385570">
                <a:moveTo>
                  <a:pt x="244348" y="1318260"/>
                </a:moveTo>
                <a:lnTo>
                  <a:pt x="169037" y="1334008"/>
                </a:lnTo>
                <a:lnTo>
                  <a:pt x="145161" y="1338072"/>
                </a:lnTo>
                <a:lnTo>
                  <a:pt x="149479" y="1363091"/>
                </a:lnTo>
                <a:lnTo>
                  <a:pt x="174244" y="1358900"/>
                </a:lnTo>
                <a:lnTo>
                  <a:pt x="249555" y="1343025"/>
                </a:lnTo>
                <a:lnTo>
                  <a:pt x="244348" y="1318260"/>
                </a:lnTo>
                <a:close/>
              </a:path>
              <a:path w="1577339" h="1385570">
                <a:moveTo>
                  <a:pt x="70485" y="1350264"/>
                </a:moveTo>
                <a:lnTo>
                  <a:pt x="0" y="1359789"/>
                </a:lnTo>
                <a:lnTo>
                  <a:pt x="3302" y="1385062"/>
                </a:lnTo>
                <a:lnTo>
                  <a:pt x="73914" y="1375410"/>
                </a:lnTo>
                <a:lnTo>
                  <a:pt x="70485" y="1350264"/>
                </a:lnTo>
                <a:close/>
              </a:path>
            </a:pathLst>
          </a:custGeom>
          <a:solidFill>
            <a:srgbClr val="009FDB"/>
          </a:solidFill>
        </p:spPr>
        <p:txBody>
          <a:bodyPr wrap="square" lIns="0" tIns="0" rIns="0" bIns="0" rtlCol="0"/>
          <a:lstStyle/>
          <a:p>
            <a:endParaRPr/>
          </a:p>
        </p:txBody>
      </p:sp>
      <p:sp>
        <p:nvSpPr>
          <p:cNvPr id="28" name="object 25"/>
          <p:cNvSpPr/>
          <p:nvPr/>
        </p:nvSpPr>
        <p:spPr>
          <a:xfrm>
            <a:off x="6959854" y="2042414"/>
            <a:ext cx="1579245" cy="1380490"/>
          </a:xfrm>
          <a:custGeom>
            <a:avLst/>
            <a:gdLst/>
            <a:ahLst/>
            <a:cxnLst/>
            <a:rect l="l" t="t" r="r" b="b"/>
            <a:pathLst>
              <a:path w="1579245" h="1380489">
                <a:moveTo>
                  <a:pt x="101219" y="7112"/>
                </a:moveTo>
                <a:lnTo>
                  <a:pt x="90550" y="8382"/>
                </a:lnTo>
                <a:lnTo>
                  <a:pt x="60198" y="13081"/>
                </a:lnTo>
                <a:lnTo>
                  <a:pt x="29845" y="19050"/>
                </a:lnTo>
                <a:lnTo>
                  <a:pt x="0" y="25908"/>
                </a:lnTo>
                <a:lnTo>
                  <a:pt x="5842" y="50673"/>
                </a:lnTo>
                <a:lnTo>
                  <a:pt x="35560" y="43687"/>
                </a:lnTo>
                <a:lnTo>
                  <a:pt x="65024" y="37973"/>
                </a:lnTo>
                <a:lnTo>
                  <a:pt x="94488" y="33400"/>
                </a:lnTo>
                <a:lnTo>
                  <a:pt x="104267" y="32258"/>
                </a:lnTo>
                <a:lnTo>
                  <a:pt x="101219" y="7112"/>
                </a:lnTo>
                <a:close/>
              </a:path>
              <a:path w="1579245" h="1380489">
                <a:moveTo>
                  <a:pt x="279271" y="25400"/>
                </a:moveTo>
                <a:lnTo>
                  <a:pt x="212978" y="25400"/>
                </a:lnTo>
                <a:lnTo>
                  <a:pt x="242570" y="25908"/>
                </a:lnTo>
                <a:lnTo>
                  <a:pt x="272288" y="27559"/>
                </a:lnTo>
                <a:lnTo>
                  <a:pt x="279019" y="28194"/>
                </a:lnTo>
                <a:lnTo>
                  <a:pt x="279271" y="25400"/>
                </a:lnTo>
                <a:close/>
              </a:path>
              <a:path w="1579245" h="1380489">
                <a:moveTo>
                  <a:pt x="212598" y="0"/>
                </a:moveTo>
                <a:lnTo>
                  <a:pt x="181991" y="508"/>
                </a:lnTo>
                <a:lnTo>
                  <a:pt x="178053" y="635"/>
                </a:lnTo>
                <a:lnTo>
                  <a:pt x="179324" y="26035"/>
                </a:lnTo>
                <a:lnTo>
                  <a:pt x="183261" y="25908"/>
                </a:lnTo>
                <a:lnTo>
                  <a:pt x="212978" y="25400"/>
                </a:lnTo>
                <a:lnTo>
                  <a:pt x="279271" y="25400"/>
                </a:lnTo>
                <a:lnTo>
                  <a:pt x="281304" y="2921"/>
                </a:lnTo>
                <a:lnTo>
                  <a:pt x="273685" y="2159"/>
                </a:lnTo>
                <a:lnTo>
                  <a:pt x="243077" y="635"/>
                </a:lnTo>
                <a:lnTo>
                  <a:pt x="212598" y="0"/>
                </a:lnTo>
                <a:close/>
              </a:path>
              <a:path w="1579245" h="1380489">
                <a:moveTo>
                  <a:pt x="357759" y="12191"/>
                </a:moveTo>
                <a:lnTo>
                  <a:pt x="353822" y="37211"/>
                </a:lnTo>
                <a:lnTo>
                  <a:pt x="361188" y="38353"/>
                </a:lnTo>
                <a:lnTo>
                  <a:pt x="390778" y="43941"/>
                </a:lnTo>
                <a:lnTo>
                  <a:pt x="420243" y="50419"/>
                </a:lnTo>
                <a:lnTo>
                  <a:pt x="449579" y="57912"/>
                </a:lnTo>
                <a:lnTo>
                  <a:pt x="451485" y="58547"/>
                </a:lnTo>
                <a:lnTo>
                  <a:pt x="458470" y="34036"/>
                </a:lnTo>
                <a:lnTo>
                  <a:pt x="425703" y="25653"/>
                </a:lnTo>
                <a:lnTo>
                  <a:pt x="395350" y="18923"/>
                </a:lnTo>
                <a:lnTo>
                  <a:pt x="365125" y="13335"/>
                </a:lnTo>
                <a:lnTo>
                  <a:pt x="357759" y="12191"/>
                </a:lnTo>
                <a:close/>
              </a:path>
              <a:path w="1579245" h="1380489">
                <a:moveTo>
                  <a:pt x="531876" y="57150"/>
                </a:moveTo>
                <a:lnTo>
                  <a:pt x="523494" y="81152"/>
                </a:lnTo>
                <a:lnTo>
                  <a:pt x="537464" y="85978"/>
                </a:lnTo>
                <a:lnTo>
                  <a:pt x="566420" y="97282"/>
                </a:lnTo>
                <a:lnTo>
                  <a:pt x="595376" y="109347"/>
                </a:lnTo>
                <a:lnTo>
                  <a:pt x="616585" y="118872"/>
                </a:lnTo>
                <a:lnTo>
                  <a:pt x="626999" y="95758"/>
                </a:lnTo>
                <a:lnTo>
                  <a:pt x="605154" y="85851"/>
                </a:lnTo>
                <a:lnTo>
                  <a:pt x="575564" y="73533"/>
                </a:lnTo>
                <a:lnTo>
                  <a:pt x="545846" y="62102"/>
                </a:lnTo>
                <a:lnTo>
                  <a:pt x="531876" y="57150"/>
                </a:lnTo>
                <a:close/>
              </a:path>
              <a:path w="1579245" h="1380489">
                <a:moveTo>
                  <a:pt x="696087" y="130175"/>
                </a:moveTo>
                <a:lnTo>
                  <a:pt x="683768" y="152400"/>
                </a:lnTo>
                <a:lnTo>
                  <a:pt x="709295" y="166624"/>
                </a:lnTo>
                <a:lnTo>
                  <a:pt x="737489" y="183134"/>
                </a:lnTo>
                <a:lnTo>
                  <a:pt x="765301" y="200406"/>
                </a:lnTo>
                <a:lnTo>
                  <a:pt x="770381" y="203835"/>
                </a:lnTo>
                <a:lnTo>
                  <a:pt x="784225" y="182499"/>
                </a:lnTo>
                <a:lnTo>
                  <a:pt x="750316" y="161162"/>
                </a:lnTo>
                <a:lnTo>
                  <a:pt x="721614" y="144399"/>
                </a:lnTo>
                <a:lnTo>
                  <a:pt x="696087" y="130175"/>
                </a:lnTo>
                <a:close/>
              </a:path>
              <a:path w="1579245" h="1380489">
                <a:moveTo>
                  <a:pt x="847598" y="226060"/>
                </a:moveTo>
                <a:lnTo>
                  <a:pt x="832612" y="246634"/>
                </a:lnTo>
                <a:lnTo>
                  <a:pt x="847471" y="257428"/>
                </a:lnTo>
                <a:lnTo>
                  <a:pt x="874395" y="278002"/>
                </a:lnTo>
                <a:lnTo>
                  <a:pt x="901065" y="299465"/>
                </a:lnTo>
                <a:lnTo>
                  <a:pt x="911987" y="308610"/>
                </a:lnTo>
                <a:lnTo>
                  <a:pt x="928370" y="289178"/>
                </a:lnTo>
                <a:lnTo>
                  <a:pt x="916940" y="279526"/>
                </a:lnTo>
                <a:lnTo>
                  <a:pt x="889889" y="257937"/>
                </a:lnTo>
                <a:lnTo>
                  <a:pt x="862456" y="236855"/>
                </a:lnTo>
                <a:lnTo>
                  <a:pt x="847598" y="226060"/>
                </a:lnTo>
                <a:close/>
              </a:path>
              <a:path w="1579245" h="1380489">
                <a:moveTo>
                  <a:pt x="985901" y="339851"/>
                </a:moveTo>
                <a:lnTo>
                  <a:pt x="968628" y="358521"/>
                </a:lnTo>
                <a:lnTo>
                  <a:pt x="979297" y="368300"/>
                </a:lnTo>
                <a:lnTo>
                  <a:pt x="1004697" y="392811"/>
                </a:lnTo>
                <a:lnTo>
                  <a:pt x="1029843" y="418084"/>
                </a:lnTo>
                <a:lnTo>
                  <a:pt x="1040511" y="429260"/>
                </a:lnTo>
                <a:lnTo>
                  <a:pt x="1058926" y="411734"/>
                </a:lnTo>
                <a:lnTo>
                  <a:pt x="1047876" y="400176"/>
                </a:lnTo>
                <a:lnTo>
                  <a:pt x="1022350" y="374523"/>
                </a:lnTo>
                <a:lnTo>
                  <a:pt x="996569" y="349758"/>
                </a:lnTo>
                <a:lnTo>
                  <a:pt x="985901" y="339851"/>
                </a:lnTo>
                <a:close/>
              </a:path>
              <a:path w="1579245" h="1380489">
                <a:moveTo>
                  <a:pt x="1110742" y="468249"/>
                </a:moveTo>
                <a:lnTo>
                  <a:pt x="1091692" y="485013"/>
                </a:lnTo>
                <a:lnTo>
                  <a:pt x="1103122" y="498094"/>
                </a:lnTo>
                <a:lnTo>
                  <a:pt x="1126871" y="526161"/>
                </a:lnTo>
                <a:lnTo>
                  <a:pt x="1150112" y="554989"/>
                </a:lnTo>
                <a:lnTo>
                  <a:pt x="1156080" y="562610"/>
                </a:lnTo>
                <a:lnTo>
                  <a:pt x="1176147" y="546988"/>
                </a:lnTo>
                <a:lnTo>
                  <a:pt x="1169924" y="538988"/>
                </a:lnTo>
                <a:lnTo>
                  <a:pt x="1146302" y="509777"/>
                </a:lnTo>
                <a:lnTo>
                  <a:pt x="1122172" y="481330"/>
                </a:lnTo>
                <a:lnTo>
                  <a:pt x="1110742" y="468249"/>
                </a:lnTo>
                <a:close/>
              </a:path>
              <a:path w="1579245" h="1380489">
                <a:moveTo>
                  <a:pt x="1222248" y="608330"/>
                </a:moveTo>
                <a:lnTo>
                  <a:pt x="1201547" y="623062"/>
                </a:lnTo>
                <a:lnTo>
                  <a:pt x="1217549" y="645413"/>
                </a:lnTo>
                <a:lnTo>
                  <a:pt x="1239139" y="676910"/>
                </a:lnTo>
                <a:lnTo>
                  <a:pt x="1258697" y="706501"/>
                </a:lnTo>
                <a:lnTo>
                  <a:pt x="1279905" y="692531"/>
                </a:lnTo>
                <a:lnTo>
                  <a:pt x="1260094" y="662432"/>
                </a:lnTo>
                <a:lnTo>
                  <a:pt x="1238123" y="630682"/>
                </a:lnTo>
                <a:lnTo>
                  <a:pt x="1222248" y="608330"/>
                </a:lnTo>
                <a:close/>
              </a:path>
              <a:path w="1579245" h="1380489">
                <a:moveTo>
                  <a:pt x="1320419" y="757682"/>
                </a:moveTo>
                <a:lnTo>
                  <a:pt x="1298575" y="770763"/>
                </a:lnTo>
                <a:lnTo>
                  <a:pt x="1301115" y="774953"/>
                </a:lnTo>
                <a:lnTo>
                  <a:pt x="1320927" y="808863"/>
                </a:lnTo>
                <a:lnTo>
                  <a:pt x="1340103" y="843407"/>
                </a:lnTo>
                <a:lnTo>
                  <a:pt x="1348231" y="858647"/>
                </a:lnTo>
                <a:lnTo>
                  <a:pt x="1370584" y="846709"/>
                </a:lnTo>
                <a:lnTo>
                  <a:pt x="1362328" y="831088"/>
                </a:lnTo>
                <a:lnTo>
                  <a:pt x="1342771" y="796163"/>
                </a:lnTo>
                <a:lnTo>
                  <a:pt x="1322959" y="761873"/>
                </a:lnTo>
                <a:lnTo>
                  <a:pt x="1320419" y="757682"/>
                </a:lnTo>
                <a:close/>
              </a:path>
              <a:path w="1579245" h="1380489">
                <a:moveTo>
                  <a:pt x="1405509" y="915162"/>
                </a:moveTo>
                <a:lnTo>
                  <a:pt x="1382522" y="925957"/>
                </a:lnTo>
                <a:lnTo>
                  <a:pt x="1411731" y="987425"/>
                </a:lnTo>
                <a:lnTo>
                  <a:pt x="1425194" y="1017905"/>
                </a:lnTo>
                <a:lnTo>
                  <a:pt x="1448435" y="1007490"/>
                </a:lnTo>
                <a:lnTo>
                  <a:pt x="1434719" y="976502"/>
                </a:lnTo>
                <a:lnTo>
                  <a:pt x="1405509" y="915162"/>
                </a:lnTo>
                <a:close/>
              </a:path>
              <a:path w="1579245" h="1380489">
                <a:moveTo>
                  <a:pt x="1477772" y="1078357"/>
                </a:moveTo>
                <a:lnTo>
                  <a:pt x="1454277" y="1087755"/>
                </a:lnTo>
                <a:lnTo>
                  <a:pt x="1459484" y="1100963"/>
                </a:lnTo>
                <a:lnTo>
                  <a:pt x="1474216" y="1139952"/>
                </a:lnTo>
                <a:lnTo>
                  <a:pt x="1488440" y="1179322"/>
                </a:lnTo>
                <a:lnTo>
                  <a:pt x="1489455" y="1182370"/>
                </a:lnTo>
                <a:lnTo>
                  <a:pt x="1513459" y="1174241"/>
                </a:lnTo>
                <a:lnTo>
                  <a:pt x="1512316" y="1170813"/>
                </a:lnTo>
                <a:lnTo>
                  <a:pt x="1497965" y="1130935"/>
                </a:lnTo>
                <a:lnTo>
                  <a:pt x="1483105" y="1091564"/>
                </a:lnTo>
                <a:lnTo>
                  <a:pt x="1477772" y="1078357"/>
                </a:lnTo>
                <a:close/>
              </a:path>
              <a:path w="1579245" h="1380489">
                <a:moveTo>
                  <a:pt x="1529549" y="1310153"/>
                </a:moveTo>
                <a:lnTo>
                  <a:pt x="1505077" y="1316736"/>
                </a:lnTo>
                <a:lnTo>
                  <a:pt x="1561719" y="1380363"/>
                </a:lnTo>
                <a:lnTo>
                  <a:pt x="1573530" y="1322451"/>
                </a:lnTo>
                <a:lnTo>
                  <a:pt x="1532890" y="1322451"/>
                </a:lnTo>
                <a:lnTo>
                  <a:pt x="1529549" y="1310153"/>
                </a:lnTo>
                <a:close/>
              </a:path>
              <a:path w="1579245" h="1380489">
                <a:moveTo>
                  <a:pt x="1554100" y="1303550"/>
                </a:moveTo>
                <a:lnTo>
                  <a:pt x="1529549" y="1310153"/>
                </a:lnTo>
                <a:lnTo>
                  <a:pt x="1532890" y="1322451"/>
                </a:lnTo>
                <a:lnTo>
                  <a:pt x="1557401" y="1315720"/>
                </a:lnTo>
                <a:lnTo>
                  <a:pt x="1554100" y="1303550"/>
                </a:lnTo>
                <a:close/>
              </a:path>
              <a:path w="1579245" h="1380489">
                <a:moveTo>
                  <a:pt x="1578737" y="1296924"/>
                </a:moveTo>
                <a:lnTo>
                  <a:pt x="1554100" y="1303550"/>
                </a:lnTo>
                <a:lnTo>
                  <a:pt x="1557401" y="1315720"/>
                </a:lnTo>
                <a:lnTo>
                  <a:pt x="1532890" y="1322451"/>
                </a:lnTo>
                <a:lnTo>
                  <a:pt x="1573530" y="1322451"/>
                </a:lnTo>
                <a:lnTo>
                  <a:pt x="1578737" y="1296924"/>
                </a:lnTo>
                <a:close/>
              </a:path>
              <a:path w="1579245" h="1380489">
                <a:moveTo>
                  <a:pt x="1537335" y="1246886"/>
                </a:moveTo>
                <a:lnTo>
                  <a:pt x="1513077" y="1254506"/>
                </a:lnTo>
                <a:lnTo>
                  <a:pt x="1514728" y="1259586"/>
                </a:lnTo>
                <a:lnTo>
                  <a:pt x="1526921" y="1300480"/>
                </a:lnTo>
                <a:lnTo>
                  <a:pt x="1529549" y="1310153"/>
                </a:lnTo>
                <a:lnTo>
                  <a:pt x="1554100" y="1303550"/>
                </a:lnTo>
                <a:lnTo>
                  <a:pt x="1551304" y="1293240"/>
                </a:lnTo>
                <a:lnTo>
                  <a:pt x="1538859" y="1251839"/>
                </a:lnTo>
                <a:lnTo>
                  <a:pt x="1537335" y="1246886"/>
                </a:lnTo>
                <a:close/>
              </a:path>
            </a:pathLst>
          </a:custGeom>
          <a:solidFill>
            <a:srgbClr val="009FDB"/>
          </a:solidFill>
        </p:spPr>
        <p:txBody>
          <a:bodyPr wrap="square" lIns="0" tIns="0" rIns="0" bIns="0" rtlCol="0"/>
          <a:lstStyle/>
          <a:p>
            <a:endParaRPr/>
          </a:p>
        </p:txBody>
      </p:sp>
      <p:sp>
        <p:nvSpPr>
          <p:cNvPr id="30" name="object 27"/>
          <p:cNvSpPr/>
          <p:nvPr/>
        </p:nvSpPr>
        <p:spPr>
          <a:xfrm>
            <a:off x="237743" y="1729739"/>
            <a:ext cx="472440" cy="474345"/>
          </a:xfrm>
          <a:custGeom>
            <a:avLst/>
            <a:gdLst/>
            <a:ahLst/>
            <a:cxnLst/>
            <a:rect l="l" t="t" r="r" b="b"/>
            <a:pathLst>
              <a:path w="472440" h="474344">
                <a:moveTo>
                  <a:pt x="0" y="236982"/>
                </a:moveTo>
                <a:lnTo>
                  <a:pt x="3091" y="198528"/>
                </a:lnTo>
                <a:lnTo>
                  <a:pt x="18564" y="144714"/>
                </a:lnTo>
                <a:lnTo>
                  <a:pt x="45578" y="96999"/>
                </a:lnTo>
                <a:lnTo>
                  <a:pt x="82493" y="57027"/>
                </a:lnTo>
                <a:lnTo>
                  <a:pt x="127666" y="26441"/>
                </a:lnTo>
                <a:lnTo>
                  <a:pt x="179455" y="6884"/>
                </a:lnTo>
                <a:lnTo>
                  <a:pt x="236220" y="0"/>
                </a:lnTo>
                <a:lnTo>
                  <a:pt x="255592" y="785"/>
                </a:lnTo>
                <a:lnTo>
                  <a:pt x="310881" y="12076"/>
                </a:lnTo>
                <a:lnTo>
                  <a:pt x="360647" y="35492"/>
                </a:lnTo>
                <a:lnTo>
                  <a:pt x="403250" y="69389"/>
                </a:lnTo>
                <a:lnTo>
                  <a:pt x="437047" y="112125"/>
                </a:lnTo>
                <a:lnTo>
                  <a:pt x="460396" y="162056"/>
                </a:lnTo>
                <a:lnTo>
                  <a:pt x="471656" y="217538"/>
                </a:lnTo>
                <a:lnTo>
                  <a:pt x="472440" y="236982"/>
                </a:lnTo>
                <a:lnTo>
                  <a:pt x="471656" y="256425"/>
                </a:lnTo>
                <a:lnTo>
                  <a:pt x="460396" y="311907"/>
                </a:lnTo>
                <a:lnTo>
                  <a:pt x="437047" y="361838"/>
                </a:lnTo>
                <a:lnTo>
                  <a:pt x="403250" y="404574"/>
                </a:lnTo>
                <a:lnTo>
                  <a:pt x="360647" y="438471"/>
                </a:lnTo>
                <a:lnTo>
                  <a:pt x="310881" y="461887"/>
                </a:lnTo>
                <a:lnTo>
                  <a:pt x="255592" y="473178"/>
                </a:lnTo>
                <a:lnTo>
                  <a:pt x="236220" y="473963"/>
                </a:lnTo>
                <a:lnTo>
                  <a:pt x="216847" y="473178"/>
                </a:lnTo>
                <a:lnTo>
                  <a:pt x="161558" y="461887"/>
                </a:lnTo>
                <a:lnTo>
                  <a:pt x="111792" y="438471"/>
                </a:lnTo>
                <a:lnTo>
                  <a:pt x="69189" y="404574"/>
                </a:lnTo>
                <a:lnTo>
                  <a:pt x="35392" y="361838"/>
                </a:lnTo>
                <a:lnTo>
                  <a:pt x="12043" y="311907"/>
                </a:lnTo>
                <a:lnTo>
                  <a:pt x="783" y="256425"/>
                </a:lnTo>
                <a:lnTo>
                  <a:pt x="0" y="236982"/>
                </a:lnTo>
                <a:close/>
              </a:path>
            </a:pathLst>
          </a:custGeom>
          <a:ln w="12192">
            <a:solidFill>
              <a:srgbClr val="009EDB"/>
            </a:solidFill>
          </a:ln>
        </p:spPr>
        <p:txBody>
          <a:bodyPr wrap="square" lIns="0" tIns="0" rIns="0" bIns="0" rtlCol="0"/>
          <a:lstStyle/>
          <a:p>
            <a:endParaRPr/>
          </a:p>
        </p:txBody>
      </p:sp>
      <p:sp>
        <p:nvSpPr>
          <p:cNvPr id="31" name="object 28"/>
          <p:cNvSpPr txBox="1"/>
          <p:nvPr/>
        </p:nvSpPr>
        <p:spPr>
          <a:xfrm>
            <a:off x="376834" y="1819686"/>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1</a:t>
            </a:r>
            <a:endParaRPr sz="2400">
              <a:latin typeface="Arial"/>
              <a:cs typeface="Arial"/>
            </a:endParaRPr>
          </a:p>
        </p:txBody>
      </p:sp>
      <p:sp>
        <p:nvSpPr>
          <p:cNvPr id="32" name="object 29"/>
          <p:cNvSpPr/>
          <p:nvPr/>
        </p:nvSpPr>
        <p:spPr>
          <a:xfrm>
            <a:off x="1127760" y="3700271"/>
            <a:ext cx="471170" cy="472440"/>
          </a:xfrm>
          <a:custGeom>
            <a:avLst/>
            <a:gdLst/>
            <a:ahLst/>
            <a:cxnLst/>
            <a:rect l="l" t="t" r="r" b="b"/>
            <a:pathLst>
              <a:path w="471169" h="472439">
                <a:moveTo>
                  <a:pt x="0" y="236219"/>
                </a:moveTo>
                <a:lnTo>
                  <a:pt x="3081" y="197911"/>
                </a:lnTo>
                <a:lnTo>
                  <a:pt x="18504" y="144285"/>
                </a:lnTo>
                <a:lnTo>
                  <a:pt x="45431" y="96725"/>
                </a:lnTo>
                <a:lnTo>
                  <a:pt x="82226" y="56872"/>
                </a:lnTo>
                <a:lnTo>
                  <a:pt x="127253" y="26372"/>
                </a:lnTo>
                <a:lnTo>
                  <a:pt x="178876" y="6867"/>
                </a:lnTo>
                <a:lnTo>
                  <a:pt x="235458" y="0"/>
                </a:lnTo>
                <a:lnTo>
                  <a:pt x="254770" y="783"/>
                </a:lnTo>
                <a:lnTo>
                  <a:pt x="309884" y="12045"/>
                </a:lnTo>
                <a:lnTo>
                  <a:pt x="359490" y="35398"/>
                </a:lnTo>
                <a:lnTo>
                  <a:pt x="401955" y="69199"/>
                </a:lnTo>
                <a:lnTo>
                  <a:pt x="435640" y="111803"/>
                </a:lnTo>
                <a:lnTo>
                  <a:pt x="458912" y="161568"/>
                </a:lnTo>
                <a:lnTo>
                  <a:pt x="470135" y="216850"/>
                </a:lnTo>
                <a:lnTo>
                  <a:pt x="470916" y="236219"/>
                </a:lnTo>
                <a:lnTo>
                  <a:pt x="470135" y="255589"/>
                </a:lnTo>
                <a:lnTo>
                  <a:pt x="458912" y="310871"/>
                </a:lnTo>
                <a:lnTo>
                  <a:pt x="435640" y="360636"/>
                </a:lnTo>
                <a:lnTo>
                  <a:pt x="401955" y="403240"/>
                </a:lnTo>
                <a:lnTo>
                  <a:pt x="359490" y="437041"/>
                </a:lnTo>
                <a:lnTo>
                  <a:pt x="309884" y="460394"/>
                </a:lnTo>
                <a:lnTo>
                  <a:pt x="254770" y="471656"/>
                </a:lnTo>
                <a:lnTo>
                  <a:pt x="235458" y="472439"/>
                </a:lnTo>
                <a:lnTo>
                  <a:pt x="216147" y="471656"/>
                </a:lnTo>
                <a:lnTo>
                  <a:pt x="161036" y="460394"/>
                </a:lnTo>
                <a:lnTo>
                  <a:pt x="111430" y="437041"/>
                </a:lnTo>
                <a:lnTo>
                  <a:pt x="68965" y="403240"/>
                </a:lnTo>
                <a:lnTo>
                  <a:pt x="35278" y="360636"/>
                </a:lnTo>
                <a:lnTo>
                  <a:pt x="12004" y="310871"/>
                </a:lnTo>
                <a:lnTo>
                  <a:pt x="780" y="255589"/>
                </a:lnTo>
                <a:lnTo>
                  <a:pt x="0" y="236219"/>
                </a:lnTo>
                <a:close/>
              </a:path>
            </a:pathLst>
          </a:custGeom>
          <a:ln w="12192">
            <a:solidFill>
              <a:srgbClr val="009EDB"/>
            </a:solidFill>
          </a:ln>
        </p:spPr>
        <p:txBody>
          <a:bodyPr wrap="square" lIns="0" tIns="0" rIns="0" bIns="0" rtlCol="0"/>
          <a:lstStyle/>
          <a:p>
            <a:endParaRPr/>
          </a:p>
        </p:txBody>
      </p:sp>
      <p:sp>
        <p:nvSpPr>
          <p:cNvPr id="33" name="object 30"/>
          <p:cNvSpPr txBox="1"/>
          <p:nvPr/>
        </p:nvSpPr>
        <p:spPr>
          <a:xfrm>
            <a:off x="1265936" y="3789329"/>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2</a:t>
            </a:r>
            <a:endParaRPr sz="2400">
              <a:latin typeface="Arial"/>
              <a:cs typeface="Arial"/>
            </a:endParaRPr>
          </a:p>
        </p:txBody>
      </p:sp>
      <p:sp>
        <p:nvSpPr>
          <p:cNvPr id="34" name="object 31"/>
          <p:cNvSpPr/>
          <p:nvPr/>
        </p:nvSpPr>
        <p:spPr>
          <a:xfrm>
            <a:off x="4357115" y="2002535"/>
            <a:ext cx="472440" cy="474345"/>
          </a:xfrm>
          <a:custGeom>
            <a:avLst/>
            <a:gdLst/>
            <a:ahLst/>
            <a:cxnLst/>
            <a:rect l="l" t="t" r="r" b="b"/>
            <a:pathLst>
              <a:path w="472439" h="474344">
                <a:moveTo>
                  <a:pt x="0" y="236981"/>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1"/>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1"/>
                </a:lnTo>
                <a:close/>
              </a:path>
            </a:pathLst>
          </a:custGeom>
          <a:ln w="12192">
            <a:solidFill>
              <a:srgbClr val="009EDB"/>
            </a:solidFill>
          </a:ln>
        </p:spPr>
        <p:txBody>
          <a:bodyPr wrap="square" lIns="0" tIns="0" rIns="0" bIns="0" rtlCol="0"/>
          <a:lstStyle/>
          <a:p>
            <a:endParaRPr/>
          </a:p>
        </p:txBody>
      </p:sp>
      <p:sp>
        <p:nvSpPr>
          <p:cNvPr id="35" name="object 32"/>
          <p:cNvSpPr txBox="1"/>
          <p:nvPr/>
        </p:nvSpPr>
        <p:spPr>
          <a:xfrm>
            <a:off x="4496180" y="2091213"/>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3</a:t>
            </a:r>
            <a:endParaRPr sz="2400">
              <a:latin typeface="Arial"/>
              <a:cs typeface="Arial"/>
            </a:endParaRPr>
          </a:p>
        </p:txBody>
      </p:sp>
      <p:sp>
        <p:nvSpPr>
          <p:cNvPr id="36" name="object 33"/>
          <p:cNvSpPr/>
          <p:nvPr/>
        </p:nvSpPr>
        <p:spPr>
          <a:xfrm>
            <a:off x="6647616" y="3949218"/>
            <a:ext cx="471170" cy="474345"/>
          </a:xfrm>
          <a:custGeom>
            <a:avLst/>
            <a:gdLst/>
            <a:ahLst/>
            <a:cxnLst/>
            <a:rect l="l" t="t" r="r" b="b"/>
            <a:pathLst>
              <a:path w="471170" h="474345">
                <a:moveTo>
                  <a:pt x="0" y="236981"/>
                </a:moveTo>
                <a:lnTo>
                  <a:pt x="3081" y="198528"/>
                </a:lnTo>
                <a:lnTo>
                  <a:pt x="18502" y="144714"/>
                </a:lnTo>
                <a:lnTo>
                  <a:pt x="45427" y="96999"/>
                </a:lnTo>
                <a:lnTo>
                  <a:pt x="82221" y="57027"/>
                </a:lnTo>
                <a:lnTo>
                  <a:pt x="127247" y="26441"/>
                </a:lnTo>
                <a:lnTo>
                  <a:pt x="178872" y="6884"/>
                </a:lnTo>
                <a:lnTo>
                  <a:pt x="235457" y="0"/>
                </a:lnTo>
                <a:lnTo>
                  <a:pt x="254770" y="785"/>
                </a:lnTo>
                <a:lnTo>
                  <a:pt x="309884" y="12076"/>
                </a:lnTo>
                <a:lnTo>
                  <a:pt x="359490" y="35492"/>
                </a:lnTo>
                <a:lnTo>
                  <a:pt x="401954" y="69389"/>
                </a:lnTo>
                <a:lnTo>
                  <a:pt x="435640" y="112125"/>
                </a:lnTo>
                <a:lnTo>
                  <a:pt x="458912" y="162056"/>
                </a:lnTo>
                <a:lnTo>
                  <a:pt x="470135" y="217538"/>
                </a:lnTo>
                <a:lnTo>
                  <a:pt x="470916" y="236981"/>
                </a:lnTo>
                <a:lnTo>
                  <a:pt x="470135" y="256425"/>
                </a:lnTo>
                <a:lnTo>
                  <a:pt x="458912" y="311907"/>
                </a:lnTo>
                <a:lnTo>
                  <a:pt x="435640" y="361838"/>
                </a:lnTo>
                <a:lnTo>
                  <a:pt x="401954" y="404574"/>
                </a:lnTo>
                <a:lnTo>
                  <a:pt x="359490" y="438471"/>
                </a:lnTo>
                <a:lnTo>
                  <a:pt x="309884" y="461887"/>
                </a:lnTo>
                <a:lnTo>
                  <a:pt x="254770" y="473178"/>
                </a:lnTo>
                <a:lnTo>
                  <a:pt x="235457" y="473963"/>
                </a:lnTo>
                <a:lnTo>
                  <a:pt x="216145" y="473178"/>
                </a:lnTo>
                <a:lnTo>
                  <a:pt x="161031" y="461887"/>
                </a:lnTo>
                <a:lnTo>
                  <a:pt x="111425" y="438471"/>
                </a:lnTo>
                <a:lnTo>
                  <a:pt x="68960" y="404574"/>
                </a:lnTo>
                <a:lnTo>
                  <a:pt x="35275" y="361838"/>
                </a:lnTo>
                <a:lnTo>
                  <a:pt x="12003" y="311907"/>
                </a:lnTo>
                <a:lnTo>
                  <a:pt x="780" y="256425"/>
                </a:lnTo>
                <a:lnTo>
                  <a:pt x="0" y="236981"/>
                </a:lnTo>
                <a:close/>
              </a:path>
            </a:pathLst>
          </a:custGeom>
          <a:ln w="12192">
            <a:solidFill>
              <a:srgbClr val="009EDB"/>
            </a:solidFill>
          </a:ln>
        </p:spPr>
        <p:txBody>
          <a:bodyPr wrap="square" lIns="0" tIns="0" rIns="0" bIns="0" rtlCol="0"/>
          <a:lstStyle/>
          <a:p>
            <a:endParaRPr/>
          </a:p>
        </p:txBody>
      </p:sp>
      <p:sp>
        <p:nvSpPr>
          <p:cNvPr id="37" name="object 34"/>
          <p:cNvSpPr txBox="1"/>
          <p:nvPr/>
        </p:nvSpPr>
        <p:spPr>
          <a:xfrm>
            <a:off x="6786427" y="4039171"/>
            <a:ext cx="195580" cy="330835"/>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4</a:t>
            </a:r>
            <a:endParaRPr sz="2400">
              <a:latin typeface="Arial"/>
              <a:cs typeface="Arial"/>
            </a:endParaRPr>
          </a:p>
        </p:txBody>
      </p:sp>
      <p:sp>
        <p:nvSpPr>
          <p:cNvPr id="38" name="object 35"/>
          <p:cNvSpPr/>
          <p:nvPr/>
        </p:nvSpPr>
        <p:spPr>
          <a:xfrm>
            <a:off x="4097584" y="5476797"/>
            <a:ext cx="472440" cy="474345"/>
          </a:xfrm>
          <a:custGeom>
            <a:avLst/>
            <a:gdLst/>
            <a:ahLst/>
            <a:cxnLst/>
            <a:rect l="l" t="t" r="r" b="b"/>
            <a:pathLst>
              <a:path w="472440" h="474344">
                <a:moveTo>
                  <a:pt x="0" y="236982"/>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2"/>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2"/>
                </a:lnTo>
                <a:close/>
              </a:path>
            </a:pathLst>
          </a:custGeom>
          <a:ln w="12192">
            <a:solidFill>
              <a:srgbClr val="009EDB"/>
            </a:solidFill>
          </a:ln>
        </p:spPr>
        <p:txBody>
          <a:bodyPr wrap="square" lIns="0" tIns="0" rIns="0" bIns="0" rtlCol="0"/>
          <a:lstStyle/>
          <a:p>
            <a:endParaRPr/>
          </a:p>
        </p:txBody>
      </p:sp>
      <p:sp>
        <p:nvSpPr>
          <p:cNvPr id="39" name="object 36"/>
          <p:cNvSpPr txBox="1"/>
          <p:nvPr/>
        </p:nvSpPr>
        <p:spPr>
          <a:xfrm>
            <a:off x="4237539" y="5566110"/>
            <a:ext cx="194945" cy="330200"/>
          </a:xfrm>
          <a:prstGeom prst="rect">
            <a:avLst/>
          </a:prstGeom>
        </p:spPr>
        <p:txBody>
          <a:bodyPr vert="horz" wrap="square" lIns="0" tIns="0" rIns="0" bIns="0" rtlCol="0">
            <a:spAutoFit/>
          </a:bodyPr>
          <a:lstStyle/>
          <a:p>
            <a:pPr marL="12700">
              <a:lnSpc>
                <a:spcPct val="100000"/>
              </a:lnSpc>
            </a:pPr>
            <a:r>
              <a:rPr sz="2400" dirty="0">
                <a:solidFill>
                  <a:srgbClr val="009FDB"/>
                </a:solidFill>
                <a:latin typeface="Arial"/>
                <a:cs typeface="Arial"/>
              </a:rPr>
              <a:t>5</a:t>
            </a:r>
            <a:endParaRPr sz="2400">
              <a:latin typeface="Arial"/>
              <a:cs typeface="Arial"/>
            </a:endParaRPr>
          </a:p>
        </p:txBody>
      </p:sp>
      <p:sp>
        <p:nvSpPr>
          <p:cNvPr id="40" name="object 25"/>
          <p:cNvSpPr/>
          <p:nvPr/>
        </p:nvSpPr>
        <p:spPr>
          <a:xfrm rot="6422397">
            <a:off x="7808668" y="5557595"/>
            <a:ext cx="969646" cy="961243"/>
          </a:xfrm>
          <a:custGeom>
            <a:avLst/>
            <a:gdLst/>
            <a:ahLst/>
            <a:cxnLst/>
            <a:rect l="l" t="t" r="r" b="b"/>
            <a:pathLst>
              <a:path w="1579245" h="1380489">
                <a:moveTo>
                  <a:pt x="101219" y="7112"/>
                </a:moveTo>
                <a:lnTo>
                  <a:pt x="90550" y="8382"/>
                </a:lnTo>
                <a:lnTo>
                  <a:pt x="60198" y="13081"/>
                </a:lnTo>
                <a:lnTo>
                  <a:pt x="29845" y="19050"/>
                </a:lnTo>
                <a:lnTo>
                  <a:pt x="0" y="25908"/>
                </a:lnTo>
                <a:lnTo>
                  <a:pt x="5842" y="50673"/>
                </a:lnTo>
                <a:lnTo>
                  <a:pt x="35560" y="43687"/>
                </a:lnTo>
                <a:lnTo>
                  <a:pt x="65024" y="37973"/>
                </a:lnTo>
                <a:lnTo>
                  <a:pt x="94488" y="33400"/>
                </a:lnTo>
                <a:lnTo>
                  <a:pt x="104267" y="32258"/>
                </a:lnTo>
                <a:lnTo>
                  <a:pt x="101219" y="7112"/>
                </a:lnTo>
                <a:close/>
              </a:path>
              <a:path w="1579245" h="1380489">
                <a:moveTo>
                  <a:pt x="279271" y="25400"/>
                </a:moveTo>
                <a:lnTo>
                  <a:pt x="212978" y="25400"/>
                </a:lnTo>
                <a:lnTo>
                  <a:pt x="242570" y="25908"/>
                </a:lnTo>
                <a:lnTo>
                  <a:pt x="272288" y="27559"/>
                </a:lnTo>
                <a:lnTo>
                  <a:pt x="279019" y="28194"/>
                </a:lnTo>
                <a:lnTo>
                  <a:pt x="279271" y="25400"/>
                </a:lnTo>
                <a:close/>
              </a:path>
              <a:path w="1579245" h="1380489">
                <a:moveTo>
                  <a:pt x="212598" y="0"/>
                </a:moveTo>
                <a:lnTo>
                  <a:pt x="181991" y="508"/>
                </a:lnTo>
                <a:lnTo>
                  <a:pt x="178053" y="635"/>
                </a:lnTo>
                <a:lnTo>
                  <a:pt x="179324" y="26035"/>
                </a:lnTo>
                <a:lnTo>
                  <a:pt x="183261" y="25908"/>
                </a:lnTo>
                <a:lnTo>
                  <a:pt x="212978" y="25400"/>
                </a:lnTo>
                <a:lnTo>
                  <a:pt x="279271" y="25400"/>
                </a:lnTo>
                <a:lnTo>
                  <a:pt x="281304" y="2921"/>
                </a:lnTo>
                <a:lnTo>
                  <a:pt x="273685" y="2159"/>
                </a:lnTo>
                <a:lnTo>
                  <a:pt x="243077" y="635"/>
                </a:lnTo>
                <a:lnTo>
                  <a:pt x="212598" y="0"/>
                </a:lnTo>
                <a:close/>
              </a:path>
              <a:path w="1579245" h="1380489">
                <a:moveTo>
                  <a:pt x="357759" y="12191"/>
                </a:moveTo>
                <a:lnTo>
                  <a:pt x="353822" y="37211"/>
                </a:lnTo>
                <a:lnTo>
                  <a:pt x="361188" y="38353"/>
                </a:lnTo>
                <a:lnTo>
                  <a:pt x="390778" y="43941"/>
                </a:lnTo>
                <a:lnTo>
                  <a:pt x="420243" y="50419"/>
                </a:lnTo>
                <a:lnTo>
                  <a:pt x="449579" y="57912"/>
                </a:lnTo>
                <a:lnTo>
                  <a:pt x="451485" y="58547"/>
                </a:lnTo>
                <a:lnTo>
                  <a:pt x="458470" y="34036"/>
                </a:lnTo>
                <a:lnTo>
                  <a:pt x="425703" y="25653"/>
                </a:lnTo>
                <a:lnTo>
                  <a:pt x="395350" y="18923"/>
                </a:lnTo>
                <a:lnTo>
                  <a:pt x="365125" y="13335"/>
                </a:lnTo>
                <a:lnTo>
                  <a:pt x="357759" y="12191"/>
                </a:lnTo>
                <a:close/>
              </a:path>
              <a:path w="1579245" h="1380489">
                <a:moveTo>
                  <a:pt x="531876" y="57150"/>
                </a:moveTo>
                <a:lnTo>
                  <a:pt x="523494" y="81152"/>
                </a:lnTo>
                <a:lnTo>
                  <a:pt x="537464" y="85978"/>
                </a:lnTo>
                <a:lnTo>
                  <a:pt x="566420" y="97282"/>
                </a:lnTo>
                <a:lnTo>
                  <a:pt x="595376" y="109347"/>
                </a:lnTo>
                <a:lnTo>
                  <a:pt x="616585" y="118872"/>
                </a:lnTo>
                <a:lnTo>
                  <a:pt x="626999" y="95758"/>
                </a:lnTo>
                <a:lnTo>
                  <a:pt x="605154" y="85851"/>
                </a:lnTo>
                <a:lnTo>
                  <a:pt x="575564" y="73533"/>
                </a:lnTo>
                <a:lnTo>
                  <a:pt x="545846" y="62102"/>
                </a:lnTo>
                <a:lnTo>
                  <a:pt x="531876" y="57150"/>
                </a:lnTo>
                <a:close/>
              </a:path>
              <a:path w="1579245" h="1380489">
                <a:moveTo>
                  <a:pt x="696087" y="130175"/>
                </a:moveTo>
                <a:lnTo>
                  <a:pt x="683768" y="152400"/>
                </a:lnTo>
                <a:lnTo>
                  <a:pt x="709295" y="166624"/>
                </a:lnTo>
                <a:lnTo>
                  <a:pt x="737489" y="183134"/>
                </a:lnTo>
                <a:lnTo>
                  <a:pt x="765301" y="200406"/>
                </a:lnTo>
                <a:lnTo>
                  <a:pt x="770381" y="203835"/>
                </a:lnTo>
                <a:lnTo>
                  <a:pt x="784225" y="182499"/>
                </a:lnTo>
                <a:lnTo>
                  <a:pt x="750316" y="161162"/>
                </a:lnTo>
                <a:lnTo>
                  <a:pt x="721614" y="144399"/>
                </a:lnTo>
                <a:lnTo>
                  <a:pt x="696087" y="130175"/>
                </a:lnTo>
                <a:close/>
              </a:path>
              <a:path w="1579245" h="1380489">
                <a:moveTo>
                  <a:pt x="847598" y="226060"/>
                </a:moveTo>
                <a:lnTo>
                  <a:pt x="832612" y="246634"/>
                </a:lnTo>
                <a:lnTo>
                  <a:pt x="847471" y="257428"/>
                </a:lnTo>
                <a:lnTo>
                  <a:pt x="874395" y="278002"/>
                </a:lnTo>
                <a:lnTo>
                  <a:pt x="901065" y="299465"/>
                </a:lnTo>
                <a:lnTo>
                  <a:pt x="911987" y="308610"/>
                </a:lnTo>
                <a:lnTo>
                  <a:pt x="928370" y="289178"/>
                </a:lnTo>
                <a:lnTo>
                  <a:pt x="916940" y="279526"/>
                </a:lnTo>
                <a:lnTo>
                  <a:pt x="889889" y="257937"/>
                </a:lnTo>
                <a:lnTo>
                  <a:pt x="862456" y="236855"/>
                </a:lnTo>
                <a:lnTo>
                  <a:pt x="847598" y="226060"/>
                </a:lnTo>
                <a:close/>
              </a:path>
              <a:path w="1579245" h="1380489">
                <a:moveTo>
                  <a:pt x="985901" y="339851"/>
                </a:moveTo>
                <a:lnTo>
                  <a:pt x="968628" y="358521"/>
                </a:lnTo>
                <a:lnTo>
                  <a:pt x="979297" y="368300"/>
                </a:lnTo>
                <a:lnTo>
                  <a:pt x="1004697" y="392811"/>
                </a:lnTo>
                <a:lnTo>
                  <a:pt x="1029843" y="418084"/>
                </a:lnTo>
                <a:lnTo>
                  <a:pt x="1040511" y="429260"/>
                </a:lnTo>
                <a:lnTo>
                  <a:pt x="1058926" y="411734"/>
                </a:lnTo>
                <a:lnTo>
                  <a:pt x="1047876" y="400176"/>
                </a:lnTo>
                <a:lnTo>
                  <a:pt x="1022350" y="374523"/>
                </a:lnTo>
                <a:lnTo>
                  <a:pt x="996569" y="349758"/>
                </a:lnTo>
                <a:lnTo>
                  <a:pt x="985901" y="339851"/>
                </a:lnTo>
                <a:close/>
              </a:path>
              <a:path w="1579245" h="1380489">
                <a:moveTo>
                  <a:pt x="1110742" y="468249"/>
                </a:moveTo>
                <a:lnTo>
                  <a:pt x="1091692" y="485013"/>
                </a:lnTo>
                <a:lnTo>
                  <a:pt x="1103122" y="498094"/>
                </a:lnTo>
                <a:lnTo>
                  <a:pt x="1126871" y="526161"/>
                </a:lnTo>
                <a:lnTo>
                  <a:pt x="1150112" y="554989"/>
                </a:lnTo>
                <a:lnTo>
                  <a:pt x="1156080" y="562610"/>
                </a:lnTo>
                <a:lnTo>
                  <a:pt x="1176147" y="546988"/>
                </a:lnTo>
                <a:lnTo>
                  <a:pt x="1169924" y="538988"/>
                </a:lnTo>
                <a:lnTo>
                  <a:pt x="1146302" y="509777"/>
                </a:lnTo>
                <a:lnTo>
                  <a:pt x="1122172" y="481330"/>
                </a:lnTo>
                <a:lnTo>
                  <a:pt x="1110742" y="468249"/>
                </a:lnTo>
                <a:close/>
              </a:path>
              <a:path w="1579245" h="1380489">
                <a:moveTo>
                  <a:pt x="1222248" y="608330"/>
                </a:moveTo>
                <a:lnTo>
                  <a:pt x="1201547" y="623062"/>
                </a:lnTo>
                <a:lnTo>
                  <a:pt x="1217549" y="645413"/>
                </a:lnTo>
                <a:lnTo>
                  <a:pt x="1239139" y="676910"/>
                </a:lnTo>
                <a:lnTo>
                  <a:pt x="1258697" y="706501"/>
                </a:lnTo>
                <a:lnTo>
                  <a:pt x="1279905" y="692531"/>
                </a:lnTo>
                <a:lnTo>
                  <a:pt x="1260094" y="662432"/>
                </a:lnTo>
                <a:lnTo>
                  <a:pt x="1238123" y="630682"/>
                </a:lnTo>
                <a:lnTo>
                  <a:pt x="1222248" y="608330"/>
                </a:lnTo>
                <a:close/>
              </a:path>
              <a:path w="1579245" h="1380489">
                <a:moveTo>
                  <a:pt x="1320419" y="757682"/>
                </a:moveTo>
                <a:lnTo>
                  <a:pt x="1298575" y="770763"/>
                </a:lnTo>
                <a:lnTo>
                  <a:pt x="1301115" y="774953"/>
                </a:lnTo>
                <a:lnTo>
                  <a:pt x="1320927" y="808863"/>
                </a:lnTo>
                <a:lnTo>
                  <a:pt x="1340103" y="843407"/>
                </a:lnTo>
                <a:lnTo>
                  <a:pt x="1348231" y="858647"/>
                </a:lnTo>
                <a:lnTo>
                  <a:pt x="1370584" y="846709"/>
                </a:lnTo>
                <a:lnTo>
                  <a:pt x="1362328" y="831088"/>
                </a:lnTo>
                <a:lnTo>
                  <a:pt x="1342771" y="796163"/>
                </a:lnTo>
                <a:lnTo>
                  <a:pt x="1322959" y="761873"/>
                </a:lnTo>
                <a:lnTo>
                  <a:pt x="1320419" y="757682"/>
                </a:lnTo>
                <a:close/>
              </a:path>
              <a:path w="1579245" h="1380489">
                <a:moveTo>
                  <a:pt x="1405509" y="915162"/>
                </a:moveTo>
                <a:lnTo>
                  <a:pt x="1382522" y="925957"/>
                </a:lnTo>
                <a:lnTo>
                  <a:pt x="1411731" y="987425"/>
                </a:lnTo>
                <a:lnTo>
                  <a:pt x="1425194" y="1017905"/>
                </a:lnTo>
                <a:lnTo>
                  <a:pt x="1448435" y="1007490"/>
                </a:lnTo>
                <a:lnTo>
                  <a:pt x="1434719" y="976502"/>
                </a:lnTo>
                <a:lnTo>
                  <a:pt x="1405509" y="915162"/>
                </a:lnTo>
                <a:close/>
              </a:path>
              <a:path w="1579245" h="1380489">
                <a:moveTo>
                  <a:pt x="1477772" y="1078357"/>
                </a:moveTo>
                <a:lnTo>
                  <a:pt x="1454277" y="1087755"/>
                </a:lnTo>
                <a:lnTo>
                  <a:pt x="1459484" y="1100963"/>
                </a:lnTo>
                <a:lnTo>
                  <a:pt x="1474216" y="1139952"/>
                </a:lnTo>
                <a:lnTo>
                  <a:pt x="1488440" y="1179322"/>
                </a:lnTo>
                <a:lnTo>
                  <a:pt x="1489455" y="1182370"/>
                </a:lnTo>
                <a:lnTo>
                  <a:pt x="1513459" y="1174241"/>
                </a:lnTo>
                <a:lnTo>
                  <a:pt x="1512316" y="1170813"/>
                </a:lnTo>
                <a:lnTo>
                  <a:pt x="1497965" y="1130935"/>
                </a:lnTo>
                <a:lnTo>
                  <a:pt x="1483105" y="1091564"/>
                </a:lnTo>
                <a:lnTo>
                  <a:pt x="1477772" y="1078357"/>
                </a:lnTo>
                <a:close/>
              </a:path>
              <a:path w="1579245" h="1380489">
                <a:moveTo>
                  <a:pt x="1529549" y="1310153"/>
                </a:moveTo>
                <a:lnTo>
                  <a:pt x="1505077" y="1316736"/>
                </a:lnTo>
                <a:lnTo>
                  <a:pt x="1561719" y="1380363"/>
                </a:lnTo>
                <a:lnTo>
                  <a:pt x="1573530" y="1322451"/>
                </a:lnTo>
                <a:lnTo>
                  <a:pt x="1532890" y="1322451"/>
                </a:lnTo>
                <a:lnTo>
                  <a:pt x="1529549" y="1310153"/>
                </a:lnTo>
                <a:close/>
              </a:path>
              <a:path w="1579245" h="1380489">
                <a:moveTo>
                  <a:pt x="1554100" y="1303550"/>
                </a:moveTo>
                <a:lnTo>
                  <a:pt x="1529549" y="1310153"/>
                </a:lnTo>
                <a:lnTo>
                  <a:pt x="1532890" y="1322451"/>
                </a:lnTo>
                <a:lnTo>
                  <a:pt x="1557401" y="1315720"/>
                </a:lnTo>
                <a:lnTo>
                  <a:pt x="1554100" y="1303550"/>
                </a:lnTo>
                <a:close/>
              </a:path>
              <a:path w="1579245" h="1380489">
                <a:moveTo>
                  <a:pt x="1578737" y="1296924"/>
                </a:moveTo>
                <a:lnTo>
                  <a:pt x="1554100" y="1303550"/>
                </a:lnTo>
                <a:lnTo>
                  <a:pt x="1557401" y="1315720"/>
                </a:lnTo>
                <a:lnTo>
                  <a:pt x="1532890" y="1322451"/>
                </a:lnTo>
                <a:lnTo>
                  <a:pt x="1573530" y="1322451"/>
                </a:lnTo>
                <a:lnTo>
                  <a:pt x="1578737" y="1296924"/>
                </a:lnTo>
                <a:close/>
              </a:path>
              <a:path w="1579245" h="1380489">
                <a:moveTo>
                  <a:pt x="1537335" y="1246886"/>
                </a:moveTo>
                <a:lnTo>
                  <a:pt x="1513077" y="1254506"/>
                </a:lnTo>
                <a:lnTo>
                  <a:pt x="1514728" y="1259586"/>
                </a:lnTo>
                <a:lnTo>
                  <a:pt x="1526921" y="1300480"/>
                </a:lnTo>
                <a:lnTo>
                  <a:pt x="1529549" y="1310153"/>
                </a:lnTo>
                <a:lnTo>
                  <a:pt x="1554100" y="1303550"/>
                </a:lnTo>
                <a:lnTo>
                  <a:pt x="1551304" y="1293240"/>
                </a:lnTo>
                <a:lnTo>
                  <a:pt x="1538859" y="1251839"/>
                </a:lnTo>
                <a:lnTo>
                  <a:pt x="1537335" y="1246886"/>
                </a:lnTo>
                <a:close/>
              </a:path>
            </a:pathLst>
          </a:custGeom>
          <a:solidFill>
            <a:srgbClr val="009FDB"/>
          </a:solidFill>
        </p:spPr>
        <p:txBody>
          <a:bodyPr wrap="square" lIns="0" tIns="0" rIns="0" bIns="0" rtlCol="0"/>
          <a:lstStyle/>
          <a:p>
            <a:endParaRPr/>
          </a:p>
        </p:txBody>
      </p:sp>
    </p:spTree>
    <p:extLst>
      <p:ext uri="{BB962C8B-B14F-4D97-AF65-F5344CB8AC3E}">
        <p14:creationId xmlns:p14="http://schemas.microsoft.com/office/powerpoint/2010/main" val="1923831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Lee</a:t>
            </a:r>
          </a:p>
        </p:txBody>
      </p:sp>
      <p:sp>
        <p:nvSpPr>
          <p:cNvPr id="4" name="Footer Placeholder 3"/>
          <p:cNvSpPr>
            <a:spLocks noGrp="1"/>
          </p:cNvSpPr>
          <p:nvPr>
            <p:ph type="ftr" sz="quarter" idx="11"/>
          </p:nvPr>
        </p:nvSpPr>
        <p:spPr/>
        <p:txBody>
          <a:bodyPr/>
          <a:lstStyle/>
          <a:p>
            <a:r>
              <a:rPr lang="en-US"/>
              <a:t>IUPUI</a:t>
            </a:r>
          </a:p>
        </p:txBody>
      </p:sp>
      <p:sp>
        <p:nvSpPr>
          <p:cNvPr id="5" name="Slide Number Placeholder 4"/>
          <p:cNvSpPr>
            <a:spLocks noGrp="1"/>
          </p:cNvSpPr>
          <p:nvPr>
            <p:ph type="sldNum" sz="quarter" idx="12"/>
          </p:nvPr>
        </p:nvSpPr>
        <p:spPr/>
        <p:txBody>
          <a:bodyPr/>
          <a:lstStyle/>
          <a:p>
            <a:fld id="{73BD3A3E-DC2D-42E2-94A0-F94764AAED51}" type="slidenum">
              <a:rPr lang="en-GB" smtClean="0"/>
              <a:pPr/>
              <a:t>82</a:t>
            </a:fld>
            <a:endParaRPr lang="en-GB"/>
          </a:p>
        </p:txBody>
      </p:sp>
      <p:sp>
        <p:nvSpPr>
          <p:cNvPr id="2" name="Title 1"/>
          <p:cNvSpPr>
            <a:spLocks noGrp="1"/>
          </p:cNvSpPr>
          <p:nvPr>
            <p:ph type="title"/>
          </p:nvPr>
        </p:nvSpPr>
        <p:spPr/>
        <p:txBody>
          <a:bodyPr/>
          <a:lstStyle/>
          <a:p>
            <a:r>
              <a:rPr lang="en-US" dirty="0"/>
              <a:t>Client Libraries</a:t>
            </a:r>
          </a:p>
        </p:txBody>
      </p:sp>
      <p:sp>
        <p:nvSpPr>
          <p:cNvPr id="20" name="Content Placeholder 19"/>
          <p:cNvSpPr>
            <a:spLocks noGrp="1"/>
          </p:cNvSpPr>
          <p:nvPr>
            <p:ph idx="1"/>
          </p:nvPr>
        </p:nvSpPr>
        <p:spPr/>
        <p:txBody>
          <a:bodyPr/>
          <a:lstStyle/>
          <a:p>
            <a:r>
              <a:rPr lang="en-US" dirty="0"/>
              <a:t>Piece of code used to connect to AT&amp;T cloud </a:t>
            </a:r>
          </a:p>
        </p:txBody>
      </p:sp>
      <p:grpSp>
        <p:nvGrpSpPr>
          <p:cNvPr id="21" name="Group 20"/>
          <p:cNvGrpSpPr/>
          <p:nvPr/>
        </p:nvGrpSpPr>
        <p:grpSpPr>
          <a:xfrm>
            <a:off x="834409" y="5462809"/>
            <a:ext cx="8411806" cy="294005"/>
            <a:chOff x="918149" y="4462921"/>
            <a:chExt cx="8411806" cy="294005"/>
          </a:xfrm>
        </p:grpSpPr>
        <p:sp>
          <p:nvSpPr>
            <p:cNvPr id="6" name="object 5"/>
            <p:cNvSpPr txBox="1"/>
            <p:nvPr/>
          </p:nvSpPr>
          <p:spPr>
            <a:xfrm>
              <a:off x="3995320" y="4464093"/>
              <a:ext cx="5334635" cy="280035"/>
            </a:xfrm>
            <a:prstGeom prst="rect">
              <a:avLst/>
            </a:prstGeom>
          </p:spPr>
          <p:txBody>
            <a:bodyPr vert="horz" wrap="square" lIns="0" tIns="0" rIns="0" bIns="0" rtlCol="0">
              <a:spAutoFit/>
            </a:bodyPr>
            <a:lstStyle/>
            <a:p>
              <a:pPr marL="12700" defTabSz="914400" fontAlgn="auto" hangingPunct="1">
                <a:lnSpc>
                  <a:spcPct val="100000"/>
                </a:lnSpc>
                <a:spcBef>
                  <a:spcPts val="0"/>
                </a:spcBef>
                <a:spcAft>
                  <a:spcPts val="0"/>
                </a:spcAft>
                <a:buClrTx/>
                <a:buSzTx/>
                <a:buFontTx/>
                <a:buNone/>
              </a:pPr>
              <a:r>
                <a:rPr sz="2000" u="heavy" dirty="0">
                  <a:solidFill>
                    <a:srgbClr val="0000FF"/>
                  </a:solidFill>
                  <a:latin typeface="Consolas"/>
                  <a:ea typeface="+mn-ea"/>
                  <a:cs typeface="Consolas"/>
                </a:rPr>
                <a:t>m2x.at</a:t>
              </a:r>
              <a:r>
                <a:rPr sz="2000" u="heavy" spc="-15" dirty="0">
                  <a:solidFill>
                    <a:srgbClr val="0000FF"/>
                  </a:solidFill>
                  <a:latin typeface="Consolas"/>
                  <a:ea typeface="+mn-ea"/>
                  <a:cs typeface="Consolas"/>
                </a:rPr>
                <a:t>t</a:t>
              </a:r>
              <a:r>
                <a:rPr sz="2000" u="heavy" dirty="0">
                  <a:solidFill>
                    <a:srgbClr val="0000FF"/>
                  </a:solidFill>
                  <a:latin typeface="Consolas"/>
                  <a:ea typeface="+mn-ea"/>
                  <a:cs typeface="Consolas"/>
                </a:rPr>
                <a:t>.c</a:t>
              </a:r>
              <a:r>
                <a:rPr sz="2000" u="heavy" spc="-10" dirty="0">
                  <a:solidFill>
                    <a:srgbClr val="0000FF"/>
                  </a:solidFill>
                  <a:latin typeface="Consolas"/>
                  <a:ea typeface="+mn-ea"/>
                  <a:cs typeface="Consolas"/>
                </a:rPr>
                <a:t>om</a:t>
              </a:r>
              <a:r>
                <a:rPr sz="2000" u="heavy" dirty="0">
                  <a:solidFill>
                    <a:srgbClr val="0000FF"/>
                  </a:solidFill>
                  <a:latin typeface="Consolas"/>
                  <a:ea typeface="+mn-ea"/>
                  <a:cs typeface="Consolas"/>
                </a:rPr>
                <a:t>/devel</a:t>
              </a:r>
              <a:r>
                <a:rPr sz="2000" u="heavy" spc="-15" dirty="0">
                  <a:solidFill>
                    <a:srgbClr val="0000FF"/>
                  </a:solidFill>
                  <a:latin typeface="Consolas"/>
                  <a:ea typeface="+mn-ea"/>
                  <a:cs typeface="Consolas"/>
                </a:rPr>
                <a:t>o</a:t>
              </a:r>
              <a:r>
                <a:rPr sz="2000" u="heavy" dirty="0">
                  <a:solidFill>
                    <a:srgbClr val="0000FF"/>
                  </a:solidFill>
                  <a:latin typeface="Consolas"/>
                  <a:ea typeface="+mn-ea"/>
                  <a:cs typeface="Consolas"/>
                </a:rPr>
                <a:t>pe</a:t>
              </a:r>
              <a:r>
                <a:rPr sz="2000" u="heavy" spc="-10" dirty="0">
                  <a:solidFill>
                    <a:srgbClr val="0000FF"/>
                  </a:solidFill>
                  <a:latin typeface="Consolas"/>
                  <a:ea typeface="+mn-ea"/>
                  <a:cs typeface="Consolas"/>
                </a:rPr>
                <a:t>r/</a:t>
              </a:r>
              <a:r>
                <a:rPr sz="2000" u="heavy" dirty="0">
                  <a:solidFill>
                    <a:srgbClr val="0000FF"/>
                  </a:solidFill>
                  <a:latin typeface="Consolas"/>
                  <a:ea typeface="+mn-ea"/>
                  <a:cs typeface="Consolas"/>
                </a:rPr>
                <a:t>client</a:t>
              </a:r>
              <a:r>
                <a:rPr sz="2000" u="heavy" spc="-10" dirty="0">
                  <a:solidFill>
                    <a:srgbClr val="0000FF"/>
                  </a:solidFill>
                  <a:latin typeface="Consolas"/>
                  <a:ea typeface="+mn-ea"/>
                  <a:cs typeface="Consolas"/>
                </a:rPr>
                <a:t>-</a:t>
              </a:r>
              <a:r>
                <a:rPr sz="2000" u="heavy" dirty="0">
                  <a:solidFill>
                    <a:srgbClr val="0000FF"/>
                  </a:solidFill>
                  <a:latin typeface="Consolas"/>
                  <a:ea typeface="+mn-ea"/>
                  <a:cs typeface="Consolas"/>
                </a:rPr>
                <a:t>li</a:t>
              </a:r>
              <a:r>
                <a:rPr sz="2000" u="heavy" spc="-10" dirty="0">
                  <a:solidFill>
                    <a:srgbClr val="0000FF"/>
                  </a:solidFill>
                  <a:latin typeface="Consolas"/>
                  <a:ea typeface="+mn-ea"/>
                  <a:cs typeface="Consolas"/>
                </a:rPr>
                <a:t>br</a:t>
              </a:r>
              <a:r>
                <a:rPr sz="2000" u="heavy" dirty="0">
                  <a:solidFill>
                    <a:srgbClr val="0000FF"/>
                  </a:solidFill>
                  <a:latin typeface="Consolas"/>
                  <a:ea typeface="+mn-ea"/>
                  <a:cs typeface="Consolas"/>
                </a:rPr>
                <a:t>aries</a:t>
              </a:r>
              <a:endParaRPr sz="2000" dirty="0">
                <a:solidFill>
                  <a:prstClr val="black"/>
                </a:solidFill>
                <a:latin typeface="Consolas"/>
                <a:ea typeface="+mn-ea"/>
                <a:cs typeface="Consolas"/>
              </a:endParaRPr>
            </a:p>
          </p:txBody>
        </p:sp>
        <p:sp>
          <p:nvSpPr>
            <p:cNvPr id="7" name="object 6"/>
            <p:cNvSpPr txBox="1"/>
            <p:nvPr/>
          </p:nvSpPr>
          <p:spPr>
            <a:xfrm>
              <a:off x="918149" y="4462921"/>
              <a:ext cx="3035935" cy="294005"/>
            </a:xfrm>
            <a:prstGeom prst="rect">
              <a:avLst/>
            </a:prstGeom>
          </p:spPr>
          <p:txBody>
            <a:bodyPr vert="horz" wrap="square" lIns="0" tIns="0" rIns="0" bIns="0" rtlCol="0">
              <a:spAutoFit/>
            </a:bodyPr>
            <a:lstStyle/>
            <a:p>
              <a:pPr marL="12700" defTabSz="914400" fontAlgn="auto" hangingPunct="1">
                <a:lnSpc>
                  <a:spcPct val="100000"/>
                </a:lnSpc>
                <a:spcBef>
                  <a:spcPts val="0"/>
                </a:spcBef>
                <a:spcAft>
                  <a:spcPts val="0"/>
                </a:spcAft>
                <a:buClrTx/>
                <a:buSzTx/>
                <a:buFontTx/>
                <a:buNone/>
              </a:pPr>
              <a:r>
                <a:rPr sz="2100" dirty="0">
                  <a:solidFill>
                    <a:srgbClr val="00A2DD"/>
                  </a:solidFill>
                  <a:latin typeface="Arial"/>
                  <a:ea typeface="+mn-ea"/>
                  <a:cs typeface="Arial"/>
                </a:rPr>
                <a:t>Find</a:t>
              </a:r>
              <a:r>
                <a:rPr sz="2100" spc="-10" dirty="0">
                  <a:solidFill>
                    <a:srgbClr val="00A2DD"/>
                  </a:solidFill>
                  <a:latin typeface="Arial"/>
                  <a:ea typeface="+mn-ea"/>
                  <a:cs typeface="Arial"/>
                </a:rPr>
                <a:t> </a:t>
              </a:r>
              <a:r>
                <a:rPr sz="2100" dirty="0">
                  <a:solidFill>
                    <a:srgbClr val="00A2DD"/>
                  </a:solidFill>
                  <a:latin typeface="Arial"/>
                  <a:ea typeface="+mn-ea"/>
                  <a:cs typeface="Arial"/>
                </a:rPr>
                <a:t>Supported</a:t>
              </a:r>
              <a:r>
                <a:rPr sz="2100" spc="-20" dirty="0">
                  <a:solidFill>
                    <a:srgbClr val="00A2DD"/>
                  </a:solidFill>
                  <a:latin typeface="Arial"/>
                  <a:ea typeface="+mn-ea"/>
                  <a:cs typeface="Arial"/>
                </a:rPr>
                <a:t> </a:t>
              </a:r>
              <a:r>
                <a:rPr sz="2100" dirty="0">
                  <a:solidFill>
                    <a:srgbClr val="00A2DD"/>
                  </a:solidFill>
                  <a:latin typeface="Arial"/>
                  <a:ea typeface="+mn-ea"/>
                  <a:cs typeface="Arial"/>
                </a:rPr>
                <a:t>Libraries:</a:t>
              </a:r>
              <a:endParaRPr sz="2100" dirty="0">
                <a:solidFill>
                  <a:prstClr val="black"/>
                </a:solidFill>
                <a:latin typeface="Arial"/>
                <a:ea typeface="+mn-ea"/>
                <a:cs typeface="Arial"/>
              </a:endParaRPr>
            </a:p>
          </p:txBody>
        </p:sp>
      </p:grpSp>
      <p:grpSp>
        <p:nvGrpSpPr>
          <p:cNvPr id="22" name="Group 21"/>
          <p:cNvGrpSpPr/>
          <p:nvPr/>
        </p:nvGrpSpPr>
        <p:grpSpPr>
          <a:xfrm>
            <a:off x="1253807" y="2484437"/>
            <a:ext cx="7573009" cy="2204085"/>
            <a:chOff x="886652" y="1951037"/>
            <a:chExt cx="7573009" cy="2204085"/>
          </a:xfrm>
        </p:grpSpPr>
        <p:sp>
          <p:nvSpPr>
            <p:cNvPr id="8" name="object 7"/>
            <p:cNvSpPr/>
            <p:nvPr/>
          </p:nvSpPr>
          <p:spPr>
            <a:xfrm>
              <a:off x="886652" y="1951037"/>
              <a:ext cx="7573009" cy="2204085"/>
            </a:xfrm>
            <a:custGeom>
              <a:avLst/>
              <a:gdLst/>
              <a:ahLst/>
              <a:cxnLst/>
              <a:rect l="l" t="t" r="r" b="b"/>
              <a:pathLst>
                <a:path w="7573009" h="2204085">
                  <a:moveTo>
                    <a:pt x="0" y="2203704"/>
                  </a:moveTo>
                  <a:lnTo>
                    <a:pt x="7572756" y="2203704"/>
                  </a:lnTo>
                  <a:lnTo>
                    <a:pt x="7572756" y="0"/>
                  </a:lnTo>
                  <a:lnTo>
                    <a:pt x="0" y="0"/>
                  </a:lnTo>
                  <a:lnTo>
                    <a:pt x="0" y="2203704"/>
                  </a:lnTo>
                  <a:close/>
                </a:path>
              </a:pathLst>
            </a:custGeom>
            <a:ln w="12192">
              <a:solidFill>
                <a:srgbClr val="EDEDED"/>
              </a:solidFill>
            </a:ln>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9" name="object 8"/>
            <p:cNvSpPr/>
            <p:nvPr/>
          </p:nvSpPr>
          <p:spPr>
            <a:xfrm>
              <a:off x="7086285" y="2219260"/>
              <a:ext cx="1034796" cy="713232"/>
            </a:xfrm>
            <a:prstGeom prst="rect">
              <a:avLst/>
            </a:prstGeom>
            <a:blipFill>
              <a:blip r:embed="rId3"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0" name="object 9"/>
            <p:cNvSpPr/>
            <p:nvPr/>
          </p:nvSpPr>
          <p:spPr>
            <a:xfrm>
              <a:off x="1287465" y="3209861"/>
              <a:ext cx="1025652" cy="678179"/>
            </a:xfrm>
            <a:prstGeom prst="rect">
              <a:avLst/>
            </a:prstGeom>
            <a:blipFill>
              <a:blip r:embed="rId4"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1" name="object 10"/>
            <p:cNvSpPr/>
            <p:nvPr/>
          </p:nvSpPr>
          <p:spPr>
            <a:xfrm>
              <a:off x="2303972" y="2085149"/>
              <a:ext cx="1088136" cy="928115"/>
            </a:xfrm>
            <a:prstGeom prst="rect">
              <a:avLst/>
            </a:prstGeom>
            <a:blipFill>
              <a:blip r:embed="rId5"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2" name="object 11"/>
            <p:cNvSpPr/>
            <p:nvPr/>
          </p:nvSpPr>
          <p:spPr>
            <a:xfrm>
              <a:off x="7093904" y="3164141"/>
              <a:ext cx="918972" cy="758952"/>
            </a:xfrm>
            <a:prstGeom prst="rect">
              <a:avLst/>
            </a:prstGeom>
            <a:blipFill>
              <a:blip r:embed="rId6"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3" name="object 12"/>
            <p:cNvSpPr/>
            <p:nvPr/>
          </p:nvSpPr>
          <p:spPr>
            <a:xfrm>
              <a:off x="2928812" y="3147377"/>
              <a:ext cx="909827" cy="794004"/>
            </a:xfrm>
            <a:prstGeom prst="rect">
              <a:avLst/>
            </a:prstGeom>
            <a:blipFill>
              <a:blip r:embed="rId7"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4" name="object 13"/>
            <p:cNvSpPr/>
            <p:nvPr/>
          </p:nvSpPr>
          <p:spPr>
            <a:xfrm>
              <a:off x="5748213" y="3094037"/>
              <a:ext cx="909827" cy="838200"/>
            </a:xfrm>
            <a:prstGeom prst="rect">
              <a:avLst/>
            </a:prstGeom>
            <a:blipFill>
              <a:blip r:embed="rId8"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5" name="object 14"/>
            <p:cNvSpPr/>
            <p:nvPr/>
          </p:nvSpPr>
          <p:spPr>
            <a:xfrm>
              <a:off x="4400997" y="3263200"/>
              <a:ext cx="954024" cy="562356"/>
            </a:xfrm>
            <a:prstGeom prst="rect">
              <a:avLst/>
            </a:prstGeom>
            <a:blipFill>
              <a:blip r:embed="rId9"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6" name="object 15"/>
            <p:cNvSpPr/>
            <p:nvPr/>
          </p:nvSpPr>
          <p:spPr>
            <a:xfrm>
              <a:off x="5845749" y="2076004"/>
              <a:ext cx="954024" cy="990600"/>
            </a:xfrm>
            <a:prstGeom prst="rect">
              <a:avLst/>
            </a:prstGeom>
            <a:blipFill>
              <a:blip r:embed="rId10"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7" name="object 16"/>
            <p:cNvSpPr/>
            <p:nvPr/>
          </p:nvSpPr>
          <p:spPr>
            <a:xfrm>
              <a:off x="1109156" y="2156777"/>
              <a:ext cx="909827" cy="902208"/>
            </a:xfrm>
            <a:prstGeom prst="rect">
              <a:avLst/>
            </a:prstGeom>
            <a:blipFill>
              <a:blip r:embed="rId11"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8" name="object 17"/>
            <p:cNvSpPr/>
            <p:nvPr/>
          </p:nvSpPr>
          <p:spPr>
            <a:xfrm>
              <a:off x="4838385" y="2200972"/>
              <a:ext cx="766572" cy="740663"/>
            </a:xfrm>
            <a:prstGeom prst="rect">
              <a:avLst/>
            </a:prstGeom>
            <a:blipFill>
              <a:blip r:embed="rId12"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sp>
          <p:nvSpPr>
            <p:cNvPr id="19" name="object 18"/>
            <p:cNvSpPr/>
            <p:nvPr/>
          </p:nvSpPr>
          <p:spPr>
            <a:xfrm>
              <a:off x="3722816" y="2165921"/>
              <a:ext cx="775715" cy="882396"/>
            </a:xfrm>
            <a:prstGeom prst="rect">
              <a:avLst/>
            </a:prstGeom>
            <a:blipFill>
              <a:blip r:embed="rId13" cstate="print"/>
              <a:stretch>
                <a:fillRect/>
              </a:stretch>
            </a:blipFill>
          </p:spPr>
          <p:txBody>
            <a:bodyPr wrap="square" lIns="0" tIns="0" rIns="0" bIns="0" rtlCol="0"/>
            <a:lstStyle/>
            <a:p>
              <a:pPr defTabSz="914400" fontAlgn="auto" hangingPunct="1">
                <a:lnSpc>
                  <a:spcPct val="100000"/>
                </a:lnSpc>
                <a:spcBef>
                  <a:spcPts val="0"/>
                </a:spcBef>
                <a:spcAft>
                  <a:spcPts val="0"/>
                </a:spcAft>
                <a:buClrTx/>
                <a:buSzTx/>
                <a:buFontTx/>
                <a:buNone/>
              </a:pPr>
              <a:endParaRPr>
                <a:solidFill>
                  <a:prstClr val="black"/>
                </a:solidFill>
                <a:latin typeface="Calibri"/>
                <a:ea typeface="+mn-ea"/>
                <a:cs typeface="+mn-cs"/>
              </a:endParaRPr>
            </a:p>
          </p:txBody>
        </p:sp>
      </p:grpSp>
    </p:spTree>
    <p:extLst>
      <p:ext uri="{BB962C8B-B14F-4D97-AF65-F5344CB8AC3E}">
        <p14:creationId xmlns:p14="http://schemas.microsoft.com/office/powerpoint/2010/main" val="3722756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83</a:t>
            </a:fld>
            <a:endParaRPr lang="en-GB" dirty="0"/>
          </a:p>
        </p:txBody>
      </p:sp>
      <p:sp>
        <p:nvSpPr>
          <p:cNvPr id="5" name="Title 4"/>
          <p:cNvSpPr>
            <a:spLocks noGrp="1"/>
          </p:cNvSpPr>
          <p:nvPr>
            <p:ph type="title"/>
          </p:nvPr>
        </p:nvSpPr>
        <p:spPr/>
        <p:txBody>
          <a:bodyPr/>
          <a:lstStyle/>
          <a:p>
            <a:r>
              <a:rPr lang="en-US" dirty="0"/>
              <a:t>What is AT&amp;T </a:t>
            </a:r>
            <a:r>
              <a:rPr lang="en-US" dirty="0" err="1"/>
              <a:t>IoT</a:t>
            </a:r>
            <a:r>
              <a:rPr lang="en-US" dirty="0"/>
              <a:t> Platform?</a:t>
            </a:r>
          </a:p>
        </p:txBody>
      </p:sp>
      <p:sp>
        <p:nvSpPr>
          <p:cNvPr id="6" name="Content Placeholder 5"/>
          <p:cNvSpPr>
            <a:spLocks noGrp="1"/>
          </p:cNvSpPr>
          <p:nvPr>
            <p:ph idx="1"/>
          </p:nvPr>
        </p:nvSpPr>
        <p:spPr>
          <a:xfrm>
            <a:off x="620712" y="1417638"/>
            <a:ext cx="9144000" cy="5256112"/>
          </a:xfrm>
        </p:spPr>
        <p:txBody>
          <a:bodyPr>
            <a:normAutofit/>
          </a:bodyPr>
          <a:lstStyle/>
          <a:p>
            <a:r>
              <a:rPr lang="en-US" sz="3200" dirty="0"/>
              <a:t>IoT PaaS (platform as a service)</a:t>
            </a:r>
          </a:p>
          <a:p>
            <a:pPr lvl="1"/>
            <a:r>
              <a:rPr lang="en-US" sz="2800" dirty="0"/>
              <a:t>Cloud IoT development and operating platform</a:t>
            </a:r>
          </a:p>
          <a:p>
            <a:pPr lvl="1"/>
            <a:r>
              <a:rPr lang="en-US" sz="2800" dirty="0"/>
              <a:t>Used to create streams and triggers</a:t>
            </a:r>
          </a:p>
          <a:p>
            <a:endParaRPr lang="en-US" sz="3200" dirty="0"/>
          </a:p>
          <a:p>
            <a:r>
              <a:rPr lang="en-US" sz="3200" dirty="0"/>
              <a:t>Flow IDE</a:t>
            </a:r>
          </a:p>
          <a:p>
            <a:pPr lvl="1"/>
            <a:r>
              <a:rPr lang="en-US" sz="2800" dirty="0"/>
              <a:t>Node-RED-based IDE for service connection and data processing logic development and deployment</a:t>
            </a:r>
          </a:p>
          <a:p>
            <a:endParaRPr lang="en-US" sz="3200" dirty="0"/>
          </a:p>
          <a:p>
            <a:r>
              <a:rPr lang="en-US" sz="3200" dirty="0"/>
              <a:t>M2X data store</a:t>
            </a:r>
          </a:p>
        </p:txBody>
      </p:sp>
    </p:spTree>
    <p:extLst>
      <p:ext uri="{BB962C8B-B14F-4D97-AF65-F5344CB8AC3E}">
        <p14:creationId xmlns:p14="http://schemas.microsoft.com/office/powerpoint/2010/main" val="2632888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84</a:t>
            </a:fld>
            <a:endParaRPr lang="en-GB" dirty="0"/>
          </a:p>
        </p:txBody>
      </p:sp>
      <p:sp>
        <p:nvSpPr>
          <p:cNvPr id="5" name="Title 4"/>
          <p:cNvSpPr>
            <a:spLocks noGrp="1"/>
          </p:cNvSpPr>
          <p:nvPr>
            <p:ph type="title"/>
          </p:nvPr>
        </p:nvSpPr>
        <p:spPr/>
        <p:txBody>
          <a:bodyPr/>
          <a:lstStyle/>
          <a:p>
            <a:r>
              <a:rPr lang="en-US" dirty="0"/>
              <a:t>AT&amp;T IoT Platform – Flow IDE</a:t>
            </a:r>
          </a:p>
        </p:txBody>
      </p:sp>
      <p:sp>
        <p:nvSpPr>
          <p:cNvPr id="6" name="Content Placeholder 5"/>
          <p:cNvSpPr>
            <a:spLocks noGrp="1"/>
          </p:cNvSpPr>
          <p:nvPr>
            <p:ph idx="1"/>
          </p:nvPr>
        </p:nvSpPr>
        <p:spPr/>
        <p:txBody>
          <a:bodyPr>
            <a:normAutofit/>
          </a:bodyPr>
          <a:lstStyle/>
          <a:p>
            <a:r>
              <a:rPr lang="en-US" dirty="0">
                <a:hlinkClick r:id="rId3"/>
              </a:rPr>
              <a:t>https://flow.att.com/start</a:t>
            </a:r>
            <a:endParaRPr lang="en-US" dirty="0"/>
          </a:p>
          <a:p>
            <a:r>
              <a:rPr lang="en-US" dirty="0">
                <a:solidFill>
                  <a:srgbClr val="0000FF"/>
                </a:solidFill>
              </a:rPr>
              <a:t>A fully hosted, Node-RED-based visual programming environment with ability to maintain versioning, publish, and run solution on AT&amp;T IoT PaaS. </a:t>
            </a:r>
          </a:p>
          <a:p>
            <a:endParaRPr lang="en-US" dirty="0"/>
          </a:p>
          <a:p>
            <a:r>
              <a:rPr lang="en-US" dirty="0"/>
              <a:t>'Do something' with the data, create an application that is ready for end users to consume </a:t>
            </a:r>
          </a:p>
          <a:p>
            <a:endParaRPr lang="en-US" dirty="0"/>
          </a:p>
          <a:p>
            <a:r>
              <a:rPr lang="en-US" dirty="0"/>
              <a:t>It offers </a:t>
            </a:r>
            <a:r>
              <a:rPr lang="en-US" dirty="0">
                <a:solidFill>
                  <a:srgbClr val="0000FF"/>
                </a:solidFill>
              </a:rPr>
              <a:t>nodes that are preconfigured to allow easy access to multiple data sources, cloud services, device profiles, and communication methods</a:t>
            </a:r>
            <a:r>
              <a:rPr lang="en-US" dirty="0"/>
              <a:t>. </a:t>
            </a:r>
          </a:p>
          <a:p>
            <a:endParaRPr lang="en-US" dirty="0"/>
          </a:p>
        </p:txBody>
      </p:sp>
    </p:spTree>
    <p:extLst>
      <p:ext uri="{BB962C8B-B14F-4D97-AF65-F5344CB8AC3E}">
        <p14:creationId xmlns:p14="http://schemas.microsoft.com/office/powerpoint/2010/main" val="1290994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85</a:t>
            </a:fld>
            <a:endParaRPr lang="en-GB" dirty="0"/>
          </a:p>
        </p:txBody>
      </p:sp>
      <p:sp>
        <p:nvSpPr>
          <p:cNvPr id="5" name="Title 4"/>
          <p:cNvSpPr>
            <a:spLocks noGrp="1"/>
          </p:cNvSpPr>
          <p:nvPr>
            <p:ph type="title"/>
          </p:nvPr>
        </p:nvSpPr>
        <p:spPr/>
        <p:txBody>
          <a:bodyPr/>
          <a:lstStyle/>
          <a:p>
            <a:r>
              <a:rPr lang="en-US" dirty="0"/>
              <a:t>AT&amp;T </a:t>
            </a:r>
            <a:r>
              <a:rPr lang="en-US" dirty="0" err="1"/>
              <a:t>IoT</a:t>
            </a:r>
            <a:r>
              <a:rPr lang="en-US" dirty="0"/>
              <a:t> Flow IDE - Overview</a:t>
            </a:r>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306512" y="2103437"/>
            <a:ext cx="7248525" cy="4076700"/>
          </a:xfrm>
          <a:prstGeom prst="rect">
            <a:avLst/>
          </a:prstGeom>
        </p:spPr>
      </p:pic>
    </p:spTree>
    <p:extLst>
      <p:ext uri="{BB962C8B-B14F-4D97-AF65-F5344CB8AC3E}">
        <p14:creationId xmlns:p14="http://schemas.microsoft.com/office/powerpoint/2010/main" val="874410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AT&amp;T IoT Flow IDE</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86</a:t>
            </a:fld>
            <a:endParaRPr lang="en-GB" dirty="0"/>
          </a:p>
        </p:txBody>
      </p:sp>
      <p:sp>
        <p:nvSpPr>
          <p:cNvPr id="7" name="object 4"/>
          <p:cNvSpPr/>
          <p:nvPr/>
        </p:nvSpPr>
        <p:spPr>
          <a:xfrm>
            <a:off x="696912" y="3398837"/>
            <a:ext cx="4046220" cy="1503171"/>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6629845" y="3159569"/>
            <a:ext cx="1687195" cy="1742439"/>
          </a:xfrm>
          <a:custGeom>
            <a:avLst/>
            <a:gdLst/>
            <a:ahLst/>
            <a:cxnLst/>
            <a:rect l="l" t="t" r="r" b="b"/>
            <a:pathLst>
              <a:path w="1687195" h="1742439">
                <a:moveTo>
                  <a:pt x="843533" y="0"/>
                </a:moveTo>
                <a:lnTo>
                  <a:pt x="774355" y="2886"/>
                </a:lnTo>
                <a:lnTo>
                  <a:pt x="706716" y="11397"/>
                </a:lnTo>
                <a:lnTo>
                  <a:pt x="640834" y="25309"/>
                </a:lnTo>
                <a:lnTo>
                  <a:pt x="576925" y="44397"/>
                </a:lnTo>
                <a:lnTo>
                  <a:pt x="515207" y="68437"/>
                </a:lnTo>
                <a:lnTo>
                  <a:pt x="455896" y="97205"/>
                </a:lnTo>
                <a:lnTo>
                  <a:pt x="399211" y="130477"/>
                </a:lnTo>
                <a:lnTo>
                  <a:pt x="345368" y="168030"/>
                </a:lnTo>
                <a:lnTo>
                  <a:pt x="294585" y="209638"/>
                </a:lnTo>
                <a:lnTo>
                  <a:pt x="247078" y="255079"/>
                </a:lnTo>
                <a:lnTo>
                  <a:pt x="203065" y="304128"/>
                </a:lnTo>
                <a:lnTo>
                  <a:pt x="162763" y="356561"/>
                </a:lnTo>
                <a:lnTo>
                  <a:pt x="126389" y="412153"/>
                </a:lnTo>
                <a:lnTo>
                  <a:pt x="94160" y="470682"/>
                </a:lnTo>
                <a:lnTo>
                  <a:pt x="66293" y="531923"/>
                </a:lnTo>
                <a:lnTo>
                  <a:pt x="43007" y="595652"/>
                </a:lnTo>
                <a:lnTo>
                  <a:pt x="24517" y="661644"/>
                </a:lnTo>
                <a:lnTo>
                  <a:pt x="11041" y="729677"/>
                </a:lnTo>
                <a:lnTo>
                  <a:pt x="2796" y="799525"/>
                </a:lnTo>
                <a:lnTo>
                  <a:pt x="0" y="870965"/>
                </a:lnTo>
                <a:lnTo>
                  <a:pt x="2796" y="942406"/>
                </a:lnTo>
                <a:lnTo>
                  <a:pt x="11041" y="1012254"/>
                </a:lnTo>
                <a:lnTo>
                  <a:pt x="24517" y="1080287"/>
                </a:lnTo>
                <a:lnTo>
                  <a:pt x="43007" y="1146279"/>
                </a:lnTo>
                <a:lnTo>
                  <a:pt x="66293" y="1210008"/>
                </a:lnTo>
                <a:lnTo>
                  <a:pt x="94160" y="1271249"/>
                </a:lnTo>
                <a:lnTo>
                  <a:pt x="126389" y="1329778"/>
                </a:lnTo>
                <a:lnTo>
                  <a:pt x="162763" y="1385370"/>
                </a:lnTo>
                <a:lnTo>
                  <a:pt x="203065" y="1437803"/>
                </a:lnTo>
                <a:lnTo>
                  <a:pt x="247078" y="1486852"/>
                </a:lnTo>
                <a:lnTo>
                  <a:pt x="294585" y="1532293"/>
                </a:lnTo>
                <a:lnTo>
                  <a:pt x="345368" y="1573901"/>
                </a:lnTo>
                <a:lnTo>
                  <a:pt x="399211" y="1611454"/>
                </a:lnTo>
                <a:lnTo>
                  <a:pt x="455896" y="1644726"/>
                </a:lnTo>
                <a:lnTo>
                  <a:pt x="515207" y="1673494"/>
                </a:lnTo>
                <a:lnTo>
                  <a:pt x="576925" y="1697534"/>
                </a:lnTo>
                <a:lnTo>
                  <a:pt x="640834" y="1716622"/>
                </a:lnTo>
                <a:lnTo>
                  <a:pt x="706716" y="1730534"/>
                </a:lnTo>
                <a:lnTo>
                  <a:pt x="774355" y="1739045"/>
                </a:lnTo>
                <a:lnTo>
                  <a:pt x="843533" y="1741932"/>
                </a:lnTo>
                <a:lnTo>
                  <a:pt x="912712" y="1739045"/>
                </a:lnTo>
                <a:lnTo>
                  <a:pt x="980351" y="1730534"/>
                </a:lnTo>
                <a:lnTo>
                  <a:pt x="1046233" y="1716622"/>
                </a:lnTo>
                <a:lnTo>
                  <a:pt x="1110142" y="1697534"/>
                </a:lnTo>
                <a:lnTo>
                  <a:pt x="1171860" y="1673494"/>
                </a:lnTo>
                <a:lnTo>
                  <a:pt x="1231171" y="1644726"/>
                </a:lnTo>
                <a:lnTo>
                  <a:pt x="1287856" y="1611454"/>
                </a:lnTo>
                <a:lnTo>
                  <a:pt x="1341699" y="1573901"/>
                </a:lnTo>
                <a:lnTo>
                  <a:pt x="1392482" y="1532293"/>
                </a:lnTo>
                <a:lnTo>
                  <a:pt x="1439989" y="1486852"/>
                </a:lnTo>
                <a:lnTo>
                  <a:pt x="1484002" y="1437803"/>
                </a:lnTo>
                <a:lnTo>
                  <a:pt x="1524304" y="1385370"/>
                </a:lnTo>
                <a:lnTo>
                  <a:pt x="1560678" y="1329778"/>
                </a:lnTo>
                <a:lnTo>
                  <a:pt x="1592907" y="1271249"/>
                </a:lnTo>
                <a:lnTo>
                  <a:pt x="1620774" y="1210008"/>
                </a:lnTo>
                <a:lnTo>
                  <a:pt x="1644060" y="1146279"/>
                </a:lnTo>
                <a:lnTo>
                  <a:pt x="1662550" y="1080287"/>
                </a:lnTo>
                <a:lnTo>
                  <a:pt x="1676026" y="1012254"/>
                </a:lnTo>
                <a:lnTo>
                  <a:pt x="1684271" y="942406"/>
                </a:lnTo>
                <a:lnTo>
                  <a:pt x="1687068" y="870965"/>
                </a:lnTo>
                <a:lnTo>
                  <a:pt x="1684271" y="799525"/>
                </a:lnTo>
                <a:lnTo>
                  <a:pt x="1676026" y="729677"/>
                </a:lnTo>
                <a:lnTo>
                  <a:pt x="1662550" y="661644"/>
                </a:lnTo>
                <a:lnTo>
                  <a:pt x="1644060" y="595652"/>
                </a:lnTo>
                <a:lnTo>
                  <a:pt x="1620774" y="531923"/>
                </a:lnTo>
                <a:lnTo>
                  <a:pt x="1592907" y="470682"/>
                </a:lnTo>
                <a:lnTo>
                  <a:pt x="1560678" y="412153"/>
                </a:lnTo>
                <a:lnTo>
                  <a:pt x="1524304" y="356561"/>
                </a:lnTo>
                <a:lnTo>
                  <a:pt x="1484002" y="304128"/>
                </a:lnTo>
                <a:lnTo>
                  <a:pt x="1439989" y="255079"/>
                </a:lnTo>
                <a:lnTo>
                  <a:pt x="1392482" y="209638"/>
                </a:lnTo>
                <a:lnTo>
                  <a:pt x="1341699" y="168030"/>
                </a:lnTo>
                <a:lnTo>
                  <a:pt x="1287856" y="130477"/>
                </a:lnTo>
                <a:lnTo>
                  <a:pt x="1231171" y="97205"/>
                </a:lnTo>
                <a:lnTo>
                  <a:pt x="1171860" y="68437"/>
                </a:lnTo>
                <a:lnTo>
                  <a:pt x="1110142" y="44397"/>
                </a:lnTo>
                <a:lnTo>
                  <a:pt x="1046233" y="25309"/>
                </a:lnTo>
                <a:lnTo>
                  <a:pt x="980351" y="11397"/>
                </a:lnTo>
                <a:lnTo>
                  <a:pt x="912712" y="2886"/>
                </a:lnTo>
                <a:lnTo>
                  <a:pt x="843533" y="0"/>
                </a:lnTo>
                <a:close/>
              </a:path>
            </a:pathLst>
          </a:custGeom>
          <a:solidFill>
            <a:srgbClr val="929FD9"/>
          </a:solidFill>
        </p:spPr>
        <p:txBody>
          <a:bodyPr wrap="square" lIns="0" tIns="0" rIns="0" bIns="0" rtlCol="0"/>
          <a:lstStyle/>
          <a:p>
            <a:endParaRPr/>
          </a:p>
        </p:txBody>
      </p:sp>
      <p:sp>
        <p:nvSpPr>
          <p:cNvPr id="9" name="object 6"/>
          <p:cNvSpPr txBox="1"/>
          <p:nvPr/>
        </p:nvSpPr>
        <p:spPr>
          <a:xfrm>
            <a:off x="6938073" y="3857943"/>
            <a:ext cx="1141730" cy="280035"/>
          </a:xfrm>
          <a:prstGeom prst="rect">
            <a:avLst/>
          </a:prstGeom>
        </p:spPr>
        <p:txBody>
          <a:bodyPr vert="horz" wrap="square" lIns="0" tIns="0" rIns="0" bIns="0" rtlCol="0">
            <a:spAutoFit/>
          </a:bodyPr>
          <a:lstStyle/>
          <a:p>
            <a:pPr marL="12700">
              <a:lnSpc>
                <a:spcPct val="100000"/>
              </a:lnSpc>
            </a:pPr>
            <a:r>
              <a:rPr sz="2000" dirty="0">
                <a:solidFill>
                  <a:srgbClr val="FFFFFF"/>
                </a:solidFill>
                <a:latin typeface="Calibri"/>
                <a:cs typeface="Calibri"/>
              </a:rPr>
              <a:t>AT&amp;T</a:t>
            </a:r>
            <a:r>
              <a:rPr sz="2000" spc="-20" dirty="0">
                <a:solidFill>
                  <a:srgbClr val="FFFFFF"/>
                </a:solidFill>
                <a:latin typeface="Calibri"/>
                <a:cs typeface="Calibri"/>
              </a:rPr>
              <a:t> </a:t>
            </a:r>
            <a:r>
              <a:rPr sz="2000" spc="-5" dirty="0">
                <a:solidFill>
                  <a:srgbClr val="FFFFFF"/>
                </a:solidFill>
                <a:latin typeface="Calibri"/>
                <a:cs typeface="Calibri"/>
              </a:rPr>
              <a:t>Flow</a:t>
            </a:r>
            <a:endParaRPr sz="2000">
              <a:latin typeface="Calibri"/>
              <a:cs typeface="Calibri"/>
            </a:endParaRPr>
          </a:p>
        </p:txBody>
      </p:sp>
      <p:sp>
        <p:nvSpPr>
          <p:cNvPr id="10" name="object 7"/>
          <p:cNvSpPr txBox="1"/>
          <p:nvPr/>
        </p:nvSpPr>
        <p:spPr>
          <a:xfrm>
            <a:off x="8347773" y="3755072"/>
            <a:ext cx="963294" cy="324485"/>
          </a:xfrm>
          <a:prstGeom prst="rect">
            <a:avLst/>
          </a:prstGeom>
        </p:spPr>
        <p:txBody>
          <a:bodyPr vert="horz" wrap="square" lIns="0" tIns="0" rIns="0" bIns="0" rtlCol="0">
            <a:spAutoFit/>
          </a:bodyPr>
          <a:lstStyle/>
          <a:p>
            <a:pPr algn="ctr">
              <a:lnSpc>
                <a:spcPct val="100000"/>
              </a:lnSpc>
            </a:pPr>
            <a:r>
              <a:rPr sz="1050" spc="10" dirty="0">
                <a:solidFill>
                  <a:srgbClr val="666666"/>
                </a:solidFill>
                <a:latin typeface="Calibri"/>
                <a:cs typeface="Calibri"/>
              </a:rPr>
              <a:t>V</a:t>
            </a:r>
            <a:r>
              <a:rPr sz="1050" spc="-5" dirty="0">
                <a:solidFill>
                  <a:srgbClr val="666666"/>
                </a:solidFill>
                <a:latin typeface="Calibri"/>
                <a:cs typeface="Calibri"/>
              </a:rPr>
              <a:t>is</a:t>
            </a:r>
            <a:r>
              <a:rPr sz="1050" spc="5" dirty="0">
                <a:solidFill>
                  <a:srgbClr val="666666"/>
                </a:solidFill>
                <a:latin typeface="Calibri"/>
                <a:cs typeface="Calibri"/>
              </a:rPr>
              <a:t>ua</a:t>
            </a:r>
            <a:r>
              <a:rPr sz="1050" spc="-5" dirty="0">
                <a:solidFill>
                  <a:srgbClr val="666666"/>
                </a:solidFill>
                <a:latin typeface="Calibri"/>
                <a:cs typeface="Calibri"/>
              </a:rPr>
              <a:t>li</a:t>
            </a:r>
            <a:r>
              <a:rPr sz="1050" dirty="0">
                <a:solidFill>
                  <a:srgbClr val="666666"/>
                </a:solidFill>
                <a:latin typeface="Calibri"/>
                <a:cs typeface="Calibri"/>
              </a:rPr>
              <a:t>zat</a:t>
            </a:r>
            <a:r>
              <a:rPr sz="1050" spc="-5" dirty="0">
                <a:solidFill>
                  <a:srgbClr val="666666"/>
                </a:solidFill>
                <a:latin typeface="Calibri"/>
                <a:cs typeface="Calibri"/>
              </a:rPr>
              <a:t>io</a:t>
            </a:r>
            <a:r>
              <a:rPr sz="1050" spc="5" dirty="0">
                <a:solidFill>
                  <a:srgbClr val="666666"/>
                </a:solidFill>
                <a:latin typeface="Calibri"/>
                <a:cs typeface="Calibri"/>
              </a:rPr>
              <a:t>n</a:t>
            </a:r>
            <a:r>
              <a:rPr sz="1050" spc="15" dirty="0">
                <a:solidFill>
                  <a:srgbClr val="666666"/>
                </a:solidFill>
                <a:latin typeface="Calibri"/>
                <a:cs typeface="Calibri"/>
              </a:rPr>
              <a:t> </a:t>
            </a:r>
            <a:r>
              <a:rPr sz="1050" spc="5" dirty="0">
                <a:solidFill>
                  <a:srgbClr val="666666"/>
                </a:solidFill>
                <a:latin typeface="Calibri"/>
                <a:cs typeface="Calibri"/>
              </a:rPr>
              <a:t>and</a:t>
            </a:r>
            <a:endParaRPr sz="1050">
              <a:latin typeface="Calibri"/>
              <a:cs typeface="Calibri"/>
            </a:endParaRPr>
          </a:p>
          <a:p>
            <a:pPr marL="1270" algn="ctr">
              <a:lnSpc>
                <a:spcPct val="100000"/>
              </a:lnSpc>
              <a:spcBef>
                <a:spcPts val="20"/>
              </a:spcBef>
            </a:pPr>
            <a:r>
              <a:rPr sz="1050" dirty="0">
                <a:solidFill>
                  <a:srgbClr val="666666"/>
                </a:solidFill>
                <a:latin typeface="Calibri"/>
                <a:cs typeface="Calibri"/>
              </a:rPr>
              <a:t>Desi</a:t>
            </a:r>
            <a:r>
              <a:rPr sz="1050" spc="5" dirty="0">
                <a:solidFill>
                  <a:srgbClr val="666666"/>
                </a:solidFill>
                <a:latin typeface="Calibri"/>
                <a:cs typeface="Calibri"/>
              </a:rPr>
              <a:t>gn</a:t>
            </a:r>
            <a:r>
              <a:rPr sz="1050" spc="-20" dirty="0">
                <a:solidFill>
                  <a:srgbClr val="666666"/>
                </a:solidFill>
                <a:latin typeface="Calibri"/>
                <a:cs typeface="Calibri"/>
              </a:rPr>
              <a:t> </a:t>
            </a:r>
            <a:r>
              <a:rPr sz="1050" spc="5" dirty="0">
                <a:solidFill>
                  <a:srgbClr val="666666"/>
                </a:solidFill>
                <a:latin typeface="Calibri"/>
                <a:cs typeface="Calibri"/>
              </a:rPr>
              <a:t>too</a:t>
            </a:r>
            <a:r>
              <a:rPr sz="1050" spc="-10" dirty="0">
                <a:solidFill>
                  <a:srgbClr val="666666"/>
                </a:solidFill>
                <a:latin typeface="Calibri"/>
                <a:cs typeface="Calibri"/>
              </a:rPr>
              <a:t>l</a:t>
            </a:r>
            <a:r>
              <a:rPr sz="1050" dirty="0">
                <a:solidFill>
                  <a:srgbClr val="666666"/>
                </a:solidFill>
                <a:latin typeface="Calibri"/>
                <a:cs typeface="Calibri"/>
              </a:rPr>
              <a:t>s</a:t>
            </a:r>
            <a:endParaRPr sz="1050">
              <a:latin typeface="Calibri"/>
              <a:cs typeface="Calibri"/>
            </a:endParaRPr>
          </a:p>
        </p:txBody>
      </p:sp>
      <p:sp>
        <p:nvSpPr>
          <p:cNvPr id="11" name="object 8"/>
          <p:cNvSpPr txBox="1"/>
          <p:nvPr/>
        </p:nvSpPr>
        <p:spPr>
          <a:xfrm>
            <a:off x="5548567" y="3913187"/>
            <a:ext cx="898525" cy="161290"/>
          </a:xfrm>
          <a:prstGeom prst="rect">
            <a:avLst/>
          </a:prstGeom>
        </p:spPr>
        <p:txBody>
          <a:bodyPr vert="horz" wrap="square" lIns="0" tIns="0" rIns="0" bIns="0" rtlCol="0">
            <a:spAutoFit/>
          </a:bodyPr>
          <a:lstStyle/>
          <a:p>
            <a:pPr marL="12700">
              <a:lnSpc>
                <a:spcPct val="100000"/>
              </a:lnSpc>
            </a:pPr>
            <a:r>
              <a:rPr sz="1050" dirty="0">
                <a:solidFill>
                  <a:srgbClr val="666666"/>
                </a:solidFill>
                <a:latin typeface="Calibri"/>
                <a:cs typeface="Calibri"/>
              </a:rPr>
              <a:t>O</a:t>
            </a:r>
            <a:r>
              <a:rPr sz="1050" spc="5" dirty="0">
                <a:solidFill>
                  <a:srgbClr val="666666"/>
                </a:solidFill>
                <a:latin typeface="Calibri"/>
                <a:cs typeface="Calibri"/>
              </a:rPr>
              <a:t>p</a:t>
            </a:r>
            <a:r>
              <a:rPr sz="1050" dirty="0">
                <a:solidFill>
                  <a:srgbClr val="666666"/>
                </a:solidFill>
                <a:latin typeface="Calibri"/>
                <a:cs typeface="Calibri"/>
              </a:rPr>
              <a:t>e</a:t>
            </a:r>
            <a:r>
              <a:rPr sz="1050" spc="5" dirty="0">
                <a:solidFill>
                  <a:srgbClr val="666666"/>
                </a:solidFill>
                <a:latin typeface="Calibri"/>
                <a:cs typeface="Calibri"/>
              </a:rPr>
              <a:t>n</a:t>
            </a:r>
            <a:r>
              <a:rPr sz="1050" spc="-10" dirty="0">
                <a:solidFill>
                  <a:srgbClr val="666666"/>
                </a:solidFill>
                <a:latin typeface="Calibri"/>
                <a:cs typeface="Calibri"/>
              </a:rPr>
              <a:t> </a:t>
            </a:r>
            <a:r>
              <a:rPr sz="1050" spc="-5" dirty="0">
                <a:solidFill>
                  <a:srgbClr val="666666"/>
                </a:solidFill>
                <a:latin typeface="Calibri"/>
                <a:cs typeface="Calibri"/>
              </a:rPr>
              <a:t>s</a:t>
            </a:r>
            <a:r>
              <a:rPr sz="1050" dirty="0">
                <a:solidFill>
                  <a:srgbClr val="666666"/>
                </a:solidFill>
                <a:latin typeface="Calibri"/>
                <a:cs typeface="Calibri"/>
              </a:rPr>
              <a:t>tandards</a:t>
            </a:r>
            <a:endParaRPr sz="1050">
              <a:latin typeface="Calibri"/>
              <a:cs typeface="Calibri"/>
            </a:endParaRPr>
          </a:p>
        </p:txBody>
      </p:sp>
      <p:sp>
        <p:nvSpPr>
          <p:cNvPr id="12" name="object 9"/>
          <p:cNvSpPr txBox="1"/>
          <p:nvPr/>
        </p:nvSpPr>
        <p:spPr>
          <a:xfrm>
            <a:off x="7833932" y="5469573"/>
            <a:ext cx="1126490" cy="324485"/>
          </a:xfrm>
          <a:prstGeom prst="rect">
            <a:avLst/>
          </a:prstGeom>
        </p:spPr>
        <p:txBody>
          <a:bodyPr vert="horz" wrap="square" lIns="0" tIns="0" rIns="0" bIns="0" rtlCol="0">
            <a:spAutoFit/>
          </a:bodyPr>
          <a:lstStyle/>
          <a:p>
            <a:pPr marL="273050" marR="5080" indent="-260985">
              <a:lnSpc>
                <a:spcPct val="101899"/>
              </a:lnSpc>
            </a:pPr>
            <a:r>
              <a:rPr sz="1050" spc="-5" dirty="0">
                <a:solidFill>
                  <a:srgbClr val="666666"/>
                </a:solidFill>
                <a:latin typeface="Calibri"/>
                <a:cs typeface="Calibri"/>
              </a:rPr>
              <a:t>Servi</a:t>
            </a:r>
            <a:r>
              <a:rPr sz="1050" dirty="0">
                <a:solidFill>
                  <a:srgbClr val="666666"/>
                </a:solidFill>
                <a:latin typeface="Calibri"/>
                <a:cs typeface="Calibri"/>
              </a:rPr>
              <a:t>ce de</a:t>
            </a:r>
            <a:r>
              <a:rPr sz="1050" spc="-10" dirty="0">
                <a:solidFill>
                  <a:srgbClr val="666666"/>
                </a:solidFill>
                <a:latin typeface="Calibri"/>
                <a:cs typeface="Calibri"/>
              </a:rPr>
              <a:t>l</a:t>
            </a:r>
            <a:r>
              <a:rPr sz="1050" spc="-5" dirty="0">
                <a:solidFill>
                  <a:srgbClr val="666666"/>
                </a:solidFill>
                <a:latin typeface="Calibri"/>
                <a:cs typeface="Calibri"/>
              </a:rPr>
              <a:t>i</a:t>
            </a:r>
            <a:r>
              <a:rPr sz="1050" dirty="0">
                <a:solidFill>
                  <a:srgbClr val="666666"/>
                </a:solidFill>
                <a:latin typeface="Calibri"/>
                <a:cs typeface="Calibri"/>
              </a:rPr>
              <a:t>v</a:t>
            </a:r>
            <a:r>
              <a:rPr sz="1050" spc="-5" dirty="0">
                <a:solidFill>
                  <a:srgbClr val="666666"/>
                </a:solidFill>
                <a:latin typeface="Calibri"/>
                <a:cs typeface="Calibri"/>
              </a:rPr>
              <a:t>e</a:t>
            </a:r>
            <a:r>
              <a:rPr sz="1050" dirty="0">
                <a:solidFill>
                  <a:srgbClr val="666666"/>
                </a:solidFill>
                <a:latin typeface="Calibri"/>
                <a:cs typeface="Calibri"/>
              </a:rPr>
              <a:t>ry</a:t>
            </a:r>
            <a:r>
              <a:rPr sz="1050" spc="20" dirty="0">
                <a:solidFill>
                  <a:srgbClr val="666666"/>
                </a:solidFill>
                <a:latin typeface="Calibri"/>
                <a:cs typeface="Calibri"/>
              </a:rPr>
              <a:t> </a:t>
            </a:r>
            <a:r>
              <a:rPr sz="1050" spc="5" dirty="0">
                <a:solidFill>
                  <a:srgbClr val="666666"/>
                </a:solidFill>
                <a:latin typeface="Calibri"/>
                <a:cs typeface="Calibri"/>
              </a:rPr>
              <a:t>and</a:t>
            </a:r>
            <a:r>
              <a:rPr sz="1050" dirty="0">
                <a:solidFill>
                  <a:srgbClr val="666666"/>
                </a:solidFill>
                <a:latin typeface="Calibri"/>
                <a:cs typeface="Calibri"/>
              </a:rPr>
              <a:t> </a:t>
            </a:r>
            <a:r>
              <a:rPr sz="1050" spc="-5" dirty="0">
                <a:solidFill>
                  <a:srgbClr val="666666"/>
                </a:solidFill>
                <a:latin typeface="Calibri"/>
                <a:cs typeface="Calibri"/>
              </a:rPr>
              <a:t>i</a:t>
            </a:r>
            <a:r>
              <a:rPr sz="1050" dirty="0">
                <a:solidFill>
                  <a:srgbClr val="666666"/>
                </a:solidFill>
                <a:latin typeface="Calibri"/>
                <a:cs typeface="Calibri"/>
              </a:rPr>
              <a:t>ntegra</a:t>
            </a:r>
            <a:r>
              <a:rPr sz="1050" spc="5" dirty="0">
                <a:solidFill>
                  <a:srgbClr val="666666"/>
                </a:solidFill>
                <a:latin typeface="Calibri"/>
                <a:cs typeface="Calibri"/>
              </a:rPr>
              <a:t>t</a:t>
            </a:r>
            <a:r>
              <a:rPr sz="1050" spc="-5" dirty="0">
                <a:solidFill>
                  <a:srgbClr val="666666"/>
                </a:solidFill>
                <a:latin typeface="Calibri"/>
                <a:cs typeface="Calibri"/>
              </a:rPr>
              <a:t>ion</a:t>
            </a:r>
            <a:endParaRPr sz="1050">
              <a:latin typeface="Calibri"/>
              <a:cs typeface="Calibri"/>
            </a:endParaRPr>
          </a:p>
        </p:txBody>
      </p:sp>
      <p:sp>
        <p:nvSpPr>
          <p:cNvPr id="13" name="object 10"/>
          <p:cNvSpPr/>
          <p:nvPr/>
        </p:nvSpPr>
        <p:spPr>
          <a:xfrm>
            <a:off x="5158423" y="1662239"/>
            <a:ext cx="4577080" cy="4577080"/>
          </a:xfrm>
          <a:custGeom>
            <a:avLst/>
            <a:gdLst/>
            <a:ahLst/>
            <a:cxnLst/>
            <a:rect l="l" t="t" r="r" b="b"/>
            <a:pathLst>
              <a:path w="4577080" h="4577080">
                <a:moveTo>
                  <a:pt x="0" y="2288285"/>
                </a:moveTo>
                <a:lnTo>
                  <a:pt x="7585" y="2100612"/>
                </a:lnTo>
                <a:lnTo>
                  <a:pt x="29950" y="1917116"/>
                </a:lnTo>
                <a:lnTo>
                  <a:pt x="66504" y="1738387"/>
                </a:lnTo>
                <a:lnTo>
                  <a:pt x="116659" y="1565013"/>
                </a:lnTo>
                <a:lnTo>
                  <a:pt x="179826" y="1397585"/>
                </a:lnTo>
                <a:lnTo>
                  <a:pt x="255415" y="1236690"/>
                </a:lnTo>
                <a:lnTo>
                  <a:pt x="342839" y="1082918"/>
                </a:lnTo>
                <a:lnTo>
                  <a:pt x="441508" y="936857"/>
                </a:lnTo>
                <a:lnTo>
                  <a:pt x="550834" y="799097"/>
                </a:lnTo>
                <a:lnTo>
                  <a:pt x="670226" y="670226"/>
                </a:lnTo>
                <a:lnTo>
                  <a:pt x="799097" y="550834"/>
                </a:lnTo>
                <a:lnTo>
                  <a:pt x="936857" y="441508"/>
                </a:lnTo>
                <a:lnTo>
                  <a:pt x="1082918" y="342839"/>
                </a:lnTo>
                <a:lnTo>
                  <a:pt x="1236690" y="255415"/>
                </a:lnTo>
                <a:lnTo>
                  <a:pt x="1397585" y="179826"/>
                </a:lnTo>
                <a:lnTo>
                  <a:pt x="1565013" y="116659"/>
                </a:lnTo>
                <a:lnTo>
                  <a:pt x="1738387" y="66504"/>
                </a:lnTo>
                <a:lnTo>
                  <a:pt x="1917116" y="29950"/>
                </a:lnTo>
                <a:lnTo>
                  <a:pt x="2100612" y="7585"/>
                </a:lnTo>
                <a:lnTo>
                  <a:pt x="2288286" y="0"/>
                </a:lnTo>
                <a:lnTo>
                  <a:pt x="2475959" y="7585"/>
                </a:lnTo>
                <a:lnTo>
                  <a:pt x="2659455" y="29950"/>
                </a:lnTo>
                <a:lnTo>
                  <a:pt x="2838184" y="66504"/>
                </a:lnTo>
                <a:lnTo>
                  <a:pt x="3011558" y="116659"/>
                </a:lnTo>
                <a:lnTo>
                  <a:pt x="3178986" y="179826"/>
                </a:lnTo>
                <a:lnTo>
                  <a:pt x="3339881" y="255415"/>
                </a:lnTo>
                <a:lnTo>
                  <a:pt x="3493653" y="342839"/>
                </a:lnTo>
                <a:lnTo>
                  <a:pt x="3639714" y="441508"/>
                </a:lnTo>
                <a:lnTo>
                  <a:pt x="3777474" y="550834"/>
                </a:lnTo>
                <a:lnTo>
                  <a:pt x="3906345" y="670226"/>
                </a:lnTo>
                <a:lnTo>
                  <a:pt x="4025737" y="799097"/>
                </a:lnTo>
                <a:lnTo>
                  <a:pt x="4135063" y="936857"/>
                </a:lnTo>
                <a:lnTo>
                  <a:pt x="4233732" y="1082918"/>
                </a:lnTo>
                <a:lnTo>
                  <a:pt x="4321156" y="1236690"/>
                </a:lnTo>
                <a:lnTo>
                  <a:pt x="4396745" y="1397585"/>
                </a:lnTo>
                <a:lnTo>
                  <a:pt x="4459912" y="1565013"/>
                </a:lnTo>
                <a:lnTo>
                  <a:pt x="4510067" y="1738387"/>
                </a:lnTo>
                <a:lnTo>
                  <a:pt x="4546621" y="1917116"/>
                </a:lnTo>
                <a:lnTo>
                  <a:pt x="4568986" y="2100612"/>
                </a:lnTo>
                <a:lnTo>
                  <a:pt x="4576572" y="2288285"/>
                </a:lnTo>
                <a:lnTo>
                  <a:pt x="4568986" y="2475959"/>
                </a:lnTo>
                <a:lnTo>
                  <a:pt x="4546621" y="2659455"/>
                </a:lnTo>
                <a:lnTo>
                  <a:pt x="4510067" y="2838184"/>
                </a:lnTo>
                <a:lnTo>
                  <a:pt x="4459912" y="3011558"/>
                </a:lnTo>
                <a:lnTo>
                  <a:pt x="4396745" y="3178986"/>
                </a:lnTo>
                <a:lnTo>
                  <a:pt x="4321156" y="3339881"/>
                </a:lnTo>
                <a:lnTo>
                  <a:pt x="4233732" y="3493653"/>
                </a:lnTo>
                <a:lnTo>
                  <a:pt x="4135063" y="3639714"/>
                </a:lnTo>
                <a:lnTo>
                  <a:pt x="4025737" y="3777474"/>
                </a:lnTo>
                <a:lnTo>
                  <a:pt x="3906345" y="3906345"/>
                </a:lnTo>
                <a:lnTo>
                  <a:pt x="3777474" y="4025737"/>
                </a:lnTo>
                <a:lnTo>
                  <a:pt x="3639714" y="4135063"/>
                </a:lnTo>
                <a:lnTo>
                  <a:pt x="3493653" y="4233732"/>
                </a:lnTo>
                <a:lnTo>
                  <a:pt x="3339881" y="4321156"/>
                </a:lnTo>
                <a:lnTo>
                  <a:pt x="3178986" y="4396745"/>
                </a:lnTo>
                <a:lnTo>
                  <a:pt x="3011558" y="4459912"/>
                </a:lnTo>
                <a:lnTo>
                  <a:pt x="2838184" y="4510067"/>
                </a:lnTo>
                <a:lnTo>
                  <a:pt x="2659455" y="4546621"/>
                </a:lnTo>
                <a:lnTo>
                  <a:pt x="2475959" y="4568986"/>
                </a:lnTo>
                <a:lnTo>
                  <a:pt x="2288286" y="4576571"/>
                </a:lnTo>
                <a:lnTo>
                  <a:pt x="2100612" y="4568986"/>
                </a:lnTo>
                <a:lnTo>
                  <a:pt x="1917116" y="4546621"/>
                </a:lnTo>
                <a:lnTo>
                  <a:pt x="1738387" y="4510067"/>
                </a:lnTo>
                <a:lnTo>
                  <a:pt x="1565013" y="4459912"/>
                </a:lnTo>
                <a:lnTo>
                  <a:pt x="1397585" y="4396745"/>
                </a:lnTo>
                <a:lnTo>
                  <a:pt x="1236690" y="4321156"/>
                </a:lnTo>
                <a:lnTo>
                  <a:pt x="1082918" y="4233732"/>
                </a:lnTo>
                <a:lnTo>
                  <a:pt x="936857" y="4135063"/>
                </a:lnTo>
                <a:lnTo>
                  <a:pt x="799097" y="4025737"/>
                </a:lnTo>
                <a:lnTo>
                  <a:pt x="670226" y="3906345"/>
                </a:lnTo>
                <a:lnTo>
                  <a:pt x="550834" y="3777474"/>
                </a:lnTo>
                <a:lnTo>
                  <a:pt x="441508" y="3639714"/>
                </a:lnTo>
                <a:lnTo>
                  <a:pt x="342839" y="3493653"/>
                </a:lnTo>
                <a:lnTo>
                  <a:pt x="255415" y="3339881"/>
                </a:lnTo>
                <a:lnTo>
                  <a:pt x="179826" y="3178986"/>
                </a:lnTo>
                <a:lnTo>
                  <a:pt x="116659" y="3011558"/>
                </a:lnTo>
                <a:lnTo>
                  <a:pt x="66504" y="2838184"/>
                </a:lnTo>
                <a:lnTo>
                  <a:pt x="29950" y="2659455"/>
                </a:lnTo>
                <a:lnTo>
                  <a:pt x="7585" y="2475959"/>
                </a:lnTo>
                <a:lnTo>
                  <a:pt x="0" y="2288285"/>
                </a:lnTo>
                <a:close/>
              </a:path>
            </a:pathLst>
          </a:custGeom>
          <a:ln w="19812">
            <a:solidFill>
              <a:srgbClr val="525252"/>
            </a:solidFill>
          </a:ln>
        </p:spPr>
        <p:txBody>
          <a:bodyPr wrap="square" lIns="0" tIns="0" rIns="0" bIns="0" rtlCol="0"/>
          <a:lstStyle/>
          <a:p>
            <a:endParaRPr/>
          </a:p>
        </p:txBody>
      </p:sp>
      <p:sp>
        <p:nvSpPr>
          <p:cNvPr id="14" name="object 11"/>
          <p:cNvSpPr/>
          <p:nvPr/>
        </p:nvSpPr>
        <p:spPr>
          <a:xfrm>
            <a:off x="8508936" y="3222308"/>
            <a:ext cx="650875" cy="473709"/>
          </a:xfrm>
          <a:custGeom>
            <a:avLst/>
            <a:gdLst/>
            <a:ahLst/>
            <a:cxnLst/>
            <a:rect l="l" t="t" r="r" b="b"/>
            <a:pathLst>
              <a:path w="650875" h="473710">
                <a:moveTo>
                  <a:pt x="636809" y="16510"/>
                </a:moveTo>
                <a:lnTo>
                  <a:pt x="599312" y="16510"/>
                </a:lnTo>
                <a:lnTo>
                  <a:pt x="605662" y="17780"/>
                </a:lnTo>
                <a:lnTo>
                  <a:pt x="611377" y="19050"/>
                </a:lnTo>
                <a:lnTo>
                  <a:pt x="633856" y="50800"/>
                </a:lnTo>
                <a:lnTo>
                  <a:pt x="633856" y="424180"/>
                </a:lnTo>
                <a:lnTo>
                  <a:pt x="611377" y="455930"/>
                </a:lnTo>
                <a:lnTo>
                  <a:pt x="599312" y="458470"/>
                </a:lnTo>
                <a:lnTo>
                  <a:pt x="48895" y="458470"/>
                </a:lnTo>
                <a:lnTo>
                  <a:pt x="46481" y="459739"/>
                </a:lnTo>
                <a:lnTo>
                  <a:pt x="44703" y="461010"/>
                </a:lnTo>
                <a:lnTo>
                  <a:pt x="43560" y="463550"/>
                </a:lnTo>
                <a:lnTo>
                  <a:pt x="43179" y="466089"/>
                </a:lnTo>
                <a:lnTo>
                  <a:pt x="43560" y="468630"/>
                </a:lnTo>
                <a:lnTo>
                  <a:pt x="44703" y="471170"/>
                </a:lnTo>
                <a:lnTo>
                  <a:pt x="46481" y="472439"/>
                </a:lnTo>
                <a:lnTo>
                  <a:pt x="48895" y="473710"/>
                </a:lnTo>
                <a:lnTo>
                  <a:pt x="607059" y="473710"/>
                </a:lnTo>
                <a:lnTo>
                  <a:pt x="642620" y="450850"/>
                </a:lnTo>
                <a:lnTo>
                  <a:pt x="650748" y="424180"/>
                </a:lnTo>
                <a:lnTo>
                  <a:pt x="650748" y="50800"/>
                </a:lnTo>
                <a:lnTo>
                  <a:pt x="638048" y="17780"/>
                </a:lnTo>
                <a:lnTo>
                  <a:pt x="636809" y="16510"/>
                </a:lnTo>
                <a:close/>
              </a:path>
              <a:path w="650875" h="473710">
                <a:moveTo>
                  <a:pt x="382436" y="217170"/>
                </a:moveTo>
                <a:lnTo>
                  <a:pt x="347599" y="217170"/>
                </a:lnTo>
                <a:lnTo>
                  <a:pt x="352425" y="219710"/>
                </a:lnTo>
                <a:lnTo>
                  <a:pt x="357377" y="220980"/>
                </a:lnTo>
                <a:lnTo>
                  <a:pt x="366140" y="220980"/>
                </a:lnTo>
                <a:lnTo>
                  <a:pt x="409701" y="326389"/>
                </a:lnTo>
                <a:lnTo>
                  <a:pt x="391159" y="360680"/>
                </a:lnTo>
                <a:lnTo>
                  <a:pt x="391540" y="367030"/>
                </a:lnTo>
                <a:lnTo>
                  <a:pt x="419734" y="398780"/>
                </a:lnTo>
                <a:lnTo>
                  <a:pt x="433324" y="401320"/>
                </a:lnTo>
                <a:lnTo>
                  <a:pt x="440054" y="400050"/>
                </a:lnTo>
                <a:lnTo>
                  <a:pt x="467232" y="384810"/>
                </a:lnTo>
                <a:lnTo>
                  <a:pt x="428116" y="384810"/>
                </a:lnTo>
                <a:lnTo>
                  <a:pt x="423418" y="383539"/>
                </a:lnTo>
                <a:lnTo>
                  <a:pt x="407797" y="360680"/>
                </a:lnTo>
                <a:lnTo>
                  <a:pt x="408304" y="355600"/>
                </a:lnTo>
                <a:lnTo>
                  <a:pt x="433324" y="335280"/>
                </a:lnTo>
                <a:lnTo>
                  <a:pt x="466386" y="335280"/>
                </a:lnTo>
                <a:lnTo>
                  <a:pt x="463676" y="332739"/>
                </a:lnTo>
                <a:lnTo>
                  <a:pt x="458977" y="327660"/>
                </a:lnTo>
                <a:lnTo>
                  <a:pt x="453516" y="325120"/>
                </a:lnTo>
                <a:lnTo>
                  <a:pt x="454829" y="320039"/>
                </a:lnTo>
                <a:lnTo>
                  <a:pt x="425196" y="320039"/>
                </a:lnTo>
                <a:lnTo>
                  <a:pt x="382436" y="217170"/>
                </a:lnTo>
                <a:close/>
              </a:path>
              <a:path w="650875" h="473710">
                <a:moveTo>
                  <a:pt x="466386" y="335280"/>
                </a:moveTo>
                <a:lnTo>
                  <a:pt x="433324" y="335280"/>
                </a:lnTo>
                <a:lnTo>
                  <a:pt x="443102" y="337820"/>
                </a:lnTo>
                <a:lnTo>
                  <a:pt x="447421" y="339089"/>
                </a:lnTo>
                <a:lnTo>
                  <a:pt x="458724" y="360680"/>
                </a:lnTo>
                <a:lnTo>
                  <a:pt x="458088" y="364489"/>
                </a:lnTo>
                <a:lnTo>
                  <a:pt x="438276" y="384810"/>
                </a:lnTo>
                <a:lnTo>
                  <a:pt x="467232" y="384810"/>
                </a:lnTo>
                <a:lnTo>
                  <a:pt x="470661" y="378460"/>
                </a:lnTo>
                <a:lnTo>
                  <a:pt x="473201" y="373380"/>
                </a:lnTo>
                <a:lnTo>
                  <a:pt x="474852" y="367030"/>
                </a:lnTo>
                <a:lnTo>
                  <a:pt x="475487" y="360680"/>
                </a:lnTo>
                <a:lnTo>
                  <a:pt x="474852" y="353060"/>
                </a:lnTo>
                <a:lnTo>
                  <a:pt x="473201" y="347980"/>
                </a:lnTo>
                <a:lnTo>
                  <a:pt x="470915" y="341630"/>
                </a:lnTo>
                <a:lnTo>
                  <a:pt x="467740" y="336550"/>
                </a:lnTo>
                <a:lnTo>
                  <a:pt x="466386" y="335280"/>
                </a:lnTo>
                <a:close/>
              </a:path>
              <a:path w="650875" h="473710">
                <a:moveTo>
                  <a:pt x="599312" y="0"/>
                </a:moveTo>
                <a:lnTo>
                  <a:pt x="51434" y="0"/>
                </a:lnTo>
                <a:lnTo>
                  <a:pt x="36575" y="2539"/>
                </a:lnTo>
                <a:lnTo>
                  <a:pt x="4825" y="29210"/>
                </a:lnTo>
                <a:lnTo>
                  <a:pt x="0" y="50800"/>
                </a:lnTo>
                <a:lnTo>
                  <a:pt x="0" y="364489"/>
                </a:lnTo>
                <a:lnTo>
                  <a:pt x="380" y="367030"/>
                </a:lnTo>
                <a:lnTo>
                  <a:pt x="1650" y="369570"/>
                </a:lnTo>
                <a:lnTo>
                  <a:pt x="3428" y="370839"/>
                </a:lnTo>
                <a:lnTo>
                  <a:pt x="5714" y="372110"/>
                </a:lnTo>
                <a:lnTo>
                  <a:pt x="10922" y="372110"/>
                </a:lnTo>
                <a:lnTo>
                  <a:pt x="16636" y="50800"/>
                </a:lnTo>
                <a:lnTo>
                  <a:pt x="17272" y="44450"/>
                </a:lnTo>
                <a:lnTo>
                  <a:pt x="51434" y="16510"/>
                </a:lnTo>
                <a:lnTo>
                  <a:pt x="636809" y="16510"/>
                </a:lnTo>
                <a:lnTo>
                  <a:pt x="633095" y="12700"/>
                </a:lnTo>
                <a:lnTo>
                  <a:pt x="627252" y="8889"/>
                </a:lnTo>
                <a:lnTo>
                  <a:pt x="620902" y="5080"/>
                </a:lnTo>
                <a:lnTo>
                  <a:pt x="614172" y="2539"/>
                </a:lnTo>
                <a:lnTo>
                  <a:pt x="607059" y="1270"/>
                </a:lnTo>
                <a:lnTo>
                  <a:pt x="599312" y="0"/>
                </a:lnTo>
                <a:close/>
              </a:path>
              <a:path w="650875" h="473710">
                <a:moveTo>
                  <a:pt x="207518" y="110489"/>
                </a:moveTo>
                <a:lnTo>
                  <a:pt x="192658" y="110489"/>
                </a:lnTo>
                <a:lnTo>
                  <a:pt x="185420" y="111760"/>
                </a:lnTo>
                <a:lnTo>
                  <a:pt x="154050" y="138430"/>
                </a:lnTo>
                <a:lnTo>
                  <a:pt x="149478" y="158750"/>
                </a:lnTo>
                <a:lnTo>
                  <a:pt x="149859" y="166370"/>
                </a:lnTo>
                <a:lnTo>
                  <a:pt x="166115" y="194310"/>
                </a:lnTo>
                <a:lnTo>
                  <a:pt x="171576" y="199389"/>
                </a:lnTo>
                <a:lnTo>
                  <a:pt x="177546" y="201930"/>
                </a:lnTo>
                <a:lnTo>
                  <a:pt x="143890" y="306070"/>
                </a:lnTo>
                <a:lnTo>
                  <a:pt x="143509" y="306070"/>
                </a:lnTo>
                <a:lnTo>
                  <a:pt x="137922" y="307339"/>
                </a:lnTo>
                <a:lnTo>
                  <a:pt x="132587" y="308610"/>
                </a:lnTo>
                <a:lnTo>
                  <a:pt x="127761" y="311150"/>
                </a:lnTo>
                <a:lnTo>
                  <a:pt x="123571" y="313689"/>
                </a:lnTo>
                <a:lnTo>
                  <a:pt x="120269" y="318770"/>
                </a:lnTo>
                <a:lnTo>
                  <a:pt x="117728" y="322580"/>
                </a:lnTo>
                <a:lnTo>
                  <a:pt x="115824" y="327660"/>
                </a:lnTo>
                <a:lnTo>
                  <a:pt x="115519" y="332739"/>
                </a:lnTo>
                <a:lnTo>
                  <a:pt x="115538" y="335280"/>
                </a:lnTo>
                <a:lnTo>
                  <a:pt x="137922" y="360680"/>
                </a:lnTo>
                <a:lnTo>
                  <a:pt x="149098" y="360680"/>
                </a:lnTo>
                <a:lnTo>
                  <a:pt x="169545" y="344170"/>
                </a:lnTo>
                <a:lnTo>
                  <a:pt x="139953" y="344170"/>
                </a:lnTo>
                <a:lnTo>
                  <a:pt x="136905" y="342900"/>
                </a:lnTo>
                <a:lnTo>
                  <a:pt x="134365" y="340360"/>
                </a:lnTo>
                <a:lnTo>
                  <a:pt x="132714" y="336550"/>
                </a:lnTo>
                <a:lnTo>
                  <a:pt x="132206" y="334010"/>
                </a:lnTo>
                <a:lnTo>
                  <a:pt x="132714" y="330200"/>
                </a:lnTo>
                <a:lnTo>
                  <a:pt x="134365" y="327660"/>
                </a:lnTo>
                <a:lnTo>
                  <a:pt x="136905" y="325120"/>
                </a:lnTo>
                <a:lnTo>
                  <a:pt x="139953" y="323850"/>
                </a:lnTo>
                <a:lnTo>
                  <a:pt x="143509" y="322580"/>
                </a:lnTo>
                <a:lnTo>
                  <a:pt x="168941" y="322580"/>
                </a:lnTo>
                <a:lnTo>
                  <a:pt x="167131" y="318770"/>
                </a:lnTo>
                <a:lnTo>
                  <a:pt x="163829" y="314960"/>
                </a:lnTo>
                <a:lnTo>
                  <a:pt x="159765" y="311150"/>
                </a:lnTo>
                <a:lnTo>
                  <a:pt x="193421" y="207010"/>
                </a:lnTo>
                <a:lnTo>
                  <a:pt x="207518" y="207010"/>
                </a:lnTo>
                <a:lnTo>
                  <a:pt x="214502" y="205739"/>
                </a:lnTo>
                <a:lnTo>
                  <a:pt x="220979" y="203200"/>
                </a:lnTo>
                <a:lnTo>
                  <a:pt x="240867" y="203200"/>
                </a:lnTo>
                <a:lnTo>
                  <a:pt x="234950" y="194310"/>
                </a:lnTo>
                <a:lnTo>
                  <a:pt x="237235" y="191770"/>
                </a:lnTo>
                <a:lnTo>
                  <a:pt x="193928" y="191770"/>
                </a:lnTo>
                <a:lnTo>
                  <a:pt x="166370" y="158750"/>
                </a:lnTo>
                <a:lnTo>
                  <a:pt x="166750" y="153670"/>
                </a:lnTo>
                <a:lnTo>
                  <a:pt x="168401" y="147320"/>
                </a:lnTo>
                <a:lnTo>
                  <a:pt x="170941" y="142239"/>
                </a:lnTo>
                <a:lnTo>
                  <a:pt x="174371" y="138430"/>
                </a:lnTo>
                <a:lnTo>
                  <a:pt x="178307" y="133350"/>
                </a:lnTo>
                <a:lnTo>
                  <a:pt x="183006" y="130810"/>
                </a:lnTo>
                <a:lnTo>
                  <a:pt x="188213" y="128270"/>
                </a:lnTo>
                <a:lnTo>
                  <a:pt x="199898" y="125730"/>
                </a:lnTo>
                <a:lnTo>
                  <a:pt x="236981" y="125730"/>
                </a:lnTo>
                <a:lnTo>
                  <a:pt x="233172" y="121920"/>
                </a:lnTo>
                <a:lnTo>
                  <a:pt x="227583" y="118110"/>
                </a:lnTo>
                <a:lnTo>
                  <a:pt x="221360" y="114300"/>
                </a:lnTo>
                <a:lnTo>
                  <a:pt x="214629" y="111760"/>
                </a:lnTo>
                <a:lnTo>
                  <a:pt x="207518" y="110489"/>
                </a:lnTo>
                <a:close/>
              </a:path>
              <a:path w="650875" h="473710">
                <a:moveTo>
                  <a:pt x="168941" y="322580"/>
                </a:moveTo>
                <a:lnTo>
                  <a:pt x="143509" y="322580"/>
                </a:lnTo>
                <a:lnTo>
                  <a:pt x="147065" y="323850"/>
                </a:lnTo>
                <a:lnTo>
                  <a:pt x="150240" y="325120"/>
                </a:lnTo>
                <a:lnTo>
                  <a:pt x="152653" y="327660"/>
                </a:lnTo>
                <a:lnTo>
                  <a:pt x="154177" y="330200"/>
                </a:lnTo>
                <a:lnTo>
                  <a:pt x="154812" y="334010"/>
                </a:lnTo>
                <a:lnTo>
                  <a:pt x="154177" y="336550"/>
                </a:lnTo>
                <a:lnTo>
                  <a:pt x="152653" y="340360"/>
                </a:lnTo>
                <a:lnTo>
                  <a:pt x="150240" y="342900"/>
                </a:lnTo>
                <a:lnTo>
                  <a:pt x="147065" y="344170"/>
                </a:lnTo>
                <a:lnTo>
                  <a:pt x="169545" y="344170"/>
                </a:lnTo>
                <a:lnTo>
                  <a:pt x="171196" y="339089"/>
                </a:lnTo>
                <a:lnTo>
                  <a:pt x="171576" y="335280"/>
                </a:lnTo>
                <a:lnTo>
                  <a:pt x="171576" y="332739"/>
                </a:lnTo>
                <a:lnTo>
                  <a:pt x="171196" y="328930"/>
                </a:lnTo>
                <a:lnTo>
                  <a:pt x="169545" y="323850"/>
                </a:lnTo>
                <a:lnTo>
                  <a:pt x="168941" y="322580"/>
                </a:lnTo>
                <a:close/>
              </a:path>
              <a:path w="650875" h="473710">
                <a:moveTo>
                  <a:pt x="506222" y="73660"/>
                </a:moveTo>
                <a:lnTo>
                  <a:pt x="493140" y="73660"/>
                </a:lnTo>
                <a:lnTo>
                  <a:pt x="486918" y="76200"/>
                </a:lnTo>
                <a:lnTo>
                  <a:pt x="463296" y="109220"/>
                </a:lnTo>
                <a:lnTo>
                  <a:pt x="463676" y="114300"/>
                </a:lnTo>
                <a:lnTo>
                  <a:pt x="465074" y="120650"/>
                </a:lnTo>
                <a:lnTo>
                  <a:pt x="467486" y="125730"/>
                </a:lnTo>
                <a:lnTo>
                  <a:pt x="470407" y="129539"/>
                </a:lnTo>
                <a:lnTo>
                  <a:pt x="474218" y="134620"/>
                </a:lnTo>
                <a:lnTo>
                  <a:pt x="478662" y="138430"/>
                </a:lnTo>
                <a:lnTo>
                  <a:pt x="483615" y="140970"/>
                </a:lnTo>
                <a:lnTo>
                  <a:pt x="437641" y="320039"/>
                </a:lnTo>
                <a:lnTo>
                  <a:pt x="454829" y="320039"/>
                </a:lnTo>
                <a:lnTo>
                  <a:pt x="500125" y="144780"/>
                </a:lnTo>
                <a:lnTo>
                  <a:pt x="512572" y="142239"/>
                </a:lnTo>
                <a:lnTo>
                  <a:pt x="518159" y="139700"/>
                </a:lnTo>
                <a:lnTo>
                  <a:pt x="523366" y="135889"/>
                </a:lnTo>
                <a:lnTo>
                  <a:pt x="527557" y="132080"/>
                </a:lnTo>
                <a:lnTo>
                  <a:pt x="530224" y="128270"/>
                </a:lnTo>
                <a:lnTo>
                  <a:pt x="495300" y="128270"/>
                </a:lnTo>
                <a:lnTo>
                  <a:pt x="490981" y="125730"/>
                </a:lnTo>
                <a:lnTo>
                  <a:pt x="479805" y="109220"/>
                </a:lnTo>
                <a:lnTo>
                  <a:pt x="480440" y="104139"/>
                </a:lnTo>
                <a:lnTo>
                  <a:pt x="481837" y="100330"/>
                </a:lnTo>
                <a:lnTo>
                  <a:pt x="484124" y="97789"/>
                </a:lnTo>
                <a:lnTo>
                  <a:pt x="487425" y="93980"/>
                </a:lnTo>
                <a:lnTo>
                  <a:pt x="490981" y="91439"/>
                </a:lnTo>
                <a:lnTo>
                  <a:pt x="495300" y="90170"/>
                </a:lnTo>
                <a:lnTo>
                  <a:pt x="530225" y="90170"/>
                </a:lnTo>
                <a:lnTo>
                  <a:pt x="527557" y="86360"/>
                </a:lnTo>
                <a:lnTo>
                  <a:pt x="523112" y="82550"/>
                </a:lnTo>
                <a:lnTo>
                  <a:pt x="518159" y="78739"/>
                </a:lnTo>
                <a:lnTo>
                  <a:pt x="512445" y="76200"/>
                </a:lnTo>
                <a:lnTo>
                  <a:pt x="506222" y="73660"/>
                </a:lnTo>
                <a:close/>
              </a:path>
              <a:path w="650875" h="473710">
                <a:moveTo>
                  <a:pt x="240867" y="203200"/>
                </a:moveTo>
                <a:lnTo>
                  <a:pt x="220979" y="203200"/>
                </a:lnTo>
                <a:lnTo>
                  <a:pt x="248284" y="243839"/>
                </a:lnTo>
                <a:lnTo>
                  <a:pt x="245109" y="247650"/>
                </a:lnTo>
                <a:lnTo>
                  <a:pt x="242443" y="252730"/>
                </a:lnTo>
                <a:lnTo>
                  <a:pt x="240664" y="256539"/>
                </a:lnTo>
                <a:lnTo>
                  <a:pt x="239522" y="261620"/>
                </a:lnTo>
                <a:lnTo>
                  <a:pt x="238886" y="267970"/>
                </a:lnTo>
                <a:lnTo>
                  <a:pt x="239522" y="274320"/>
                </a:lnTo>
                <a:lnTo>
                  <a:pt x="241300" y="279400"/>
                </a:lnTo>
                <a:lnTo>
                  <a:pt x="243839" y="285750"/>
                </a:lnTo>
                <a:lnTo>
                  <a:pt x="247650" y="289560"/>
                </a:lnTo>
                <a:lnTo>
                  <a:pt x="251968" y="294639"/>
                </a:lnTo>
                <a:lnTo>
                  <a:pt x="257048" y="298450"/>
                </a:lnTo>
                <a:lnTo>
                  <a:pt x="262762" y="300989"/>
                </a:lnTo>
                <a:lnTo>
                  <a:pt x="268731" y="302260"/>
                </a:lnTo>
                <a:lnTo>
                  <a:pt x="282066" y="302260"/>
                </a:lnTo>
                <a:lnTo>
                  <a:pt x="288162" y="300989"/>
                </a:lnTo>
                <a:lnTo>
                  <a:pt x="294004" y="298450"/>
                </a:lnTo>
                <a:lnTo>
                  <a:pt x="298957" y="294639"/>
                </a:lnTo>
                <a:lnTo>
                  <a:pt x="303275" y="289560"/>
                </a:lnTo>
                <a:lnTo>
                  <a:pt x="305646" y="287020"/>
                </a:lnTo>
                <a:lnTo>
                  <a:pt x="275462" y="287020"/>
                </a:lnTo>
                <a:lnTo>
                  <a:pt x="270890" y="285750"/>
                </a:lnTo>
                <a:lnTo>
                  <a:pt x="255650" y="267970"/>
                </a:lnTo>
                <a:lnTo>
                  <a:pt x="256158" y="262889"/>
                </a:lnTo>
                <a:lnTo>
                  <a:pt x="275462" y="247650"/>
                </a:lnTo>
                <a:lnTo>
                  <a:pt x="313853" y="247650"/>
                </a:lnTo>
                <a:lnTo>
                  <a:pt x="322289" y="240030"/>
                </a:lnTo>
                <a:lnTo>
                  <a:pt x="297941" y="240030"/>
                </a:lnTo>
                <a:lnTo>
                  <a:pt x="292988" y="236220"/>
                </a:lnTo>
                <a:lnTo>
                  <a:pt x="290321" y="234950"/>
                </a:lnTo>
                <a:lnTo>
                  <a:pt x="262000" y="234950"/>
                </a:lnTo>
                <a:lnTo>
                  <a:pt x="240867" y="203200"/>
                </a:lnTo>
                <a:close/>
              </a:path>
              <a:path w="650875" h="473710">
                <a:moveTo>
                  <a:pt x="313853" y="247650"/>
                </a:moveTo>
                <a:lnTo>
                  <a:pt x="275462" y="247650"/>
                </a:lnTo>
                <a:lnTo>
                  <a:pt x="280034" y="248920"/>
                </a:lnTo>
                <a:lnTo>
                  <a:pt x="284225" y="250189"/>
                </a:lnTo>
                <a:lnTo>
                  <a:pt x="295148" y="267970"/>
                </a:lnTo>
                <a:lnTo>
                  <a:pt x="294766" y="271780"/>
                </a:lnTo>
                <a:lnTo>
                  <a:pt x="275462" y="287020"/>
                </a:lnTo>
                <a:lnTo>
                  <a:pt x="305646" y="287020"/>
                </a:lnTo>
                <a:lnTo>
                  <a:pt x="306831" y="285750"/>
                </a:lnTo>
                <a:lnTo>
                  <a:pt x="309625" y="279400"/>
                </a:lnTo>
                <a:lnTo>
                  <a:pt x="311276" y="274320"/>
                </a:lnTo>
                <a:lnTo>
                  <a:pt x="312038" y="267970"/>
                </a:lnTo>
                <a:lnTo>
                  <a:pt x="311657" y="261620"/>
                </a:lnTo>
                <a:lnTo>
                  <a:pt x="310260" y="256539"/>
                </a:lnTo>
                <a:lnTo>
                  <a:pt x="308228" y="252730"/>
                </a:lnTo>
                <a:lnTo>
                  <a:pt x="313853" y="247650"/>
                </a:lnTo>
                <a:close/>
              </a:path>
              <a:path w="650875" h="473710">
                <a:moveTo>
                  <a:pt x="368553" y="167639"/>
                </a:moveTo>
                <a:lnTo>
                  <a:pt x="357124" y="167639"/>
                </a:lnTo>
                <a:lnTo>
                  <a:pt x="352044" y="168910"/>
                </a:lnTo>
                <a:lnTo>
                  <a:pt x="334772" y="194310"/>
                </a:lnTo>
                <a:lnTo>
                  <a:pt x="335279" y="199389"/>
                </a:lnTo>
                <a:lnTo>
                  <a:pt x="336930" y="204470"/>
                </a:lnTo>
                <a:lnTo>
                  <a:pt x="297941" y="240030"/>
                </a:lnTo>
                <a:lnTo>
                  <a:pt x="322289" y="240030"/>
                </a:lnTo>
                <a:lnTo>
                  <a:pt x="347599" y="217170"/>
                </a:lnTo>
                <a:lnTo>
                  <a:pt x="382436" y="217170"/>
                </a:lnTo>
                <a:lnTo>
                  <a:pt x="381380" y="214630"/>
                </a:lnTo>
                <a:lnTo>
                  <a:pt x="384809" y="212089"/>
                </a:lnTo>
                <a:lnTo>
                  <a:pt x="387350" y="207010"/>
                </a:lnTo>
                <a:lnTo>
                  <a:pt x="387942" y="205739"/>
                </a:lnTo>
                <a:lnTo>
                  <a:pt x="362711" y="205739"/>
                </a:lnTo>
                <a:lnTo>
                  <a:pt x="359155" y="204470"/>
                </a:lnTo>
                <a:lnTo>
                  <a:pt x="356234" y="203200"/>
                </a:lnTo>
                <a:lnTo>
                  <a:pt x="353822" y="200660"/>
                </a:lnTo>
                <a:lnTo>
                  <a:pt x="352171" y="198120"/>
                </a:lnTo>
                <a:lnTo>
                  <a:pt x="351662" y="194310"/>
                </a:lnTo>
                <a:lnTo>
                  <a:pt x="352171" y="190500"/>
                </a:lnTo>
                <a:lnTo>
                  <a:pt x="353822" y="187960"/>
                </a:lnTo>
                <a:lnTo>
                  <a:pt x="356234" y="185420"/>
                </a:lnTo>
                <a:lnTo>
                  <a:pt x="359155" y="184150"/>
                </a:lnTo>
                <a:lnTo>
                  <a:pt x="388747" y="184150"/>
                </a:lnTo>
                <a:lnTo>
                  <a:pt x="386206" y="179070"/>
                </a:lnTo>
                <a:lnTo>
                  <a:pt x="382650" y="175260"/>
                </a:lnTo>
                <a:lnTo>
                  <a:pt x="378459" y="171450"/>
                </a:lnTo>
                <a:lnTo>
                  <a:pt x="373633" y="168910"/>
                </a:lnTo>
                <a:lnTo>
                  <a:pt x="368553" y="167639"/>
                </a:lnTo>
                <a:close/>
              </a:path>
              <a:path w="650875" h="473710">
                <a:moveTo>
                  <a:pt x="281685" y="232410"/>
                </a:moveTo>
                <a:lnTo>
                  <a:pt x="270763" y="232410"/>
                </a:lnTo>
                <a:lnTo>
                  <a:pt x="266191" y="233680"/>
                </a:lnTo>
                <a:lnTo>
                  <a:pt x="262000" y="234950"/>
                </a:lnTo>
                <a:lnTo>
                  <a:pt x="290321" y="234950"/>
                </a:lnTo>
                <a:lnTo>
                  <a:pt x="287654" y="233680"/>
                </a:lnTo>
                <a:lnTo>
                  <a:pt x="281685" y="232410"/>
                </a:lnTo>
                <a:close/>
              </a:path>
              <a:path w="650875" h="473710">
                <a:moveTo>
                  <a:pt x="207518" y="207010"/>
                </a:moveTo>
                <a:lnTo>
                  <a:pt x="196596" y="207010"/>
                </a:lnTo>
                <a:lnTo>
                  <a:pt x="199898" y="208280"/>
                </a:lnTo>
                <a:lnTo>
                  <a:pt x="207518" y="207010"/>
                </a:lnTo>
                <a:close/>
              </a:path>
              <a:path w="650875" h="473710">
                <a:moveTo>
                  <a:pt x="388747" y="184150"/>
                </a:moveTo>
                <a:lnTo>
                  <a:pt x="366268" y="184150"/>
                </a:lnTo>
                <a:lnTo>
                  <a:pt x="369443" y="185420"/>
                </a:lnTo>
                <a:lnTo>
                  <a:pt x="371855" y="187960"/>
                </a:lnTo>
                <a:lnTo>
                  <a:pt x="373506" y="190500"/>
                </a:lnTo>
                <a:lnTo>
                  <a:pt x="374014" y="194310"/>
                </a:lnTo>
                <a:lnTo>
                  <a:pt x="373506" y="198120"/>
                </a:lnTo>
                <a:lnTo>
                  <a:pt x="371855" y="200660"/>
                </a:lnTo>
                <a:lnTo>
                  <a:pt x="369443" y="203200"/>
                </a:lnTo>
                <a:lnTo>
                  <a:pt x="366268" y="204470"/>
                </a:lnTo>
                <a:lnTo>
                  <a:pt x="362711" y="205739"/>
                </a:lnTo>
                <a:lnTo>
                  <a:pt x="387942" y="205739"/>
                </a:lnTo>
                <a:lnTo>
                  <a:pt x="389127" y="203200"/>
                </a:lnTo>
                <a:lnTo>
                  <a:pt x="390525" y="199389"/>
                </a:lnTo>
                <a:lnTo>
                  <a:pt x="390905" y="194310"/>
                </a:lnTo>
                <a:lnTo>
                  <a:pt x="390398" y="189230"/>
                </a:lnTo>
                <a:lnTo>
                  <a:pt x="388747" y="184150"/>
                </a:lnTo>
                <a:close/>
              </a:path>
              <a:path w="650875" h="473710">
                <a:moveTo>
                  <a:pt x="236981" y="125730"/>
                </a:moveTo>
                <a:lnTo>
                  <a:pt x="199898" y="125730"/>
                </a:lnTo>
                <a:lnTo>
                  <a:pt x="206121" y="127000"/>
                </a:lnTo>
                <a:lnTo>
                  <a:pt x="211835" y="128270"/>
                </a:lnTo>
                <a:lnTo>
                  <a:pt x="217043" y="130810"/>
                </a:lnTo>
                <a:lnTo>
                  <a:pt x="221869" y="133350"/>
                </a:lnTo>
                <a:lnTo>
                  <a:pt x="225932" y="138430"/>
                </a:lnTo>
                <a:lnTo>
                  <a:pt x="229234" y="142239"/>
                </a:lnTo>
                <a:lnTo>
                  <a:pt x="231775" y="147320"/>
                </a:lnTo>
                <a:lnTo>
                  <a:pt x="233299" y="153670"/>
                </a:lnTo>
                <a:lnTo>
                  <a:pt x="233806" y="158750"/>
                </a:lnTo>
                <a:lnTo>
                  <a:pt x="233299" y="165100"/>
                </a:lnTo>
                <a:lnTo>
                  <a:pt x="206121" y="191770"/>
                </a:lnTo>
                <a:lnTo>
                  <a:pt x="237235" y="191770"/>
                </a:lnTo>
                <a:lnTo>
                  <a:pt x="250698" y="158750"/>
                </a:lnTo>
                <a:lnTo>
                  <a:pt x="250189" y="151130"/>
                </a:lnTo>
                <a:lnTo>
                  <a:pt x="248665" y="144780"/>
                </a:lnTo>
                <a:lnTo>
                  <a:pt x="246125" y="138430"/>
                </a:lnTo>
                <a:lnTo>
                  <a:pt x="242443" y="132080"/>
                </a:lnTo>
                <a:lnTo>
                  <a:pt x="238251" y="127000"/>
                </a:lnTo>
                <a:lnTo>
                  <a:pt x="236981" y="125730"/>
                </a:lnTo>
                <a:close/>
              </a:path>
              <a:path w="650875" h="473710">
                <a:moveTo>
                  <a:pt x="530225" y="90170"/>
                </a:moveTo>
                <a:lnTo>
                  <a:pt x="504316" y="90170"/>
                </a:lnTo>
                <a:lnTo>
                  <a:pt x="508380" y="91439"/>
                </a:lnTo>
                <a:lnTo>
                  <a:pt x="512063" y="93980"/>
                </a:lnTo>
                <a:lnTo>
                  <a:pt x="514984" y="97789"/>
                </a:lnTo>
                <a:lnTo>
                  <a:pt x="517398" y="100330"/>
                </a:lnTo>
                <a:lnTo>
                  <a:pt x="518922" y="104139"/>
                </a:lnTo>
                <a:lnTo>
                  <a:pt x="519302" y="109220"/>
                </a:lnTo>
                <a:lnTo>
                  <a:pt x="518922" y="113030"/>
                </a:lnTo>
                <a:lnTo>
                  <a:pt x="517398" y="116839"/>
                </a:lnTo>
                <a:lnTo>
                  <a:pt x="514984" y="120650"/>
                </a:lnTo>
                <a:lnTo>
                  <a:pt x="512063" y="123189"/>
                </a:lnTo>
                <a:lnTo>
                  <a:pt x="508380" y="125730"/>
                </a:lnTo>
                <a:lnTo>
                  <a:pt x="504316" y="128270"/>
                </a:lnTo>
                <a:lnTo>
                  <a:pt x="530224" y="128270"/>
                </a:lnTo>
                <a:lnTo>
                  <a:pt x="531113" y="127000"/>
                </a:lnTo>
                <a:lnTo>
                  <a:pt x="534034" y="120650"/>
                </a:lnTo>
                <a:lnTo>
                  <a:pt x="535685" y="115570"/>
                </a:lnTo>
                <a:lnTo>
                  <a:pt x="536321" y="109220"/>
                </a:lnTo>
                <a:lnTo>
                  <a:pt x="535685" y="102870"/>
                </a:lnTo>
                <a:lnTo>
                  <a:pt x="534034" y="96520"/>
                </a:lnTo>
                <a:lnTo>
                  <a:pt x="531113" y="91439"/>
                </a:lnTo>
                <a:lnTo>
                  <a:pt x="530225" y="90170"/>
                </a:lnTo>
                <a:close/>
              </a:path>
            </a:pathLst>
          </a:custGeom>
          <a:solidFill>
            <a:srgbClr val="929FD9"/>
          </a:solidFill>
        </p:spPr>
        <p:txBody>
          <a:bodyPr wrap="square" lIns="0" tIns="0" rIns="0" bIns="0" rtlCol="0"/>
          <a:lstStyle/>
          <a:p>
            <a:endParaRPr/>
          </a:p>
        </p:txBody>
      </p:sp>
      <p:sp>
        <p:nvSpPr>
          <p:cNvPr id="15" name="object 12"/>
          <p:cNvSpPr txBox="1"/>
          <p:nvPr/>
        </p:nvSpPr>
        <p:spPr>
          <a:xfrm>
            <a:off x="6961314" y="2652585"/>
            <a:ext cx="914400" cy="324485"/>
          </a:xfrm>
          <a:prstGeom prst="rect">
            <a:avLst/>
          </a:prstGeom>
        </p:spPr>
        <p:txBody>
          <a:bodyPr vert="horz" wrap="square" lIns="0" tIns="0" rIns="0" bIns="0" rtlCol="0">
            <a:spAutoFit/>
          </a:bodyPr>
          <a:lstStyle/>
          <a:p>
            <a:pPr marL="12700" marR="5080" indent="100330">
              <a:lnSpc>
                <a:spcPct val="101899"/>
              </a:lnSpc>
            </a:pPr>
            <a:r>
              <a:rPr sz="1050" dirty="0">
                <a:solidFill>
                  <a:srgbClr val="666666"/>
                </a:solidFill>
                <a:latin typeface="Calibri"/>
                <a:cs typeface="Calibri"/>
              </a:rPr>
              <a:t>Proc</a:t>
            </a:r>
            <a:r>
              <a:rPr sz="1050" spc="-5" dirty="0">
                <a:solidFill>
                  <a:srgbClr val="666666"/>
                </a:solidFill>
                <a:latin typeface="Calibri"/>
                <a:cs typeface="Calibri"/>
              </a:rPr>
              <a:t>es</a:t>
            </a:r>
            <a:r>
              <a:rPr sz="1050" dirty="0">
                <a:solidFill>
                  <a:srgbClr val="666666"/>
                </a:solidFill>
                <a:latin typeface="Calibri"/>
                <a:cs typeface="Calibri"/>
              </a:rPr>
              <a:t>s</a:t>
            </a:r>
            <a:r>
              <a:rPr sz="1050" spc="-20" dirty="0">
                <a:solidFill>
                  <a:srgbClr val="666666"/>
                </a:solidFill>
                <a:latin typeface="Calibri"/>
                <a:cs typeface="Calibri"/>
              </a:rPr>
              <a:t> </a:t>
            </a:r>
            <a:r>
              <a:rPr sz="1050" spc="-5" dirty="0">
                <a:solidFill>
                  <a:srgbClr val="666666"/>
                </a:solidFill>
                <a:latin typeface="Calibri"/>
                <a:cs typeface="Calibri"/>
              </a:rPr>
              <a:t>f</a:t>
            </a:r>
            <a:r>
              <a:rPr sz="1050" spc="-10" dirty="0">
                <a:solidFill>
                  <a:srgbClr val="666666"/>
                </a:solidFill>
                <a:latin typeface="Calibri"/>
                <a:cs typeface="Calibri"/>
              </a:rPr>
              <a:t>l</a:t>
            </a:r>
            <a:r>
              <a:rPr sz="1050" dirty="0">
                <a:solidFill>
                  <a:srgbClr val="666666"/>
                </a:solidFill>
                <a:latin typeface="Calibri"/>
                <a:cs typeface="Calibri"/>
              </a:rPr>
              <a:t>ow</a:t>
            </a:r>
            <a:r>
              <a:rPr sz="1050" spc="-5" dirty="0">
                <a:solidFill>
                  <a:srgbClr val="666666"/>
                </a:solidFill>
                <a:latin typeface="Calibri"/>
                <a:cs typeface="Calibri"/>
              </a:rPr>
              <a:t> </a:t>
            </a:r>
            <a:r>
              <a:rPr sz="1050" spc="5" dirty="0">
                <a:solidFill>
                  <a:srgbClr val="666666"/>
                </a:solidFill>
                <a:latin typeface="Calibri"/>
                <a:cs typeface="Calibri"/>
              </a:rPr>
              <a:t>and</a:t>
            </a:r>
            <a:r>
              <a:rPr sz="1050" spc="-10" dirty="0">
                <a:solidFill>
                  <a:srgbClr val="666666"/>
                </a:solidFill>
                <a:latin typeface="Calibri"/>
                <a:cs typeface="Calibri"/>
              </a:rPr>
              <a:t> </a:t>
            </a:r>
            <a:r>
              <a:rPr sz="1050" dirty="0">
                <a:solidFill>
                  <a:srgbClr val="666666"/>
                </a:solidFill>
                <a:latin typeface="Calibri"/>
                <a:cs typeface="Calibri"/>
              </a:rPr>
              <a:t>prototyp</a:t>
            </a:r>
            <a:r>
              <a:rPr sz="1050" spc="-5" dirty="0">
                <a:solidFill>
                  <a:srgbClr val="666666"/>
                </a:solidFill>
                <a:latin typeface="Calibri"/>
                <a:cs typeface="Calibri"/>
              </a:rPr>
              <a:t>i</a:t>
            </a:r>
            <a:r>
              <a:rPr sz="1050" spc="5" dirty="0">
                <a:solidFill>
                  <a:srgbClr val="666666"/>
                </a:solidFill>
                <a:latin typeface="Calibri"/>
                <a:cs typeface="Calibri"/>
              </a:rPr>
              <a:t>ng</a:t>
            </a:r>
            <a:endParaRPr sz="1050">
              <a:latin typeface="Calibri"/>
              <a:cs typeface="Calibri"/>
            </a:endParaRPr>
          </a:p>
        </p:txBody>
      </p:sp>
      <p:sp>
        <p:nvSpPr>
          <p:cNvPr id="16" name="object 13"/>
          <p:cNvSpPr/>
          <p:nvPr/>
        </p:nvSpPr>
        <p:spPr>
          <a:xfrm>
            <a:off x="6289682" y="4928679"/>
            <a:ext cx="506730" cy="585470"/>
          </a:xfrm>
          <a:custGeom>
            <a:avLst/>
            <a:gdLst/>
            <a:ahLst/>
            <a:cxnLst/>
            <a:rect l="l" t="t" r="r" b="b"/>
            <a:pathLst>
              <a:path w="506729" h="585470">
                <a:moveTo>
                  <a:pt x="258095" y="0"/>
                </a:moveTo>
                <a:lnTo>
                  <a:pt x="246077" y="0"/>
                </a:lnTo>
                <a:lnTo>
                  <a:pt x="231809" y="5079"/>
                </a:lnTo>
                <a:lnTo>
                  <a:pt x="222172" y="11429"/>
                </a:lnTo>
                <a:lnTo>
                  <a:pt x="216210" y="13969"/>
                </a:lnTo>
                <a:lnTo>
                  <a:pt x="209379" y="19050"/>
                </a:lnTo>
                <a:lnTo>
                  <a:pt x="201950" y="22860"/>
                </a:lnTo>
                <a:lnTo>
                  <a:pt x="193892" y="27939"/>
                </a:lnTo>
                <a:lnTo>
                  <a:pt x="154688" y="48260"/>
                </a:lnTo>
                <a:lnTo>
                  <a:pt x="117024" y="62229"/>
                </a:lnTo>
                <a:lnTo>
                  <a:pt x="54064" y="74929"/>
                </a:lnTo>
                <a:lnTo>
                  <a:pt x="35079" y="77469"/>
                </a:lnTo>
                <a:lnTo>
                  <a:pt x="21690" y="83819"/>
                </a:lnTo>
                <a:lnTo>
                  <a:pt x="4695" y="134619"/>
                </a:lnTo>
                <a:lnTo>
                  <a:pt x="1435" y="172719"/>
                </a:lnTo>
                <a:lnTo>
                  <a:pt x="0" y="222250"/>
                </a:lnTo>
                <a:lnTo>
                  <a:pt x="114" y="232409"/>
                </a:lnTo>
                <a:lnTo>
                  <a:pt x="2970" y="278130"/>
                </a:lnTo>
                <a:lnTo>
                  <a:pt x="10674" y="326389"/>
                </a:lnTo>
                <a:lnTo>
                  <a:pt x="24480" y="373380"/>
                </a:lnTo>
                <a:lnTo>
                  <a:pt x="42243" y="408939"/>
                </a:lnTo>
                <a:lnTo>
                  <a:pt x="48465" y="420369"/>
                </a:lnTo>
                <a:lnTo>
                  <a:pt x="55024" y="431800"/>
                </a:lnTo>
                <a:lnTo>
                  <a:pt x="61957" y="441959"/>
                </a:lnTo>
                <a:lnTo>
                  <a:pt x="69301" y="453389"/>
                </a:lnTo>
                <a:lnTo>
                  <a:pt x="77092" y="463550"/>
                </a:lnTo>
                <a:lnTo>
                  <a:pt x="81717" y="469900"/>
                </a:lnTo>
                <a:lnTo>
                  <a:pt x="91176" y="481330"/>
                </a:lnTo>
                <a:lnTo>
                  <a:pt x="100847" y="491489"/>
                </a:lnTo>
                <a:lnTo>
                  <a:pt x="110712" y="502919"/>
                </a:lnTo>
                <a:lnTo>
                  <a:pt x="120752" y="511809"/>
                </a:lnTo>
                <a:lnTo>
                  <a:pt x="130950" y="521969"/>
                </a:lnTo>
                <a:lnTo>
                  <a:pt x="141285" y="529589"/>
                </a:lnTo>
                <a:lnTo>
                  <a:pt x="151741" y="538480"/>
                </a:lnTo>
                <a:lnTo>
                  <a:pt x="194385" y="565150"/>
                </a:lnTo>
                <a:lnTo>
                  <a:pt x="237453" y="581659"/>
                </a:lnTo>
                <a:lnTo>
                  <a:pt x="246309" y="585469"/>
                </a:lnTo>
                <a:lnTo>
                  <a:pt x="257993" y="585469"/>
                </a:lnTo>
                <a:lnTo>
                  <a:pt x="260279" y="584200"/>
                </a:lnTo>
                <a:lnTo>
                  <a:pt x="274438" y="580389"/>
                </a:lnTo>
                <a:lnTo>
                  <a:pt x="288398" y="575309"/>
                </a:lnTo>
                <a:lnTo>
                  <a:pt x="293891" y="572769"/>
                </a:lnTo>
                <a:lnTo>
                  <a:pt x="248595" y="572769"/>
                </a:lnTo>
                <a:lnTo>
                  <a:pt x="226579" y="565150"/>
                </a:lnTo>
                <a:lnTo>
                  <a:pt x="183516" y="543559"/>
                </a:lnTo>
                <a:lnTo>
                  <a:pt x="152204" y="520700"/>
                </a:lnTo>
                <a:lnTo>
                  <a:pt x="121866" y="492759"/>
                </a:lnTo>
                <a:lnTo>
                  <a:pt x="102238" y="472439"/>
                </a:lnTo>
                <a:lnTo>
                  <a:pt x="128385" y="455930"/>
                </a:lnTo>
                <a:lnTo>
                  <a:pt x="88618" y="455930"/>
                </a:lnTo>
                <a:lnTo>
                  <a:pt x="80724" y="445769"/>
                </a:lnTo>
                <a:lnTo>
                  <a:pt x="73399" y="434339"/>
                </a:lnTo>
                <a:lnTo>
                  <a:pt x="66593" y="424180"/>
                </a:lnTo>
                <a:lnTo>
                  <a:pt x="60262" y="412750"/>
                </a:lnTo>
                <a:lnTo>
                  <a:pt x="54359" y="401319"/>
                </a:lnTo>
                <a:lnTo>
                  <a:pt x="48836" y="391159"/>
                </a:lnTo>
                <a:lnTo>
                  <a:pt x="31074" y="342900"/>
                </a:lnTo>
                <a:lnTo>
                  <a:pt x="20300" y="294639"/>
                </a:lnTo>
                <a:lnTo>
                  <a:pt x="15119" y="247650"/>
                </a:lnTo>
                <a:lnTo>
                  <a:pt x="14166" y="201930"/>
                </a:lnTo>
                <a:lnTo>
                  <a:pt x="14495" y="189230"/>
                </a:lnTo>
                <a:lnTo>
                  <a:pt x="16930" y="151129"/>
                </a:lnTo>
                <a:lnTo>
                  <a:pt x="21392" y="109219"/>
                </a:lnTo>
                <a:lnTo>
                  <a:pt x="74433" y="86360"/>
                </a:lnTo>
                <a:lnTo>
                  <a:pt x="90697" y="83819"/>
                </a:lnTo>
                <a:lnTo>
                  <a:pt x="106022" y="80010"/>
                </a:lnTo>
                <a:lnTo>
                  <a:pt x="120434" y="76200"/>
                </a:lnTo>
                <a:lnTo>
                  <a:pt x="133964" y="71119"/>
                </a:lnTo>
                <a:lnTo>
                  <a:pt x="146639" y="67310"/>
                </a:lnTo>
                <a:lnTo>
                  <a:pt x="189370" y="46989"/>
                </a:lnTo>
                <a:lnTo>
                  <a:pt x="223195" y="25400"/>
                </a:lnTo>
                <a:lnTo>
                  <a:pt x="232466" y="21589"/>
                </a:lnTo>
                <a:lnTo>
                  <a:pt x="237038" y="16510"/>
                </a:lnTo>
                <a:lnTo>
                  <a:pt x="244023" y="13969"/>
                </a:lnTo>
                <a:lnTo>
                  <a:pt x="248595" y="11429"/>
                </a:lnTo>
                <a:lnTo>
                  <a:pt x="286034" y="11429"/>
                </a:lnTo>
                <a:lnTo>
                  <a:pt x="282292" y="8889"/>
                </a:lnTo>
                <a:lnTo>
                  <a:pt x="271686" y="3810"/>
                </a:lnTo>
                <a:lnTo>
                  <a:pt x="258095" y="0"/>
                </a:lnTo>
                <a:close/>
              </a:path>
              <a:path w="506729" h="585470">
                <a:moveTo>
                  <a:pt x="499972" y="114300"/>
                </a:moveTo>
                <a:lnTo>
                  <a:pt x="485149" y="114300"/>
                </a:lnTo>
                <a:lnTo>
                  <a:pt x="486230" y="123189"/>
                </a:lnTo>
                <a:lnTo>
                  <a:pt x="487336" y="133350"/>
                </a:lnTo>
                <a:lnTo>
                  <a:pt x="491137" y="181609"/>
                </a:lnTo>
                <a:lnTo>
                  <a:pt x="492118" y="222250"/>
                </a:lnTo>
                <a:lnTo>
                  <a:pt x="491858" y="236219"/>
                </a:lnTo>
                <a:lnTo>
                  <a:pt x="488706" y="280669"/>
                </a:lnTo>
                <a:lnTo>
                  <a:pt x="481087" y="325119"/>
                </a:lnTo>
                <a:lnTo>
                  <a:pt x="467830" y="368300"/>
                </a:lnTo>
                <a:lnTo>
                  <a:pt x="461955" y="381000"/>
                </a:lnTo>
                <a:lnTo>
                  <a:pt x="456427" y="393700"/>
                </a:lnTo>
                <a:lnTo>
                  <a:pt x="450261" y="405130"/>
                </a:lnTo>
                <a:lnTo>
                  <a:pt x="443480" y="416559"/>
                </a:lnTo>
                <a:lnTo>
                  <a:pt x="436110" y="427989"/>
                </a:lnTo>
                <a:lnTo>
                  <a:pt x="428175" y="440689"/>
                </a:lnTo>
                <a:lnTo>
                  <a:pt x="401225" y="474980"/>
                </a:lnTo>
                <a:lnTo>
                  <a:pt x="370071" y="506730"/>
                </a:lnTo>
                <a:lnTo>
                  <a:pt x="335373" y="534669"/>
                </a:lnTo>
                <a:lnTo>
                  <a:pt x="323134" y="543559"/>
                </a:lnTo>
                <a:lnTo>
                  <a:pt x="310600" y="551180"/>
                </a:lnTo>
                <a:lnTo>
                  <a:pt x="297794" y="557530"/>
                </a:lnTo>
                <a:lnTo>
                  <a:pt x="257993" y="572769"/>
                </a:lnTo>
                <a:lnTo>
                  <a:pt x="293891" y="572769"/>
                </a:lnTo>
                <a:lnTo>
                  <a:pt x="328800" y="553719"/>
                </a:lnTo>
                <a:lnTo>
                  <a:pt x="366399" y="527050"/>
                </a:lnTo>
                <a:lnTo>
                  <a:pt x="400438" y="495300"/>
                </a:lnTo>
                <a:lnTo>
                  <a:pt x="430162" y="459739"/>
                </a:lnTo>
                <a:lnTo>
                  <a:pt x="438980" y="448309"/>
                </a:lnTo>
                <a:lnTo>
                  <a:pt x="447207" y="435609"/>
                </a:lnTo>
                <a:lnTo>
                  <a:pt x="454814" y="424180"/>
                </a:lnTo>
                <a:lnTo>
                  <a:pt x="468059" y="400050"/>
                </a:lnTo>
                <a:lnTo>
                  <a:pt x="485804" y="358139"/>
                </a:lnTo>
                <a:lnTo>
                  <a:pt x="498148" y="311150"/>
                </a:lnTo>
                <a:lnTo>
                  <a:pt x="504625" y="262889"/>
                </a:lnTo>
                <a:lnTo>
                  <a:pt x="506519" y="222250"/>
                </a:lnTo>
                <a:lnTo>
                  <a:pt x="506494" y="201930"/>
                </a:lnTo>
                <a:lnTo>
                  <a:pt x="504590" y="161289"/>
                </a:lnTo>
                <a:lnTo>
                  <a:pt x="500240" y="116839"/>
                </a:lnTo>
                <a:lnTo>
                  <a:pt x="499972" y="114300"/>
                </a:lnTo>
                <a:close/>
              </a:path>
              <a:path w="506729" h="585470">
                <a:moveTo>
                  <a:pt x="434142" y="248919"/>
                </a:moveTo>
                <a:lnTo>
                  <a:pt x="427284" y="248919"/>
                </a:lnTo>
                <a:lnTo>
                  <a:pt x="88618" y="455930"/>
                </a:lnTo>
                <a:lnTo>
                  <a:pt x="128385" y="455930"/>
                </a:lnTo>
                <a:lnTo>
                  <a:pt x="434101" y="262889"/>
                </a:lnTo>
                <a:lnTo>
                  <a:pt x="436555" y="260350"/>
                </a:lnTo>
                <a:lnTo>
                  <a:pt x="436555" y="251459"/>
                </a:lnTo>
                <a:lnTo>
                  <a:pt x="434142" y="248919"/>
                </a:lnTo>
                <a:close/>
              </a:path>
              <a:path w="506729" h="585470">
                <a:moveTo>
                  <a:pt x="286034" y="11429"/>
                </a:moveTo>
                <a:lnTo>
                  <a:pt x="255580" y="11429"/>
                </a:lnTo>
                <a:lnTo>
                  <a:pt x="262565" y="13969"/>
                </a:lnTo>
                <a:lnTo>
                  <a:pt x="267264" y="16510"/>
                </a:lnTo>
                <a:lnTo>
                  <a:pt x="274122" y="21589"/>
                </a:lnTo>
                <a:lnTo>
                  <a:pt x="283393" y="25400"/>
                </a:lnTo>
                <a:lnTo>
                  <a:pt x="290064" y="30479"/>
                </a:lnTo>
                <a:lnTo>
                  <a:pt x="297353" y="34289"/>
                </a:lnTo>
                <a:lnTo>
                  <a:pt x="305289" y="39369"/>
                </a:lnTo>
                <a:lnTo>
                  <a:pt x="313899" y="44450"/>
                </a:lnTo>
                <a:lnTo>
                  <a:pt x="355621" y="64769"/>
                </a:lnTo>
                <a:lnTo>
                  <a:pt x="395329" y="78739"/>
                </a:lnTo>
                <a:lnTo>
                  <a:pt x="443072" y="88900"/>
                </a:lnTo>
                <a:lnTo>
                  <a:pt x="460899" y="90169"/>
                </a:lnTo>
                <a:lnTo>
                  <a:pt x="473639" y="90169"/>
                </a:lnTo>
                <a:lnTo>
                  <a:pt x="478211" y="95250"/>
                </a:lnTo>
                <a:lnTo>
                  <a:pt x="482910" y="100329"/>
                </a:lnTo>
                <a:lnTo>
                  <a:pt x="95609" y="335280"/>
                </a:lnTo>
                <a:lnTo>
                  <a:pt x="93274" y="335280"/>
                </a:lnTo>
                <a:lnTo>
                  <a:pt x="93274" y="344169"/>
                </a:lnTo>
                <a:lnTo>
                  <a:pt x="95560" y="346709"/>
                </a:lnTo>
                <a:lnTo>
                  <a:pt x="100259" y="349250"/>
                </a:lnTo>
                <a:lnTo>
                  <a:pt x="102545" y="346709"/>
                </a:lnTo>
                <a:lnTo>
                  <a:pt x="485149" y="114300"/>
                </a:lnTo>
                <a:lnTo>
                  <a:pt x="499972" y="114300"/>
                </a:lnTo>
                <a:lnTo>
                  <a:pt x="499166" y="106679"/>
                </a:lnTo>
                <a:lnTo>
                  <a:pt x="499166" y="102869"/>
                </a:lnTo>
                <a:lnTo>
                  <a:pt x="496753" y="100329"/>
                </a:lnTo>
                <a:lnTo>
                  <a:pt x="490024" y="87629"/>
                </a:lnTo>
                <a:lnTo>
                  <a:pt x="479654" y="80010"/>
                </a:lnTo>
                <a:lnTo>
                  <a:pt x="466660" y="77469"/>
                </a:lnTo>
                <a:lnTo>
                  <a:pt x="431843" y="72389"/>
                </a:lnTo>
                <a:lnTo>
                  <a:pt x="415896" y="69850"/>
                </a:lnTo>
                <a:lnTo>
                  <a:pt x="373535" y="57150"/>
                </a:lnTo>
                <a:lnTo>
                  <a:pt x="328702" y="36829"/>
                </a:lnTo>
                <a:lnTo>
                  <a:pt x="302744" y="21589"/>
                </a:lnTo>
                <a:lnTo>
                  <a:pt x="295390" y="17779"/>
                </a:lnTo>
                <a:lnTo>
                  <a:pt x="286034" y="11429"/>
                </a:lnTo>
                <a:close/>
              </a:path>
            </a:pathLst>
          </a:custGeom>
          <a:solidFill>
            <a:srgbClr val="929FD9"/>
          </a:solidFill>
        </p:spPr>
        <p:txBody>
          <a:bodyPr wrap="square" lIns="0" tIns="0" rIns="0" bIns="0" rtlCol="0"/>
          <a:lstStyle/>
          <a:p>
            <a:endParaRPr/>
          </a:p>
        </p:txBody>
      </p:sp>
      <p:sp>
        <p:nvSpPr>
          <p:cNvPr id="17" name="object 14"/>
          <p:cNvSpPr txBox="1"/>
          <p:nvPr/>
        </p:nvSpPr>
        <p:spPr>
          <a:xfrm>
            <a:off x="6295326" y="5531041"/>
            <a:ext cx="469265" cy="161290"/>
          </a:xfrm>
          <a:prstGeom prst="rect">
            <a:avLst/>
          </a:prstGeom>
        </p:spPr>
        <p:txBody>
          <a:bodyPr vert="horz" wrap="square" lIns="0" tIns="0" rIns="0" bIns="0" rtlCol="0">
            <a:spAutoFit/>
          </a:bodyPr>
          <a:lstStyle/>
          <a:p>
            <a:pPr marL="12700">
              <a:lnSpc>
                <a:spcPct val="100000"/>
              </a:lnSpc>
            </a:pPr>
            <a:r>
              <a:rPr sz="1050" spc="-5" dirty="0">
                <a:solidFill>
                  <a:srgbClr val="666666"/>
                </a:solidFill>
                <a:latin typeface="Calibri"/>
                <a:cs typeface="Calibri"/>
              </a:rPr>
              <a:t>Sec</a:t>
            </a:r>
            <a:r>
              <a:rPr sz="1050" spc="10" dirty="0">
                <a:solidFill>
                  <a:srgbClr val="666666"/>
                </a:solidFill>
                <a:latin typeface="Calibri"/>
                <a:cs typeface="Calibri"/>
              </a:rPr>
              <a:t>u</a:t>
            </a:r>
            <a:r>
              <a:rPr sz="1050" dirty="0">
                <a:solidFill>
                  <a:srgbClr val="666666"/>
                </a:solidFill>
                <a:latin typeface="Calibri"/>
                <a:cs typeface="Calibri"/>
              </a:rPr>
              <a:t>r</a:t>
            </a:r>
            <a:r>
              <a:rPr sz="1050" spc="-10" dirty="0">
                <a:solidFill>
                  <a:srgbClr val="666666"/>
                </a:solidFill>
                <a:latin typeface="Calibri"/>
                <a:cs typeface="Calibri"/>
              </a:rPr>
              <a:t>i</a:t>
            </a:r>
            <a:r>
              <a:rPr sz="1050" dirty="0">
                <a:solidFill>
                  <a:srgbClr val="666666"/>
                </a:solidFill>
                <a:latin typeface="Calibri"/>
                <a:cs typeface="Calibri"/>
              </a:rPr>
              <a:t>ty</a:t>
            </a:r>
            <a:endParaRPr sz="1050">
              <a:latin typeface="Calibri"/>
              <a:cs typeface="Calibri"/>
            </a:endParaRPr>
          </a:p>
        </p:txBody>
      </p:sp>
      <p:sp>
        <p:nvSpPr>
          <p:cNvPr id="18" name="object 15"/>
          <p:cNvSpPr/>
          <p:nvPr/>
        </p:nvSpPr>
        <p:spPr>
          <a:xfrm>
            <a:off x="8121840" y="4793298"/>
            <a:ext cx="600455" cy="600456"/>
          </a:xfrm>
          <a:prstGeom prst="rect">
            <a:avLst/>
          </a:prstGeom>
          <a:blipFill>
            <a:blip r:embed="rId4" cstate="print"/>
            <a:stretch>
              <a:fillRect/>
            </a:stretch>
          </a:blipFill>
        </p:spPr>
        <p:txBody>
          <a:bodyPr wrap="square" lIns="0" tIns="0" rIns="0" bIns="0" rtlCol="0"/>
          <a:lstStyle/>
          <a:p>
            <a:endParaRPr/>
          </a:p>
        </p:txBody>
      </p:sp>
      <p:sp>
        <p:nvSpPr>
          <p:cNvPr id="19" name="object 16"/>
          <p:cNvSpPr/>
          <p:nvPr/>
        </p:nvSpPr>
        <p:spPr>
          <a:xfrm>
            <a:off x="6991033" y="1949513"/>
            <a:ext cx="874776" cy="696468"/>
          </a:xfrm>
          <a:prstGeom prst="rect">
            <a:avLst/>
          </a:prstGeom>
          <a:blipFill>
            <a:blip r:embed="rId5" cstate="print"/>
            <a:stretch>
              <a:fillRect/>
            </a:stretch>
          </a:blipFill>
        </p:spPr>
        <p:txBody>
          <a:bodyPr wrap="square" lIns="0" tIns="0" rIns="0" bIns="0" rtlCol="0"/>
          <a:lstStyle/>
          <a:p>
            <a:endParaRPr/>
          </a:p>
        </p:txBody>
      </p:sp>
      <p:sp>
        <p:nvSpPr>
          <p:cNvPr id="20" name="object 17"/>
          <p:cNvSpPr/>
          <p:nvPr/>
        </p:nvSpPr>
        <p:spPr>
          <a:xfrm>
            <a:off x="5622481" y="3159569"/>
            <a:ext cx="760476" cy="60502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878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Up and running Flow fast</a:t>
            </a:r>
          </a:p>
        </p:txBody>
      </p:sp>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87</a:t>
            </a:fld>
            <a:endParaRPr lang="en-GB" dirty="0"/>
          </a:p>
        </p:txBody>
      </p:sp>
      <p:sp>
        <p:nvSpPr>
          <p:cNvPr id="9" name="object 4"/>
          <p:cNvSpPr/>
          <p:nvPr/>
        </p:nvSpPr>
        <p:spPr>
          <a:xfrm>
            <a:off x="1385316" y="3663696"/>
            <a:ext cx="2537460" cy="2066543"/>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483108" y="1556003"/>
            <a:ext cx="3555491" cy="848868"/>
          </a:xfrm>
          <a:prstGeom prst="rect">
            <a:avLst/>
          </a:prstGeom>
          <a:blipFill>
            <a:blip r:embed="rId3" cstate="print"/>
            <a:stretch>
              <a:fillRect/>
            </a:stretch>
          </a:blipFill>
        </p:spPr>
        <p:txBody>
          <a:bodyPr wrap="square" lIns="0" tIns="0" rIns="0" bIns="0" rtlCol="0"/>
          <a:lstStyle/>
          <a:p>
            <a:endParaRPr/>
          </a:p>
        </p:txBody>
      </p:sp>
      <p:sp>
        <p:nvSpPr>
          <p:cNvPr id="11" name="object 7"/>
          <p:cNvSpPr/>
          <p:nvPr/>
        </p:nvSpPr>
        <p:spPr>
          <a:xfrm>
            <a:off x="3297669" y="1719275"/>
            <a:ext cx="427075" cy="468172"/>
          </a:xfrm>
          <a:prstGeom prst="rect">
            <a:avLst/>
          </a:prstGeom>
          <a:blipFill>
            <a:blip r:embed="rId4" cstate="print"/>
            <a:stretch>
              <a:fillRect/>
            </a:stretch>
          </a:blipFill>
        </p:spPr>
        <p:txBody>
          <a:bodyPr wrap="square" lIns="0" tIns="0" rIns="0" bIns="0" rtlCol="0"/>
          <a:lstStyle/>
          <a:p>
            <a:endParaRPr/>
          </a:p>
        </p:txBody>
      </p:sp>
      <p:sp>
        <p:nvSpPr>
          <p:cNvPr id="12" name="object 8"/>
          <p:cNvSpPr/>
          <p:nvPr/>
        </p:nvSpPr>
        <p:spPr>
          <a:xfrm>
            <a:off x="2654541" y="5425681"/>
            <a:ext cx="427075" cy="468172"/>
          </a:xfrm>
          <a:prstGeom prst="rect">
            <a:avLst/>
          </a:prstGeom>
          <a:blipFill>
            <a:blip r:embed="rId4" cstate="print"/>
            <a:stretch>
              <a:fillRect/>
            </a:stretch>
          </a:blipFill>
        </p:spPr>
        <p:txBody>
          <a:bodyPr wrap="square" lIns="0" tIns="0" rIns="0" bIns="0" rtlCol="0"/>
          <a:lstStyle/>
          <a:p>
            <a:endParaRPr/>
          </a:p>
        </p:txBody>
      </p:sp>
      <p:sp>
        <p:nvSpPr>
          <p:cNvPr id="17" name="object 13"/>
          <p:cNvSpPr/>
          <p:nvPr/>
        </p:nvSpPr>
        <p:spPr>
          <a:xfrm>
            <a:off x="394030" y="2714244"/>
            <a:ext cx="1021715" cy="1861820"/>
          </a:xfrm>
          <a:custGeom>
            <a:avLst/>
            <a:gdLst/>
            <a:ahLst/>
            <a:cxnLst/>
            <a:rect l="l" t="t" r="r" b="b"/>
            <a:pathLst>
              <a:path w="1021715" h="1861820">
                <a:moveTo>
                  <a:pt x="944670" y="1835957"/>
                </a:moveTo>
                <a:lnTo>
                  <a:pt x="939088" y="1861311"/>
                </a:lnTo>
                <a:lnTo>
                  <a:pt x="1021638" y="1840483"/>
                </a:lnTo>
                <a:lnTo>
                  <a:pt x="1019914" y="1839086"/>
                </a:lnTo>
                <a:lnTo>
                  <a:pt x="956360" y="1839086"/>
                </a:lnTo>
                <a:lnTo>
                  <a:pt x="944670" y="1835957"/>
                </a:lnTo>
                <a:close/>
              </a:path>
              <a:path w="1021715" h="1861820">
                <a:moveTo>
                  <a:pt x="950138" y="1811118"/>
                </a:moveTo>
                <a:lnTo>
                  <a:pt x="944670" y="1835957"/>
                </a:lnTo>
                <a:lnTo>
                  <a:pt x="956360" y="1839086"/>
                </a:lnTo>
                <a:lnTo>
                  <a:pt x="962964" y="1814575"/>
                </a:lnTo>
                <a:lnTo>
                  <a:pt x="950138" y="1811118"/>
                </a:lnTo>
                <a:close/>
              </a:path>
              <a:path w="1021715" h="1861820">
                <a:moveTo>
                  <a:pt x="955471" y="1786889"/>
                </a:moveTo>
                <a:lnTo>
                  <a:pt x="950138" y="1811118"/>
                </a:lnTo>
                <a:lnTo>
                  <a:pt x="962964" y="1814575"/>
                </a:lnTo>
                <a:lnTo>
                  <a:pt x="956360" y="1839086"/>
                </a:lnTo>
                <a:lnTo>
                  <a:pt x="1019914" y="1839086"/>
                </a:lnTo>
                <a:lnTo>
                  <a:pt x="955471" y="1786889"/>
                </a:lnTo>
                <a:close/>
              </a:path>
              <a:path w="1021715" h="1861820">
                <a:moveTo>
                  <a:pt x="866559" y="1786000"/>
                </a:moveTo>
                <a:lnTo>
                  <a:pt x="858062" y="1810003"/>
                </a:lnTo>
                <a:lnTo>
                  <a:pt x="889939" y="1821306"/>
                </a:lnTo>
                <a:lnTo>
                  <a:pt x="944670" y="1835957"/>
                </a:lnTo>
                <a:lnTo>
                  <a:pt x="950138" y="1811118"/>
                </a:lnTo>
                <a:lnTo>
                  <a:pt x="896543" y="1796668"/>
                </a:lnTo>
                <a:lnTo>
                  <a:pt x="866559" y="1786000"/>
                </a:lnTo>
                <a:close/>
              </a:path>
              <a:path w="1021715" h="1861820">
                <a:moveTo>
                  <a:pt x="707275" y="1713356"/>
                </a:moveTo>
                <a:lnTo>
                  <a:pt x="694359" y="1735200"/>
                </a:lnTo>
                <a:lnTo>
                  <a:pt x="707682" y="1743074"/>
                </a:lnTo>
                <a:lnTo>
                  <a:pt x="766635" y="1773046"/>
                </a:lnTo>
                <a:lnTo>
                  <a:pt x="786511" y="1781555"/>
                </a:lnTo>
                <a:lnTo>
                  <a:pt x="796531" y="1758187"/>
                </a:lnTo>
                <a:lnTo>
                  <a:pt x="776655" y="1749678"/>
                </a:lnTo>
                <a:lnTo>
                  <a:pt x="719201" y="1720468"/>
                </a:lnTo>
                <a:lnTo>
                  <a:pt x="707275" y="1713356"/>
                </a:lnTo>
                <a:close/>
              </a:path>
              <a:path w="1021715" h="1861820">
                <a:moveTo>
                  <a:pt x="561708" y="1614296"/>
                </a:moveTo>
                <a:lnTo>
                  <a:pt x="546265" y="1634489"/>
                </a:lnTo>
                <a:lnTo>
                  <a:pt x="595655" y="1672208"/>
                </a:lnTo>
                <a:lnTo>
                  <a:pt x="628929" y="1694687"/>
                </a:lnTo>
                <a:lnTo>
                  <a:pt x="643153" y="1673732"/>
                </a:lnTo>
                <a:lnTo>
                  <a:pt x="609879" y="1651253"/>
                </a:lnTo>
                <a:lnTo>
                  <a:pt x="561708" y="1614296"/>
                </a:lnTo>
                <a:close/>
              </a:path>
              <a:path w="1021715" h="1861820">
                <a:moveTo>
                  <a:pt x="434263" y="1493646"/>
                </a:moveTo>
                <a:lnTo>
                  <a:pt x="415620" y="1510918"/>
                </a:lnTo>
                <a:lnTo>
                  <a:pt x="442861" y="1540382"/>
                </a:lnTo>
                <a:lnTo>
                  <a:pt x="487553" y="1583689"/>
                </a:lnTo>
                <a:lnTo>
                  <a:pt x="505218" y="1565401"/>
                </a:lnTo>
                <a:lnTo>
                  <a:pt x="460527" y="1522094"/>
                </a:lnTo>
                <a:lnTo>
                  <a:pt x="434263" y="1493646"/>
                </a:lnTo>
                <a:close/>
              </a:path>
              <a:path w="1021715" h="1861820">
                <a:moveTo>
                  <a:pt x="324370" y="1356613"/>
                </a:moveTo>
                <a:lnTo>
                  <a:pt x="303301" y="1370837"/>
                </a:lnTo>
                <a:lnTo>
                  <a:pt x="309981" y="1380743"/>
                </a:lnTo>
                <a:lnTo>
                  <a:pt x="352018" y="1436877"/>
                </a:lnTo>
                <a:lnTo>
                  <a:pt x="365315" y="1452879"/>
                </a:lnTo>
                <a:lnTo>
                  <a:pt x="384848" y="1436623"/>
                </a:lnTo>
                <a:lnTo>
                  <a:pt x="371538" y="1420621"/>
                </a:lnTo>
                <a:lnTo>
                  <a:pt x="330327" y="1365503"/>
                </a:lnTo>
                <a:lnTo>
                  <a:pt x="324370" y="1356613"/>
                </a:lnTo>
                <a:close/>
              </a:path>
              <a:path w="1021715" h="1861820">
                <a:moveTo>
                  <a:pt x="232562" y="1205991"/>
                </a:moveTo>
                <a:lnTo>
                  <a:pt x="210223" y="1218056"/>
                </a:lnTo>
                <a:lnTo>
                  <a:pt x="233273" y="1260474"/>
                </a:lnTo>
                <a:lnTo>
                  <a:pt x="261124" y="1306575"/>
                </a:lnTo>
                <a:lnTo>
                  <a:pt x="282867" y="1293494"/>
                </a:lnTo>
                <a:lnTo>
                  <a:pt x="255016" y="1247393"/>
                </a:lnTo>
                <a:lnTo>
                  <a:pt x="232562" y="1205991"/>
                </a:lnTo>
                <a:close/>
              </a:path>
              <a:path w="1021715" h="1861820">
                <a:moveTo>
                  <a:pt x="158305" y="1046352"/>
                </a:moveTo>
                <a:lnTo>
                  <a:pt x="134556" y="1055369"/>
                </a:lnTo>
                <a:lnTo>
                  <a:pt x="137045" y="1061973"/>
                </a:lnTo>
                <a:lnTo>
                  <a:pt x="166509" y="1130299"/>
                </a:lnTo>
                <a:lnTo>
                  <a:pt x="175768" y="1149476"/>
                </a:lnTo>
                <a:lnTo>
                  <a:pt x="198627" y="1138427"/>
                </a:lnTo>
                <a:lnTo>
                  <a:pt x="189382" y="1119250"/>
                </a:lnTo>
                <a:lnTo>
                  <a:pt x="160375" y="1051813"/>
                </a:lnTo>
                <a:lnTo>
                  <a:pt x="158305" y="1046352"/>
                </a:lnTo>
                <a:close/>
              </a:path>
              <a:path w="1021715" h="1861820">
                <a:moveTo>
                  <a:pt x="101409" y="879220"/>
                </a:moveTo>
                <a:lnTo>
                  <a:pt x="76974" y="886078"/>
                </a:lnTo>
                <a:lnTo>
                  <a:pt x="86258" y="918717"/>
                </a:lnTo>
                <a:lnTo>
                  <a:pt x="107670" y="983487"/>
                </a:lnTo>
                <a:lnTo>
                  <a:pt x="131787" y="975486"/>
                </a:lnTo>
                <a:lnTo>
                  <a:pt x="110375" y="910716"/>
                </a:lnTo>
                <a:lnTo>
                  <a:pt x="101409" y="879220"/>
                </a:lnTo>
                <a:close/>
              </a:path>
              <a:path w="1021715" h="1861820">
                <a:moveTo>
                  <a:pt x="60566" y="707263"/>
                </a:moveTo>
                <a:lnTo>
                  <a:pt x="35648" y="712215"/>
                </a:lnTo>
                <a:lnTo>
                  <a:pt x="46723" y="767968"/>
                </a:lnTo>
                <a:lnTo>
                  <a:pt x="57289" y="812038"/>
                </a:lnTo>
                <a:lnTo>
                  <a:pt x="81991" y="806068"/>
                </a:lnTo>
                <a:lnTo>
                  <a:pt x="71424" y="762126"/>
                </a:lnTo>
                <a:lnTo>
                  <a:pt x="60566" y="707263"/>
                </a:lnTo>
                <a:close/>
              </a:path>
              <a:path w="1021715" h="1861820">
                <a:moveTo>
                  <a:pt x="35255" y="532383"/>
                </a:moveTo>
                <a:lnTo>
                  <a:pt x="10020" y="535304"/>
                </a:lnTo>
                <a:lnTo>
                  <a:pt x="18808" y="610869"/>
                </a:lnTo>
                <a:lnTo>
                  <a:pt x="22860" y="636523"/>
                </a:lnTo>
                <a:lnTo>
                  <a:pt x="47955" y="632586"/>
                </a:lnTo>
                <a:lnTo>
                  <a:pt x="43903" y="606805"/>
                </a:lnTo>
                <a:lnTo>
                  <a:pt x="35255" y="532383"/>
                </a:lnTo>
                <a:close/>
              </a:path>
              <a:path w="1021715" h="1861820">
                <a:moveTo>
                  <a:pt x="25400" y="356361"/>
                </a:moveTo>
                <a:lnTo>
                  <a:pt x="0" y="356361"/>
                </a:lnTo>
                <a:lnTo>
                  <a:pt x="0" y="364743"/>
                </a:lnTo>
                <a:lnTo>
                  <a:pt x="3073" y="447928"/>
                </a:lnTo>
                <a:lnTo>
                  <a:pt x="3911" y="458850"/>
                </a:lnTo>
                <a:lnTo>
                  <a:pt x="29235" y="456945"/>
                </a:lnTo>
                <a:lnTo>
                  <a:pt x="28397" y="446023"/>
                </a:lnTo>
                <a:lnTo>
                  <a:pt x="25411" y="364743"/>
                </a:lnTo>
                <a:lnTo>
                  <a:pt x="25400" y="356361"/>
                </a:lnTo>
                <a:close/>
              </a:path>
              <a:path w="1021715" h="1861820">
                <a:moveTo>
                  <a:pt x="4813" y="177672"/>
                </a:moveTo>
                <a:lnTo>
                  <a:pt x="3428" y="195325"/>
                </a:lnTo>
                <a:lnTo>
                  <a:pt x="101" y="279653"/>
                </a:lnTo>
                <a:lnTo>
                  <a:pt x="25488" y="280669"/>
                </a:lnTo>
                <a:lnTo>
                  <a:pt x="28803" y="196341"/>
                </a:lnTo>
                <a:lnTo>
                  <a:pt x="30137" y="179704"/>
                </a:lnTo>
                <a:lnTo>
                  <a:pt x="4813" y="177672"/>
                </a:lnTo>
                <a:close/>
              </a:path>
              <a:path w="1021715" h="1861820">
                <a:moveTo>
                  <a:pt x="23901" y="0"/>
                </a:moveTo>
                <a:lnTo>
                  <a:pt x="20358" y="22732"/>
                </a:lnTo>
                <a:lnTo>
                  <a:pt x="11163" y="101218"/>
                </a:lnTo>
                <a:lnTo>
                  <a:pt x="36385" y="104266"/>
                </a:lnTo>
                <a:lnTo>
                  <a:pt x="45593" y="25653"/>
                </a:lnTo>
                <a:lnTo>
                  <a:pt x="48996" y="3936"/>
                </a:lnTo>
                <a:lnTo>
                  <a:pt x="23901" y="0"/>
                </a:lnTo>
                <a:close/>
              </a:path>
            </a:pathLst>
          </a:custGeom>
          <a:solidFill>
            <a:srgbClr val="00AF50"/>
          </a:solidFill>
        </p:spPr>
        <p:txBody>
          <a:bodyPr wrap="square" lIns="0" tIns="0" rIns="0" bIns="0" rtlCol="0"/>
          <a:lstStyle/>
          <a:p>
            <a:endParaRPr/>
          </a:p>
        </p:txBody>
      </p:sp>
      <p:sp>
        <p:nvSpPr>
          <p:cNvPr id="18" name="object 14"/>
          <p:cNvSpPr/>
          <p:nvPr/>
        </p:nvSpPr>
        <p:spPr>
          <a:xfrm>
            <a:off x="3912489" y="3928109"/>
            <a:ext cx="1585023" cy="1319580"/>
          </a:xfrm>
          <a:custGeom>
            <a:avLst/>
            <a:gdLst/>
            <a:ahLst/>
            <a:cxnLst/>
            <a:rect l="l" t="t" r="r" b="b"/>
            <a:pathLst>
              <a:path w="1879600" h="1746250">
                <a:moveTo>
                  <a:pt x="1853518" y="74295"/>
                </a:moveTo>
                <a:lnTo>
                  <a:pt x="1828306" y="77256"/>
                </a:lnTo>
                <a:lnTo>
                  <a:pt x="1831594" y="133857"/>
                </a:lnTo>
                <a:lnTo>
                  <a:pt x="1830705" y="164083"/>
                </a:lnTo>
                <a:lnTo>
                  <a:pt x="1855977" y="164972"/>
                </a:lnTo>
                <a:lnTo>
                  <a:pt x="1856994" y="132333"/>
                </a:lnTo>
                <a:lnTo>
                  <a:pt x="1853518" y="74295"/>
                </a:lnTo>
                <a:close/>
              </a:path>
              <a:path w="1879600" h="1746250">
                <a:moveTo>
                  <a:pt x="1832864" y="0"/>
                </a:moveTo>
                <a:lnTo>
                  <a:pt x="1803781" y="80137"/>
                </a:lnTo>
                <a:lnTo>
                  <a:pt x="1828306" y="77256"/>
                </a:lnTo>
                <a:lnTo>
                  <a:pt x="1827530" y="63881"/>
                </a:lnTo>
                <a:lnTo>
                  <a:pt x="1852802" y="62356"/>
                </a:lnTo>
                <a:lnTo>
                  <a:pt x="1873657" y="62356"/>
                </a:lnTo>
                <a:lnTo>
                  <a:pt x="1832864" y="0"/>
                </a:lnTo>
                <a:close/>
              </a:path>
              <a:path w="1879600" h="1746250">
                <a:moveTo>
                  <a:pt x="1852802" y="62356"/>
                </a:moveTo>
                <a:lnTo>
                  <a:pt x="1827530" y="63881"/>
                </a:lnTo>
                <a:lnTo>
                  <a:pt x="1828306" y="77256"/>
                </a:lnTo>
                <a:lnTo>
                  <a:pt x="1853518" y="74295"/>
                </a:lnTo>
                <a:lnTo>
                  <a:pt x="1852802" y="62356"/>
                </a:lnTo>
                <a:close/>
              </a:path>
              <a:path w="1879600" h="1746250">
                <a:moveTo>
                  <a:pt x="1873657" y="62356"/>
                </a:moveTo>
                <a:lnTo>
                  <a:pt x="1852802" y="62356"/>
                </a:lnTo>
                <a:lnTo>
                  <a:pt x="1853518" y="74295"/>
                </a:lnTo>
                <a:lnTo>
                  <a:pt x="1879473" y="71246"/>
                </a:lnTo>
                <a:lnTo>
                  <a:pt x="1873657" y="62356"/>
                </a:lnTo>
                <a:close/>
              </a:path>
              <a:path w="1879600" h="1746250">
                <a:moveTo>
                  <a:pt x="1825244" y="239140"/>
                </a:moveTo>
                <a:lnTo>
                  <a:pt x="1822323" y="265302"/>
                </a:lnTo>
                <a:lnTo>
                  <a:pt x="1810258" y="331215"/>
                </a:lnTo>
                <a:lnTo>
                  <a:pt x="1808607" y="337438"/>
                </a:lnTo>
                <a:lnTo>
                  <a:pt x="1833245" y="343788"/>
                </a:lnTo>
                <a:lnTo>
                  <a:pt x="1835277" y="335788"/>
                </a:lnTo>
                <a:lnTo>
                  <a:pt x="1847596" y="268096"/>
                </a:lnTo>
                <a:lnTo>
                  <a:pt x="1850516" y="241807"/>
                </a:lnTo>
                <a:lnTo>
                  <a:pt x="1825244" y="239140"/>
                </a:lnTo>
                <a:close/>
              </a:path>
              <a:path w="1879600" h="1746250">
                <a:moveTo>
                  <a:pt x="1788922" y="410082"/>
                </a:moveTo>
                <a:lnTo>
                  <a:pt x="1771650" y="462406"/>
                </a:lnTo>
                <a:lnTo>
                  <a:pt x="1754632" y="504825"/>
                </a:lnTo>
                <a:lnTo>
                  <a:pt x="1778253" y="514350"/>
                </a:lnTo>
                <a:lnTo>
                  <a:pt x="1795780" y="470407"/>
                </a:lnTo>
                <a:lnTo>
                  <a:pt x="1813052" y="418083"/>
                </a:lnTo>
                <a:lnTo>
                  <a:pt x="1788922" y="410082"/>
                </a:lnTo>
                <a:close/>
              </a:path>
              <a:path w="1879600" h="1746250">
                <a:moveTo>
                  <a:pt x="1723644" y="573532"/>
                </a:moveTo>
                <a:lnTo>
                  <a:pt x="1714627" y="592454"/>
                </a:lnTo>
                <a:lnTo>
                  <a:pt x="1679448" y="656589"/>
                </a:lnTo>
                <a:lnTo>
                  <a:pt x="1676273" y="661796"/>
                </a:lnTo>
                <a:lnTo>
                  <a:pt x="1697863" y="675132"/>
                </a:lnTo>
                <a:lnTo>
                  <a:pt x="1701673" y="668908"/>
                </a:lnTo>
                <a:lnTo>
                  <a:pt x="1737614" y="603376"/>
                </a:lnTo>
                <a:lnTo>
                  <a:pt x="1746503" y="584453"/>
                </a:lnTo>
                <a:lnTo>
                  <a:pt x="1723644" y="573532"/>
                </a:lnTo>
                <a:close/>
              </a:path>
              <a:path w="1879600" h="1746250">
                <a:moveTo>
                  <a:pt x="1636014" y="725677"/>
                </a:moveTo>
                <a:lnTo>
                  <a:pt x="1596009" y="783082"/>
                </a:lnTo>
                <a:lnTo>
                  <a:pt x="1577086" y="807719"/>
                </a:lnTo>
                <a:lnTo>
                  <a:pt x="1597278" y="823213"/>
                </a:lnTo>
                <a:lnTo>
                  <a:pt x="1616964" y="797687"/>
                </a:lnTo>
                <a:lnTo>
                  <a:pt x="1656841" y="740282"/>
                </a:lnTo>
                <a:lnTo>
                  <a:pt x="1636014" y="725677"/>
                </a:lnTo>
                <a:close/>
              </a:path>
              <a:path w="1879600" h="1746250">
                <a:moveTo>
                  <a:pt x="1529841" y="866647"/>
                </a:moveTo>
                <a:lnTo>
                  <a:pt x="1496314" y="906144"/>
                </a:lnTo>
                <a:lnTo>
                  <a:pt x="1462786" y="942213"/>
                </a:lnTo>
                <a:lnTo>
                  <a:pt x="1481455" y="959484"/>
                </a:lnTo>
                <a:lnTo>
                  <a:pt x="1515618" y="922654"/>
                </a:lnTo>
                <a:lnTo>
                  <a:pt x="1549273" y="883157"/>
                </a:lnTo>
                <a:lnTo>
                  <a:pt x="1529841" y="866647"/>
                </a:lnTo>
                <a:close/>
              </a:path>
              <a:path w="1879600" h="1746250">
                <a:moveTo>
                  <a:pt x="1409953" y="996314"/>
                </a:moveTo>
                <a:lnTo>
                  <a:pt x="1380871" y="1025016"/>
                </a:lnTo>
                <a:lnTo>
                  <a:pt x="1336294" y="1065529"/>
                </a:lnTo>
                <a:lnTo>
                  <a:pt x="1353439" y="1084326"/>
                </a:lnTo>
                <a:lnTo>
                  <a:pt x="1398651" y="1043051"/>
                </a:lnTo>
                <a:lnTo>
                  <a:pt x="1427861" y="1014348"/>
                </a:lnTo>
                <a:lnTo>
                  <a:pt x="1409953" y="996314"/>
                </a:lnTo>
                <a:close/>
              </a:path>
              <a:path w="1879600" h="1746250">
                <a:moveTo>
                  <a:pt x="1279016" y="1115059"/>
                </a:moveTo>
                <a:lnTo>
                  <a:pt x="1250696" y="1138808"/>
                </a:lnTo>
                <a:lnTo>
                  <a:pt x="1200023" y="1178178"/>
                </a:lnTo>
                <a:lnTo>
                  <a:pt x="1215644" y="1198245"/>
                </a:lnTo>
                <a:lnTo>
                  <a:pt x="1267078" y="1158239"/>
                </a:lnTo>
                <a:lnTo>
                  <a:pt x="1295400" y="1134490"/>
                </a:lnTo>
                <a:lnTo>
                  <a:pt x="1279016" y="1115059"/>
                </a:lnTo>
                <a:close/>
              </a:path>
              <a:path w="1879600" h="1746250">
                <a:moveTo>
                  <a:pt x="1139189" y="1223137"/>
                </a:moveTo>
                <a:lnTo>
                  <a:pt x="1106677" y="1246504"/>
                </a:lnTo>
                <a:lnTo>
                  <a:pt x="1055877" y="1280540"/>
                </a:lnTo>
                <a:lnTo>
                  <a:pt x="1069975" y="1301622"/>
                </a:lnTo>
                <a:lnTo>
                  <a:pt x="1121537" y="1267078"/>
                </a:lnTo>
                <a:lnTo>
                  <a:pt x="1154049" y="1243710"/>
                </a:lnTo>
                <a:lnTo>
                  <a:pt x="1139189" y="1223137"/>
                </a:lnTo>
                <a:close/>
              </a:path>
              <a:path w="1879600" h="1746250">
                <a:moveTo>
                  <a:pt x="991997" y="1321308"/>
                </a:moveTo>
                <a:lnTo>
                  <a:pt x="949578" y="1347596"/>
                </a:lnTo>
                <a:lnTo>
                  <a:pt x="905128" y="1372996"/>
                </a:lnTo>
                <a:lnTo>
                  <a:pt x="917828" y="1395095"/>
                </a:lnTo>
                <a:lnTo>
                  <a:pt x="963040" y="1369186"/>
                </a:lnTo>
                <a:lnTo>
                  <a:pt x="1005459" y="1342898"/>
                </a:lnTo>
                <a:lnTo>
                  <a:pt x="991997" y="1321308"/>
                </a:lnTo>
                <a:close/>
              </a:path>
              <a:path w="1879600" h="1746250">
                <a:moveTo>
                  <a:pt x="838835" y="1409827"/>
                </a:moveTo>
                <a:lnTo>
                  <a:pt x="780541" y="1440814"/>
                </a:lnTo>
                <a:lnTo>
                  <a:pt x="749046" y="1456308"/>
                </a:lnTo>
                <a:lnTo>
                  <a:pt x="760222" y="1479168"/>
                </a:lnTo>
                <a:lnTo>
                  <a:pt x="792480" y="1463293"/>
                </a:lnTo>
                <a:lnTo>
                  <a:pt x="850773" y="1432305"/>
                </a:lnTo>
                <a:lnTo>
                  <a:pt x="838835" y="1409827"/>
                </a:lnTo>
                <a:close/>
              </a:path>
              <a:path w="1879600" h="1746250">
                <a:moveTo>
                  <a:pt x="680720" y="1489328"/>
                </a:moveTo>
                <a:lnTo>
                  <a:pt x="600075" y="1525777"/>
                </a:lnTo>
                <a:lnTo>
                  <a:pt x="588390" y="1530603"/>
                </a:lnTo>
                <a:lnTo>
                  <a:pt x="598170" y="1554098"/>
                </a:lnTo>
                <a:lnTo>
                  <a:pt x="610488" y="1548892"/>
                </a:lnTo>
                <a:lnTo>
                  <a:pt x="691261" y="1512442"/>
                </a:lnTo>
                <a:lnTo>
                  <a:pt x="680720" y="1489328"/>
                </a:lnTo>
                <a:close/>
              </a:path>
              <a:path w="1879600" h="1746250">
                <a:moveTo>
                  <a:pt x="518033" y="1559686"/>
                </a:moveTo>
                <a:lnTo>
                  <a:pt x="505840" y="1564767"/>
                </a:lnTo>
                <a:lnTo>
                  <a:pt x="423418" y="1595881"/>
                </a:lnTo>
                <a:lnTo>
                  <a:pt x="432435" y="1619630"/>
                </a:lnTo>
                <a:lnTo>
                  <a:pt x="515620" y="1588261"/>
                </a:lnTo>
                <a:lnTo>
                  <a:pt x="527685" y="1583181"/>
                </a:lnTo>
                <a:lnTo>
                  <a:pt x="518033" y="1559686"/>
                </a:lnTo>
                <a:close/>
              </a:path>
              <a:path w="1879600" h="1746250">
                <a:moveTo>
                  <a:pt x="351916" y="1621027"/>
                </a:moveTo>
                <a:lnTo>
                  <a:pt x="310134" y="1635378"/>
                </a:lnTo>
                <a:lnTo>
                  <a:pt x="255650" y="1652142"/>
                </a:lnTo>
                <a:lnTo>
                  <a:pt x="263144" y="1676463"/>
                </a:lnTo>
                <a:lnTo>
                  <a:pt x="318515" y="1659381"/>
                </a:lnTo>
                <a:lnTo>
                  <a:pt x="360172" y="1645030"/>
                </a:lnTo>
                <a:lnTo>
                  <a:pt x="351916" y="1621027"/>
                </a:lnTo>
                <a:close/>
              </a:path>
              <a:path w="1879600" h="1746250">
                <a:moveTo>
                  <a:pt x="183007" y="1673821"/>
                </a:moveTo>
                <a:lnTo>
                  <a:pt x="105537" y="1695310"/>
                </a:lnTo>
                <a:lnTo>
                  <a:pt x="85344" y="1700237"/>
                </a:lnTo>
                <a:lnTo>
                  <a:pt x="91312" y="1724914"/>
                </a:lnTo>
                <a:lnTo>
                  <a:pt x="112268" y="1719783"/>
                </a:lnTo>
                <a:lnTo>
                  <a:pt x="189737" y="1698307"/>
                </a:lnTo>
                <a:lnTo>
                  <a:pt x="183007" y="1673821"/>
                </a:lnTo>
                <a:close/>
              </a:path>
              <a:path w="1879600" h="1746250">
                <a:moveTo>
                  <a:pt x="11302" y="1718360"/>
                </a:moveTo>
                <a:lnTo>
                  <a:pt x="0" y="1721116"/>
                </a:lnTo>
                <a:lnTo>
                  <a:pt x="6096" y="1745792"/>
                </a:lnTo>
                <a:lnTo>
                  <a:pt x="17272" y="1743036"/>
                </a:lnTo>
                <a:lnTo>
                  <a:pt x="11302" y="1718360"/>
                </a:lnTo>
                <a:close/>
              </a:path>
            </a:pathLst>
          </a:custGeom>
          <a:solidFill>
            <a:srgbClr val="00AF50"/>
          </a:solidFill>
        </p:spPr>
        <p:txBody>
          <a:bodyPr wrap="square" lIns="0" tIns="0" rIns="0" bIns="0" rtlCol="0"/>
          <a:lstStyle/>
          <a:p>
            <a:endParaRPr/>
          </a:p>
        </p:txBody>
      </p:sp>
      <p:sp>
        <p:nvSpPr>
          <p:cNvPr id="24" name="object 20"/>
          <p:cNvSpPr txBox="1"/>
          <p:nvPr/>
        </p:nvSpPr>
        <p:spPr>
          <a:xfrm>
            <a:off x="5840055" y="4978485"/>
            <a:ext cx="2897505" cy="434340"/>
          </a:xfrm>
          <a:prstGeom prst="rect">
            <a:avLst/>
          </a:prstGeom>
        </p:spPr>
        <p:txBody>
          <a:bodyPr vert="horz" wrap="square" lIns="0" tIns="0" rIns="0" bIns="0" rtlCol="0">
            <a:spAutoFit/>
          </a:bodyPr>
          <a:lstStyle/>
          <a:p>
            <a:pPr marL="1143000" marR="5080" indent="-1130935">
              <a:lnSpc>
                <a:spcPct val="100699"/>
              </a:lnSpc>
            </a:pPr>
            <a:r>
              <a:rPr sz="1450" b="1" dirty="0">
                <a:solidFill>
                  <a:srgbClr val="009FDB"/>
                </a:solidFill>
                <a:latin typeface="Arial"/>
                <a:cs typeface="Arial"/>
              </a:rPr>
              <a:t>Deploy</a:t>
            </a:r>
            <a:r>
              <a:rPr sz="1450" b="1" spc="15" dirty="0">
                <a:solidFill>
                  <a:srgbClr val="009FDB"/>
                </a:solidFill>
                <a:latin typeface="Arial"/>
                <a:cs typeface="Arial"/>
              </a:rPr>
              <a:t> </a:t>
            </a:r>
            <a:r>
              <a:rPr sz="1450" b="1" spc="-35" dirty="0">
                <a:solidFill>
                  <a:srgbClr val="009FDB"/>
                </a:solidFill>
                <a:latin typeface="Arial"/>
                <a:cs typeface="Arial"/>
              </a:rPr>
              <a:t>y</a:t>
            </a:r>
            <a:r>
              <a:rPr sz="1450" b="1" dirty="0">
                <a:solidFill>
                  <a:srgbClr val="009FDB"/>
                </a:solidFill>
                <a:latin typeface="Arial"/>
                <a:cs typeface="Arial"/>
              </a:rPr>
              <a:t>our</a:t>
            </a:r>
            <a:r>
              <a:rPr sz="1450" b="1" spc="40" dirty="0">
                <a:solidFill>
                  <a:srgbClr val="009FDB"/>
                </a:solidFill>
                <a:latin typeface="Arial"/>
                <a:cs typeface="Arial"/>
              </a:rPr>
              <a:t> </a:t>
            </a:r>
            <a:r>
              <a:rPr sz="1450" b="1" dirty="0">
                <a:solidFill>
                  <a:srgbClr val="009FDB"/>
                </a:solidFill>
                <a:latin typeface="Arial"/>
                <a:cs typeface="Arial"/>
              </a:rPr>
              <a:t>flow</a:t>
            </a:r>
            <a:r>
              <a:rPr sz="1450" b="1" spc="25" dirty="0">
                <a:solidFill>
                  <a:srgbClr val="009FDB"/>
                </a:solidFill>
                <a:latin typeface="Arial"/>
                <a:cs typeface="Arial"/>
              </a:rPr>
              <a:t> </a:t>
            </a:r>
            <a:r>
              <a:rPr sz="1450" b="1" dirty="0">
                <a:solidFill>
                  <a:srgbClr val="009FDB"/>
                </a:solidFill>
                <a:latin typeface="Arial"/>
                <a:cs typeface="Arial"/>
              </a:rPr>
              <a:t>to</a:t>
            </a:r>
            <a:r>
              <a:rPr sz="1450" b="1" spc="-20" dirty="0">
                <a:solidFill>
                  <a:srgbClr val="009FDB"/>
                </a:solidFill>
                <a:latin typeface="Arial"/>
                <a:cs typeface="Arial"/>
              </a:rPr>
              <a:t> </a:t>
            </a:r>
            <a:r>
              <a:rPr sz="1450" b="1" spc="-5" dirty="0">
                <a:solidFill>
                  <a:srgbClr val="009FDB"/>
                </a:solidFill>
                <a:latin typeface="Arial"/>
                <a:cs typeface="Arial"/>
              </a:rPr>
              <a:t>S</a:t>
            </a:r>
            <a:r>
              <a:rPr sz="1450" b="1" dirty="0">
                <a:solidFill>
                  <a:srgbClr val="009FDB"/>
                </a:solidFill>
                <a:latin typeface="Arial"/>
                <a:cs typeface="Arial"/>
              </a:rPr>
              <a:t>a</a:t>
            </a:r>
            <a:r>
              <a:rPr sz="1450" b="1" spc="5" dirty="0">
                <a:solidFill>
                  <a:srgbClr val="009FDB"/>
                </a:solidFill>
                <a:latin typeface="Arial"/>
                <a:cs typeface="Arial"/>
              </a:rPr>
              <a:t>n</a:t>
            </a:r>
            <a:r>
              <a:rPr sz="1450" b="1" dirty="0">
                <a:solidFill>
                  <a:srgbClr val="009FDB"/>
                </a:solidFill>
                <a:latin typeface="Arial"/>
                <a:cs typeface="Arial"/>
              </a:rPr>
              <a:t>dbox </a:t>
            </a:r>
            <a:r>
              <a:rPr sz="1450" b="1" spc="5" dirty="0">
                <a:solidFill>
                  <a:srgbClr val="009FDB"/>
                </a:solidFill>
                <a:latin typeface="Arial"/>
                <a:cs typeface="Arial"/>
              </a:rPr>
              <a:t>f</a:t>
            </a:r>
            <a:r>
              <a:rPr sz="1450" b="1" dirty="0">
                <a:solidFill>
                  <a:srgbClr val="009FDB"/>
                </a:solidFill>
                <a:latin typeface="Arial"/>
                <a:cs typeface="Arial"/>
              </a:rPr>
              <a:t>or tes</a:t>
            </a:r>
            <a:r>
              <a:rPr sz="1450" b="1" spc="5" dirty="0">
                <a:solidFill>
                  <a:srgbClr val="009FDB"/>
                </a:solidFill>
                <a:latin typeface="Arial"/>
                <a:cs typeface="Arial"/>
              </a:rPr>
              <a:t>t</a:t>
            </a:r>
            <a:r>
              <a:rPr sz="1450" b="1" dirty="0">
                <a:solidFill>
                  <a:srgbClr val="009FDB"/>
                </a:solidFill>
                <a:latin typeface="Arial"/>
                <a:cs typeface="Arial"/>
              </a:rPr>
              <a:t>ing</a:t>
            </a:r>
            <a:endParaRPr sz="1450" dirty="0">
              <a:latin typeface="Arial"/>
              <a:cs typeface="Arial"/>
            </a:endParaRPr>
          </a:p>
        </p:txBody>
      </p:sp>
      <p:grpSp>
        <p:nvGrpSpPr>
          <p:cNvPr id="39" name="Group 38"/>
          <p:cNvGrpSpPr/>
          <p:nvPr/>
        </p:nvGrpSpPr>
        <p:grpSpPr>
          <a:xfrm>
            <a:off x="1126236" y="4783835"/>
            <a:ext cx="440690" cy="472440"/>
            <a:chOff x="1126236" y="4783835"/>
            <a:chExt cx="440690" cy="472440"/>
          </a:xfrm>
        </p:grpSpPr>
        <p:sp>
          <p:nvSpPr>
            <p:cNvPr id="20" name="object 16"/>
            <p:cNvSpPr/>
            <p:nvPr/>
          </p:nvSpPr>
          <p:spPr>
            <a:xfrm>
              <a:off x="1126236" y="4783835"/>
              <a:ext cx="440690" cy="472440"/>
            </a:xfrm>
            <a:custGeom>
              <a:avLst/>
              <a:gdLst/>
              <a:ahLst/>
              <a:cxnLst/>
              <a:rect l="l" t="t" r="r" b="b"/>
              <a:pathLst>
                <a:path w="440690" h="472439">
                  <a:moveTo>
                    <a:pt x="0" y="236219"/>
                  </a:moveTo>
                  <a:lnTo>
                    <a:pt x="2882" y="197911"/>
                  </a:lnTo>
                  <a:lnTo>
                    <a:pt x="17305" y="144285"/>
                  </a:lnTo>
                  <a:lnTo>
                    <a:pt x="42487" y="96725"/>
                  </a:lnTo>
                  <a:lnTo>
                    <a:pt x="76900" y="56872"/>
                  </a:lnTo>
                  <a:lnTo>
                    <a:pt x="119013" y="26372"/>
                  </a:lnTo>
                  <a:lnTo>
                    <a:pt x="167295" y="6867"/>
                  </a:lnTo>
                  <a:lnTo>
                    <a:pt x="220217" y="0"/>
                  </a:lnTo>
                  <a:lnTo>
                    <a:pt x="238285" y="783"/>
                  </a:lnTo>
                  <a:lnTo>
                    <a:pt x="289840" y="12045"/>
                  </a:lnTo>
                  <a:lnTo>
                    <a:pt x="336238" y="35398"/>
                  </a:lnTo>
                  <a:lnTo>
                    <a:pt x="375951" y="69199"/>
                  </a:lnTo>
                  <a:lnTo>
                    <a:pt x="407452" y="111803"/>
                  </a:lnTo>
                  <a:lnTo>
                    <a:pt x="429213" y="161568"/>
                  </a:lnTo>
                  <a:lnTo>
                    <a:pt x="439706" y="216850"/>
                  </a:lnTo>
                  <a:lnTo>
                    <a:pt x="440435" y="236219"/>
                  </a:lnTo>
                  <a:lnTo>
                    <a:pt x="439706" y="255589"/>
                  </a:lnTo>
                  <a:lnTo>
                    <a:pt x="429213" y="310871"/>
                  </a:lnTo>
                  <a:lnTo>
                    <a:pt x="407452" y="360636"/>
                  </a:lnTo>
                  <a:lnTo>
                    <a:pt x="375951" y="403240"/>
                  </a:lnTo>
                  <a:lnTo>
                    <a:pt x="336238" y="437041"/>
                  </a:lnTo>
                  <a:lnTo>
                    <a:pt x="289840" y="460394"/>
                  </a:lnTo>
                  <a:lnTo>
                    <a:pt x="238285" y="471656"/>
                  </a:lnTo>
                  <a:lnTo>
                    <a:pt x="220217" y="472439"/>
                  </a:lnTo>
                  <a:lnTo>
                    <a:pt x="202156" y="471656"/>
                  </a:lnTo>
                  <a:lnTo>
                    <a:pt x="150610" y="460394"/>
                  </a:lnTo>
                  <a:lnTo>
                    <a:pt x="104214" y="437041"/>
                  </a:lnTo>
                  <a:lnTo>
                    <a:pt x="64498" y="403240"/>
                  </a:lnTo>
                  <a:lnTo>
                    <a:pt x="32992" y="360636"/>
                  </a:lnTo>
                  <a:lnTo>
                    <a:pt x="11226" y="310871"/>
                  </a:lnTo>
                  <a:lnTo>
                    <a:pt x="729" y="255589"/>
                  </a:lnTo>
                  <a:lnTo>
                    <a:pt x="0" y="236219"/>
                  </a:lnTo>
                  <a:close/>
                </a:path>
              </a:pathLst>
            </a:custGeom>
            <a:ln w="12192">
              <a:solidFill>
                <a:srgbClr val="00AF50"/>
              </a:solidFill>
            </a:ln>
          </p:spPr>
          <p:txBody>
            <a:bodyPr wrap="square" lIns="0" tIns="0" rIns="0" bIns="0" rtlCol="0"/>
            <a:lstStyle/>
            <a:p>
              <a:endParaRPr/>
            </a:p>
          </p:txBody>
        </p:sp>
        <p:sp>
          <p:nvSpPr>
            <p:cNvPr id="25" name="object 21"/>
            <p:cNvSpPr txBox="1"/>
            <p:nvPr/>
          </p:nvSpPr>
          <p:spPr>
            <a:xfrm>
              <a:off x="1249172" y="4872647"/>
              <a:ext cx="195580" cy="330835"/>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2</a:t>
              </a:r>
              <a:endParaRPr sz="2400" dirty="0">
                <a:latin typeface="Arial"/>
                <a:cs typeface="Arial"/>
              </a:endParaRPr>
            </a:p>
          </p:txBody>
        </p:sp>
      </p:grpSp>
      <p:grpSp>
        <p:nvGrpSpPr>
          <p:cNvPr id="38" name="Group 37"/>
          <p:cNvGrpSpPr/>
          <p:nvPr/>
        </p:nvGrpSpPr>
        <p:grpSpPr>
          <a:xfrm>
            <a:off x="8844518" y="5038064"/>
            <a:ext cx="471170" cy="474345"/>
            <a:chOff x="10489692" y="4309871"/>
            <a:chExt cx="471170" cy="474345"/>
          </a:xfrm>
        </p:grpSpPr>
        <p:sp>
          <p:nvSpPr>
            <p:cNvPr id="21" name="object 17"/>
            <p:cNvSpPr/>
            <p:nvPr/>
          </p:nvSpPr>
          <p:spPr>
            <a:xfrm>
              <a:off x="10489692" y="4309871"/>
              <a:ext cx="471170" cy="474345"/>
            </a:xfrm>
            <a:custGeom>
              <a:avLst/>
              <a:gdLst/>
              <a:ahLst/>
              <a:cxnLst/>
              <a:rect l="l" t="t" r="r" b="b"/>
              <a:pathLst>
                <a:path w="471170" h="474345">
                  <a:moveTo>
                    <a:pt x="0" y="236981"/>
                  </a:moveTo>
                  <a:lnTo>
                    <a:pt x="3081" y="198528"/>
                  </a:lnTo>
                  <a:lnTo>
                    <a:pt x="18502" y="144714"/>
                  </a:lnTo>
                  <a:lnTo>
                    <a:pt x="45427" y="96999"/>
                  </a:lnTo>
                  <a:lnTo>
                    <a:pt x="82221" y="57027"/>
                  </a:lnTo>
                  <a:lnTo>
                    <a:pt x="127247" y="26441"/>
                  </a:lnTo>
                  <a:lnTo>
                    <a:pt x="178872" y="6884"/>
                  </a:lnTo>
                  <a:lnTo>
                    <a:pt x="235457" y="0"/>
                  </a:lnTo>
                  <a:lnTo>
                    <a:pt x="254770" y="785"/>
                  </a:lnTo>
                  <a:lnTo>
                    <a:pt x="309884" y="12076"/>
                  </a:lnTo>
                  <a:lnTo>
                    <a:pt x="359490" y="35492"/>
                  </a:lnTo>
                  <a:lnTo>
                    <a:pt x="401954" y="69389"/>
                  </a:lnTo>
                  <a:lnTo>
                    <a:pt x="435640" y="112125"/>
                  </a:lnTo>
                  <a:lnTo>
                    <a:pt x="458912" y="162056"/>
                  </a:lnTo>
                  <a:lnTo>
                    <a:pt x="470135" y="217538"/>
                  </a:lnTo>
                  <a:lnTo>
                    <a:pt x="470915" y="236981"/>
                  </a:lnTo>
                  <a:lnTo>
                    <a:pt x="470135" y="256425"/>
                  </a:lnTo>
                  <a:lnTo>
                    <a:pt x="458912" y="311907"/>
                  </a:lnTo>
                  <a:lnTo>
                    <a:pt x="435640" y="361838"/>
                  </a:lnTo>
                  <a:lnTo>
                    <a:pt x="401954" y="404574"/>
                  </a:lnTo>
                  <a:lnTo>
                    <a:pt x="359490" y="438471"/>
                  </a:lnTo>
                  <a:lnTo>
                    <a:pt x="309884" y="461887"/>
                  </a:lnTo>
                  <a:lnTo>
                    <a:pt x="254770" y="473178"/>
                  </a:lnTo>
                  <a:lnTo>
                    <a:pt x="235457" y="473963"/>
                  </a:lnTo>
                  <a:lnTo>
                    <a:pt x="216145" y="473178"/>
                  </a:lnTo>
                  <a:lnTo>
                    <a:pt x="161031" y="461887"/>
                  </a:lnTo>
                  <a:lnTo>
                    <a:pt x="111425" y="438471"/>
                  </a:lnTo>
                  <a:lnTo>
                    <a:pt x="68960" y="404574"/>
                  </a:lnTo>
                  <a:lnTo>
                    <a:pt x="35275" y="361838"/>
                  </a:lnTo>
                  <a:lnTo>
                    <a:pt x="12003" y="311907"/>
                  </a:lnTo>
                  <a:lnTo>
                    <a:pt x="780" y="256425"/>
                  </a:lnTo>
                  <a:lnTo>
                    <a:pt x="0" y="236981"/>
                  </a:lnTo>
                  <a:close/>
                </a:path>
              </a:pathLst>
            </a:custGeom>
            <a:ln w="12192">
              <a:solidFill>
                <a:srgbClr val="00AF50"/>
              </a:solidFill>
            </a:ln>
          </p:spPr>
          <p:txBody>
            <a:bodyPr wrap="square" lIns="0" tIns="0" rIns="0" bIns="0" rtlCol="0"/>
            <a:lstStyle/>
            <a:p>
              <a:endParaRPr/>
            </a:p>
          </p:txBody>
        </p:sp>
        <p:sp>
          <p:nvSpPr>
            <p:cNvPr id="26" name="object 22"/>
            <p:cNvSpPr txBox="1"/>
            <p:nvPr/>
          </p:nvSpPr>
          <p:spPr>
            <a:xfrm>
              <a:off x="10629138" y="4399184"/>
              <a:ext cx="194945" cy="330200"/>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4</a:t>
              </a:r>
              <a:endParaRPr sz="2400">
                <a:latin typeface="Arial"/>
                <a:cs typeface="Arial"/>
              </a:endParaRPr>
            </a:p>
          </p:txBody>
        </p:sp>
      </p:grpSp>
      <p:grpSp>
        <p:nvGrpSpPr>
          <p:cNvPr id="37" name="Group 36"/>
          <p:cNvGrpSpPr/>
          <p:nvPr/>
        </p:nvGrpSpPr>
        <p:grpSpPr>
          <a:xfrm>
            <a:off x="4417000" y="2208044"/>
            <a:ext cx="2991612" cy="1563623"/>
            <a:chOff x="4938873" y="2281668"/>
            <a:chExt cx="2991612" cy="1563623"/>
          </a:xfrm>
        </p:grpSpPr>
        <p:sp>
          <p:nvSpPr>
            <p:cNvPr id="8" name="object 3"/>
            <p:cNvSpPr/>
            <p:nvPr/>
          </p:nvSpPr>
          <p:spPr>
            <a:xfrm>
              <a:off x="4938873" y="2281668"/>
              <a:ext cx="2991612" cy="1563623"/>
            </a:xfrm>
            <a:prstGeom prst="rect">
              <a:avLst/>
            </a:prstGeom>
            <a:blipFill>
              <a:blip r:embed="rId5" cstate="print"/>
              <a:stretch>
                <a:fillRect/>
              </a:stretch>
            </a:blipFill>
          </p:spPr>
          <p:txBody>
            <a:bodyPr wrap="square" lIns="0" tIns="0" rIns="0" bIns="0" rtlCol="0"/>
            <a:lstStyle/>
            <a:p>
              <a:endParaRPr/>
            </a:p>
          </p:txBody>
        </p:sp>
        <p:sp>
          <p:nvSpPr>
            <p:cNvPr id="27" name="object 23"/>
            <p:cNvSpPr/>
            <p:nvPr/>
          </p:nvSpPr>
          <p:spPr>
            <a:xfrm>
              <a:off x="5818746" y="2887802"/>
              <a:ext cx="427075" cy="468172"/>
            </a:xfrm>
            <a:prstGeom prst="rect">
              <a:avLst/>
            </a:prstGeom>
            <a:blipFill>
              <a:blip r:embed="rId4" cstate="print"/>
              <a:stretch>
                <a:fillRect/>
              </a:stretch>
            </a:blipFill>
          </p:spPr>
          <p:txBody>
            <a:bodyPr wrap="square" lIns="0" tIns="0" rIns="0" bIns="0" rtlCol="0"/>
            <a:lstStyle/>
            <a:p>
              <a:endParaRPr/>
            </a:p>
          </p:txBody>
        </p:sp>
      </p:grpSp>
      <p:grpSp>
        <p:nvGrpSpPr>
          <p:cNvPr id="36" name="Group 35"/>
          <p:cNvGrpSpPr/>
          <p:nvPr/>
        </p:nvGrpSpPr>
        <p:grpSpPr>
          <a:xfrm>
            <a:off x="4705000" y="1670069"/>
            <a:ext cx="472440" cy="474345"/>
            <a:chOff x="5100828" y="4011167"/>
            <a:chExt cx="472440" cy="474345"/>
          </a:xfrm>
        </p:grpSpPr>
        <p:sp>
          <p:nvSpPr>
            <p:cNvPr id="28" name="object 24"/>
            <p:cNvSpPr/>
            <p:nvPr/>
          </p:nvSpPr>
          <p:spPr>
            <a:xfrm>
              <a:off x="5100828" y="4011167"/>
              <a:ext cx="472440" cy="474345"/>
            </a:xfrm>
            <a:custGeom>
              <a:avLst/>
              <a:gdLst/>
              <a:ahLst/>
              <a:cxnLst/>
              <a:rect l="l" t="t" r="r" b="b"/>
              <a:pathLst>
                <a:path w="472439" h="474345">
                  <a:moveTo>
                    <a:pt x="0" y="236981"/>
                  </a:moveTo>
                  <a:lnTo>
                    <a:pt x="3092" y="198528"/>
                  </a:lnTo>
                  <a:lnTo>
                    <a:pt x="18567" y="144714"/>
                  </a:lnTo>
                  <a:lnTo>
                    <a:pt x="45585" y="96999"/>
                  </a:lnTo>
                  <a:lnTo>
                    <a:pt x="82503" y="57027"/>
                  </a:lnTo>
                  <a:lnTo>
                    <a:pt x="127677" y="26441"/>
                  </a:lnTo>
                  <a:lnTo>
                    <a:pt x="179463" y="6884"/>
                  </a:lnTo>
                  <a:lnTo>
                    <a:pt x="236220" y="0"/>
                  </a:lnTo>
                  <a:lnTo>
                    <a:pt x="255589" y="785"/>
                  </a:lnTo>
                  <a:lnTo>
                    <a:pt x="310871" y="12076"/>
                  </a:lnTo>
                  <a:lnTo>
                    <a:pt x="360636" y="35492"/>
                  </a:lnTo>
                  <a:lnTo>
                    <a:pt x="403240" y="69389"/>
                  </a:lnTo>
                  <a:lnTo>
                    <a:pt x="437041" y="112125"/>
                  </a:lnTo>
                  <a:lnTo>
                    <a:pt x="460394" y="162056"/>
                  </a:lnTo>
                  <a:lnTo>
                    <a:pt x="471656" y="217538"/>
                  </a:lnTo>
                  <a:lnTo>
                    <a:pt x="472439" y="236981"/>
                  </a:lnTo>
                  <a:lnTo>
                    <a:pt x="471656" y="256425"/>
                  </a:lnTo>
                  <a:lnTo>
                    <a:pt x="460394" y="311907"/>
                  </a:lnTo>
                  <a:lnTo>
                    <a:pt x="437041" y="361838"/>
                  </a:lnTo>
                  <a:lnTo>
                    <a:pt x="403240" y="404574"/>
                  </a:lnTo>
                  <a:lnTo>
                    <a:pt x="360636" y="438471"/>
                  </a:lnTo>
                  <a:lnTo>
                    <a:pt x="310871" y="461887"/>
                  </a:lnTo>
                  <a:lnTo>
                    <a:pt x="255589" y="473178"/>
                  </a:lnTo>
                  <a:lnTo>
                    <a:pt x="236220" y="473963"/>
                  </a:lnTo>
                  <a:lnTo>
                    <a:pt x="216850" y="473178"/>
                  </a:lnTo>
                  <a:lnTo>
                    <a:pt x="161568" y="461887"/>
                  </a:lnTo>
                  <a:lnTo>
                    <a:pt x="111803" y="438471"/>
                  </a:lnTo>
                  <a:lnTo>
                    <a:pt x="69199" y="404574"/>
                  </a:lnTo>
                  <a:lnTo>
                    <a:pt x="35398" y="361838"/>
                  </a:lnTo>
                  <a:lnTo>
                    <a:pt x="12045" y="311907"/>
                  </a:lnTo>
                  <a:lnTo>
                    <a:pt x="783" y="256425"/>
                  </a:lnTo>
                  <a:lnTo>
                    <a:pt x="0" y="236981"/>
                  </a:lnTo>
                  <a:close/>
                </a:path>
              </a:pathLst>
            </a:custGeom>
            <a:ln w="12192">
              <a:solidFill>
                <a:srgbClr val="00AF50"/>
              </a:solidFill>
            </a:ln>
          </p:spPr>
          <p:txBody>
            <a:bodyPr wrap="square" lIns="0" tIns="0" rIns="0" bIns="0" rtlCol="0"/>
            <a:lstStyle/>
            <a:p>
              <a:endParaRPr/>
            </a:p>
          </p:txBody>
        </p:sp>
        <p:sp>
          <p:nvSpPr>
            <p:cNvPr id="29" name="object 25"/>
            <p:cNvSpPr txBox="1"/>
            <p:nvPr/>
          </p:nvSpPr>
          <p:spPr>
            <a:xfrm>
              <a:off x="5240528" y="4100479"/>
              <a:ext cx="194945" cy="330200"/>
            </a:xfrm>
            <a:prstGeom prst="rect">
              <a:avLst/>
            </a:prstGeom>
          </p:spPr>
          <p:txBody>
            <a:bodyPr vert="horz" wrap="square" lIns="0" tIns="0" rIns="0" bIns="0" rtlCol="0">
              <a:spAutoFit/>
            </a:bodyPr>
            <a:lstStyle/>
            <a:p>
              <a:pPr marL="12700">
                <a:lnSpc>
                  <a:spcPct val="100000"/>
                </a:lnSpc>
              </a:pPr>
              <a:r>
                <a:rPr sz="2400" dirty="0">
                  <a:solidFill>
                    <a:srgbClr val="00AF50"/>
                  </a:solidFill>
                  <a:latin typeface="Arial"/>
                  <a:cs typeface="Arial"/>
                </a:rPr>
                <a:t>3</a:t>
              </a:r>
              <a:endParaRPr sz="2400" dirty="0">
                <a:latin typeface="Arial"/>
                <a:cs typeface="Arial"/>
              </a:endParaRPr>
            </a:p>
          </p:txBody>
        </p:sp>
      </p:grpSp>
      <p:sp>
        <p:nvSpPr>
          <p:cNvPr id="30" name="object 26"/>
          <p:cNvSpPr/>
          <p:nvPr/>
        </p:nvSpPr>
        <p:spPr>
          <a:xfrm>
            <a:off x="4132075" y="5659221"/>
            <a:ext cx="5931408" cy="803148"/>
          </a:xfrm>
          <a:prstGeom prst="rect">
            <a:avLst/>
          </a:prstGeom>
          <a:blipFill>
            <a:blip r:embed="rId6" cstate="print"/>
            <a:stretch>
              <a:fillRect/>
            </a:stretch>
          </a:blipFill>
        </p:spPr>
        <p:txBody>
          <a:bodyPr wrap="square" lIns="0" tIns="0" rIns="0" bIns="0" rtlCol="0"/>
          <a:lstStyle/>
          <a:p>
            <a:endParaRPr/>
          </a:p>
        </p:txBody>
      </p:sp>
      <p:sp>
        <p:nvSpPr>
          <p:cNvPr id="31" name="object 27"/>
          <p:cNvSpPr/>
          <p:nvPr/>
        </p:nvSpPr>
        <p:spPr>
          <a:xfrm rot="851430">
            <a:off x="7348914" y="3277377"/>
            <a:ext cx="1576158" cy="1333610"/>
          </a:xfrm>
          <a:custGeom>
            <a:avLst/>
            <a:gdLst/>
            <a:ahLst/>
            <a:cxnLst/>
            <a:rect l="l" t="t" r="r" b="b"/>
            <a:pathLst>
              <a:path w="1991359" h="1612900">
                <a:moveTo>
                  <a:pt x="99441" y="16637"/>
                </a:moveTo>
                <a:lnTo>
                  <a:pt x="64516" y="23495"/>
                </a:lnTo>
                <a:lnTo>
                  <a:pt x="0" y="41401"/>
                </a:lnTo>
                <a:lnTo>
                  <a:pt x="6858" y="65912"/>
                </a:lnTo>
                <a:lnTo>
                  <a:pt x="71374" y="47878"/>
                </a:lnTo>
                <a:lnTo>
                  <a:pt x="104394" y="41528"/>
                </a:lnTo>
                <a:lnTo>
                  <a:pt x="99441" y="16637"/>
                </a:lnTo>
                <a:close/>
              </a:path>
              <a:path w="1991359" h="1612900">
                <a:moveTo>
                  <a:pt x="266446" y="0"/>
                </a:moveTo>
                <a:lnTo>
                  <a:pt x="198374" y="2667"/>
                </a:lnTo>
                <a:lnTo>
                  <a:pt x="175768" y="5334"/>
                </a:lnTo>
                <a:lnTo>
                  <a:pt x="178689" y="30480"/>
                </a:lnTo>
                <a:lnTo>
                  <a:pt x="201295" y="27939"/>
                </a:lnTo>
                <a:lnTo>
                  <a:pt x="267462" y="25400"/>
                </a:lnTo>
                <a:lnTo>
                  <a:pt x="278145" y="25400"/>
                </a:lnTo>
                <a:lnTo>
                  <a:pt x="279146" y="508"/>
                </a:lnTo>
                <a:lnTo>
                  <a:pt x="266446" y="0"/>
                </a:lnTo>
                <a:close/>
              </a:path>
              <a:path w="1991359" h="1612900">
                <a:moveTo>
                  <a:pt x="278145" y="25400"/>
                </a:moveTo>
                <a:lnTo>
                  <a:pt x="267462" y="25400"/>
                </a:lnTo>
                <a:lnTo>
                  <a:pt x="278129" y="25781"/>
                </a:lnTo>
                <a:lnTo>
                  <a:pt x="278145" y="25400"/>
                </a:lnTo>
                <a:close/>
              </a:path>
              <a:path w="1991359" h="1612900">
                <a:moveTo>
                  <a:pt x="355980" y="4572"/>
                </a:moveTo>
                <a:lnTo>
                  <a:pt x="353314" y="29845"/>
                </a:lnTo>
                <a:lnTo>
                  <a:pt x="401827" y="35051"/>
                </a:lnTo>
                <a:lnTo>
                  <a:pt x="453009" y="44069"/>
                </a:lnTo>
                <a:lnTo>
                  <a:pt x="457453" y="19050"/>
                </a:lnTo>
                <a:lnTo>
                  <a:pt x="404495" y="9778"/>
                </a:lnTo>
                <a:lnTo>
                  <a:pt x="355980" y="4572"/>
                </a:lnTo>
                <a:close/>
              </a:path>
              <a:path w="1991359" h="1612900">
                <a:moveTo>
                  <a:pt x="532511" y="35940"/>
                </a:moveTo>
                <a:lnTo>
                  <a:pt x="526542" y="60706"/>
                </a:lnTo>
                <a:lnTo>
                  <a:pt x="538099" y="63500"/>
                </a:lnTo>
                <a:lnTo>
                  <a:pt x="606678" y="84455"/>
                </a:lnTo>
                <a:lnTo>
                  <a:pt x="622046" y="90297"/>
                </a:lnTo>
                <a:lnTo>
                  <a:pt x="630936" y="66421"/>
                </a:lnTo>
                <a:lnTo>
                  <a:pt x="614172" y="60198"/>
                </a:lnTo>
                <a:lnTo>
                  <a:pt x="544068" y="38735"/>
                </a:lnTo>
                <a:lnTo>
                  <a:pt x="532511" y="35940"/>
                </a:lnTo>
                <a:close/>
              </a:path>
              <a:path w="1991359" h="1612900">
                <a:moveTo>
                  <a:pt x="702564" y="94234"/>
                </a:moveTo>
                <a:lnTo>
                  <a:pt x="692530" y="117601"/>
                </a:lnTo>
                <a:lnTo>
                  <a:pt x="744093" y="139953"/>
                </a:lnTo>
                <a:lnTo>
                  <a:pt x="784098" y="159893"/>
                </a:lnTo>
                <a:lnTo>
                  <a:pt x="795401" y="137160"/>
                </a:lnTo>
                <a:lnTo>
                  <a:pt x="754252" y="116712"/>
                </a:lnTo>
                <a:lnTo>
                  <a:pt x="702564" y="94234"/>
                </a:lnTo>
                <a:close/>
              </a:path>
              <a:path w="1991359" h="1612900">
                <a:moveTo>
                  <a:pt x="863092" y="173355"/>
                </a:moveTo>
                <a:lnTo>
                  <a:pt x="850646" y="195452"/>
                </a:lnTo>
                <a:lnTo>
                  <a:pt x="880999" y="212471"/>
                </a:lnTo>
                <a:lnTo>
                  <a:pt x="937133" y="247650"/>
                </a:lnTo>
                <a:lnTo>
                  <a:pt x="950595" y="226187"/>
                </a:lnTo>
                <a:lnTo>
                  <a:pt x="893318" y="190373"/>
                </a:lnTo>
                <a:lnTo>
                  <a:pt x="863092" y="173355"/>
                </a:lnTo>
                <a:close/>
              </a:path>
              <a:path w="1991359" h="1612900">
                <a:moveTo>
                  <a:pt x="1014222" y="269113"/>
                </a:moveTo>
                <a:lnTo>
                  <a:pt x="999744" y="290068"/>
                </a:lnTo>
                <a:lnTo>
                  <a:pt x="1016380" y="301498"/>
                </a:lnTo>
                <a:lnTo>
                  <a:pt x="1081024" y="350265"/>
                </a:lnTo>
                <a:lnTo>
                  <a:pt x="1096264" y="329946"/>
                </a:lnTo>
                <a:lnTo>
                  <a:pt x="1030732" y="280543"/>
                </a:lnTo>
                <a:lnTo>
                  <a:pt x="1014222" y="269113"/>
                </a:lnTo>
                <a:close/>
              </a:path>
              <a:path w="1991359" h="1612900">
                <a:moveTo>
                  <a:pt x="1155700" y="378460"/>
                </a:moveTo>
                <a:lnTo>
                  <a:pt x="1139571" y="398145"/>
                </a:lnTo>
                <a:lnTo>
                  <a:pt x="1149477" y="406273"/>
                </a:lnTo>
                <a:lnTo>
                  <a:pt x="1214627" y="464185"/>
                </a:lnTo>
                <a:lnTo>
                  <a:pt x="1215136" y="464565"/>
                </a:lnTo>
                <a:lnTo>
                  <a:pt x="1232662" y="446277"/>
                </a:lnTo>
                <a:lnTo>
                  <a:pt x="1231519" y="445135"/>
                </a:lnTo>
                <a:lnTo>
                  <a:pt x="1165478" y="386588"/>
                </a:lnTo>
                <a:lnTo>
                  <a:pt x="1155700" y="378460"/>
                </a:lnTo>
                <a:close/>
              </a:path>
              <a:path w="1991359" h="1612900">
                <a:moveTo>
                  <a:pt x="1287652" y="498983"/>
                </a:moveTo>
                <a:lnTo>
                  <a:pt x="1270127" y="517271"/>
                </a:lnTo>
                <a:lnTo>
                  <a:pt x="1279017" y="525907"/>
                </a:lnTo>
                <a:lnTo>
                  <a:pt x="1340739" y="589661"/>
                </a:lnTo>
                <a:lnTo>
                  <a:pt x="1359027" y="572008"/>
                </a:lnTo>
                <a:lnTo>
                  <a:pt x="1296543" y="507492"/>
                </a:lnTo>
                <a:lnTo>
                  <a:pt x="1287652" y="498983"/>
                </a:lnTo>
                <a:close/>
              </a:path>
              <a:path w="1991359" h="1612900">
                <a:moveTo>
                  <a:pt x="1410462" y="628776"/>
                </a:moveTo>
                <a:lnTo>
                  <a:pt x="1391666" y="645795"/>
                </a:lnTo>
                <a:lnTo>
                  <a:pt x="1404239" y="659764"/>
                </a:lnTo>
                <a:lnTo>
                  <a:pt x="1457325" y="722757"/>
                </a:lnTo>
                <a:lnTo>
                  <a:pt x="1476755" y="706374"/>
                </a:lnTo>
                <a:lnTo>
                  <a:pt x="1423162" y="642747"/>
                </a:lnTo>
                <a:lnTo>
                  <a:pt x="1410462" y="628776"/>
                </a:lnTo>
                <a:close/>
              </a:path>
              <a:path w="1991359" h="1612900">
                <a:moveTo>
                  <a:pt x="1524380" y="766318"/>
                </a:moveTo>
                <a:lnTo>
                  <a:pt x="1504442" y="782065"/>
                </a:lnTo>
                <a:lnTo>
                  <a:pt x="1524253" y="807212"/>
                </a:lnTo>
                <a:lnTo>
                  <a:pt x="1565148" y="862964"/>
                </a:lnTo>
                <a:lnTo>
                  <a:pt x="1585722" y="847851"/>
                </a:lnTo>
                <a:lnTo>
                  <a:pt x="1544193" y="791463"/>
                </a:lnTo>
                <a:lnTo>
                  <a:pt x="1524380" y="766318"/>
                </a:lnTo>
                <a:close/>
              </a:path>
              <a:path w="1991359" h="1612900">
                <a:moveTo>
                  <a:pt x="1629791" y="910589"/>
                </a:moveTo>
                <a:lnTo>
                  <a:pt x="1608836" y="924940"/>
                </a:lnTo>
                <a:lnTo>
                  <a:pt x="1637792" y="967232"/>
                </a:lnTo>
                <a:lnTo>
                  <a:pt x="1664716" y="1009269"/>
                </a:lnTo>
                <a:lnTo>
                  <a:pt x="1686178" y="995552"/>
                </a:lnTo>
                <a:lnTo>
                  <a:pt x="1658747" y="952881"/>
                </a:lnTo>
                <a:lnTo>
                  <a:pt x="1629791" y="910589"/>
                </a:lnTo>
                <a:close/>
              </a:path>
              <a:path w="1991359" h="1612900">
                <a:moveTo>
                  <a:pt x="1726819" y="1060450"/>
                </a:moveTo>
                <a:lnTo>
                  <a:pt x="1704975" y="1073403"/>
                </a:lnTo>
                <a:lnTo>
                  <a:pt x="1744218" y="1139317"/>
                </a:lnTo>
                <a:lnTo>
                  <a:pt x="1756155" y="1160780"/>
                </a:lnTo>
                <a:lnTo>
                  <a:pt x="1778380" y="1148461"/>
                </a:lnTo>
                <a:lnTo>
                  <a:pt x="1766062" y="1126363"/>
                </a:lnTo>
                <a:lnTo>
                  <a:pt x="1726819" y="1060450"/>
                </a:lnTo>
                <a:close/>
              </a:path>
              <a:path w="1991359" h="1612900">
                <a:moveTo>
                  <a:pt x="1815338" y="1215009"/>
                </a:moveTo>
                <a:lnTo>
                  <a:pt x="1793240" y="1227328"/>
                </a:lnTo>
                <a:lnTo>
                  <a:pt x="1794510" y="1229614"/>
                </a:lnTo>
                <a:lnTo>
                  <a:pt x="1839722" y="1317244"/>
                </a:lnTo>
                <a:lnTo>
                  <a:pt x="1862327" y="1305560"/>
                </a:lnTo>
                <a:lnTo>
                  <a:pt x="1816608" y="1217295"/>
                </a:lnTo>
                <a:lnTo>
                  <a:pt x="1815338" y="1215009"/>
                </a:lnTo>
                <a:close/>
              </a:path>
              <a:path w="1991359" h="1612900">
                <a:moveTo>
                  <a:pt x="1895602" y="1374521"/>
                </a:moveTo>
                <a:lnTo>
                  <a:pt x="1872615" y="1385570"/>
                </a:lnTo>
                <a:lnTo>
                  <a:pt x="1888363" y="1418336"/>
                </a:lnTo>
                <a:lnTo>
                  <a:pt x="1914525" y="1477645"/>
                </a:lnTo>
                <a:lnTo>
                  <a:pt x="1937766" y="1467358"/>
                </a:lnTo>
                <a:lnTo>
                  <a:pt x="1911223" y="1407287"/>
                </a:lnTo>
                <a:lnTo>
                  <a:pt x="1895602" y="1374521"/>
                </a:lnTo>
                <a:close/>
              </a:path>
              <a:path w="1991359" h="1612900">
                <a:moveTo>
                  <a:pt x="1990852" y="1527429"/>
                </a:moveTo>
                <a:lnTo>
                  <a:pt x="1920240" y="1556131"/>
                </a:lnTo>
                <a:lnTo>
                  <a:pt x="1984248" y="1612392"/>
                </a:lnTo>
                <a:lnTo>
                  <a:pt x="1988453" y="1558290"/>
                </a:lnTo>
                <a:lnTo>
                  <a:pt x="1948561" y="1558290"/>
                </a:lnTo>
                <a:lnTo>
                  <a:pt x="1944243" y="1547368"/>
                </a:lnTo>
                <a:lnTo>
                  <a:pt x="1967738" y="1537843"/>
                </a:lnTo>
                <a:lnTo>
                  <a:pt x="1990042" y="1537843"/>
                </a:lnTo>
                <a:lnTo>
                  <a:pt x="1990852" y="1527429"/>
                </a:lnTo>
                <a:close/>
              </a:path>
              <a:path w="1991359" h="1612900">
                <a:moveTo>
                  <a:pt x="1967738" y="1537843"/>
                </a:moveTo>
                <a:lnTo>
                  <a:pt x="1944243" y="1547368"/>
                </a:lnTo>
                <a:lnTo>
                  <a:pt x="1948561" y="1558290"/>
                </a:lnTo>
                <a:lnTo>
                  <a:pt x="1972183" y="1548765"/>
                </a:lnTo>
                <a:lnTo>
                  <a:pt x="1967738" y="1537843"/>
                </a:lnTo>
                <a:close/>
              </a:path>
              <a:path w="1991359" h="1612900">
                <a:moveTo>
                  <a:pt x="1990042" y="1537843"/>
                </a:moveTo>
                <a:lnTo>
                  <a:pt x="1967738" y="1537843"/>
                </a:lnTo>
                <a:lnTo>
                  <a:pt x="1972183" y="1548765"/>
                </a:lnTo>
                <a:lnTo>
                  <a:pt x="1948561" y="1558290"/>
                </a:lnTo>
                <a:lnTo>
                  <a:pt x="1988453" y="1558290"/>
                </a:lnTo>
                <a:lnTo>
                  <a:pt x="1990042" y="1537843"/>
                </a:lnTo>
                <a:close/>
              </a:path>
            </a:pathLst>
          </a:custGeom>
          <a:solidFill>
            <a:srgbClr val="00AF50"/>
          </a:solidFill>
        </p:spPr>
        <p:txBody>
          <a:bodyPr wrap="square" lIns="0" tIns="0" rIns="0" bIns="0" rtlCol="0"/>
          <a:lstStyle/>
          <a:p>
            <a:endParaRPr/>
          </a:p>
        </p:txBody>
      </p:sp>
      <p:sp>
        <p:nvSpPr>
          <p:cNvPr id="33" name="object 19"/>
          <p:cNvSpPr txBox="1"/>
          <p:nvPr/>
        </p:nvSpPr>
        <p:spPr>
          <a:xfrm>
            <a:off x="1608409" y="3354323"/>
            <a:ext cx="2171433" cy="223138"/>
          </a:xfrm>
          <a:prstGeom prst="rect">
            <a:avLst/>
          </a:prstGeom>
        </p:spPr>
        <p:txBody>
          <a:bodyPr vert="horz" wrap="square" lIns="0" tIns="0" rIns="0" bIns="0" rtlCol="0">
            <a:spAutoFit/>
          </a:bodyPr>
          <a:lstStyle/>
          <a:p>
            <a:pPr algn="ctr">
              <a:lnSpc>
                <a:spcPct val="100000"/>
              </a:lnSpc>
            </a:pPr>
            <a:r>
              <a:rPr sz="1450" b="1" dirty="0">
                <a:solidFill>
                  <a:srgbClr val="009FDB"/>
                </a:solidFill>
                <a:latin typeface="Arial"/>
                <a:cs typeface="Arial"/>
              </a:rPr>
              <a:t>C</a:t>
            </a:r>
            <a:r>
              <a:rPr sz="1450" b="1" spc="-10" dirty="0">
                <a:solidFill>
                  <a:srgbClr val="009FDB"/>
                </a:solidFill>
                <a:latin typeface="Arial"/>
                <a:cs typeface="Arial"/>
              </a:rPr>
              <a:t>r</a:t>
            </a:r>
            <a:r>
              <a:rPr sz="1450" b="1" dirty="0">
                <a:solidFill>
                  <a:srgbClr val="009FDB"/>
                </a:solidFill>
                <a:latin typeface="Arial"/>
                <a:cs typeface="Arial"/>
              </a:rPr>
              <a:t>ea</a:t>
            </a:r>
            <a:r>
              <a:rPr sz="1450" b="1" spc="5" dirty="0">
                <a:solidFill>
                  <a:srgbClr val="009FDB"/>
                </a:solidFill>
                <a:latin typeface="Arial"/>
                <a:cs typeface="Arial"/>
              </a:rPr>
              <a:t>t</a:t>
            </a:r>
            <a:r>
              <a:rPr sz="1450" b="1" dirty="0">
                <a:solidFill>
                  <a:srgbClr val="009FDB"/>
                </a:solidFill>
                <a:latin typeface="Arial"/>
                <a:cs typeface="Arial"/>
              </a:rPr>
              <a:t>e</a:t>
            </a:r>
            <a:r>
              <a:rPr sz="1450" b="1" spc="15" dirty="0">
                <a:solidFill>
                  <a:srgbClr val="009FDB"/>
                </a:solidFill>
                <a:latin typeface="Arial"/>
                <a:cs typeface="Arial"/>
              </a:rPr>
              <a:t> </a:t>
            </a:r>
            <a:r>
              <a:rPr sz="1450" b="1" dirty="0">
                <a:solidFill>
                  <a:srgbClr val="009FDB"/>
                </a:solidFill>
                <a:latin typeface="Arial"/>
                <a:cs typeface="Arial"/>
              </a:rPr>
              <a:t>a </a:t>
            </a:r>
            <a:r>
              <a:rPr sz="1450" b="1" spc="5" dirty="0">
                <a:solidFill>
                  <a:srgbClr val="009FDB"/>
                </a:solidFill>
                <a:latin typeface="Arial"/>
                <a:cs typeface="Arial"/>
              </a:rPr>
              <a:t>n</a:t>
            </a:r>
            <a:r>
              <a:rPr sz="1450" b="1" dirty="0">
                <a:solidFill>
                  <a:srgbClr val="009FDB"/>
                </a:solidFill>
                <a:latin typeface="Arial"/>
                <a:cs typeface="Arial"/>
              </a:rPr>
              <a:t>ew</a:t>
            </a:r>
            <a:r>
              <a:rPr sz="1450" b="1" spc="25" dirty="0">
                <a:solidFill>
                  <a:srgbClr val="009FDB"/>
                </a:solidFill>
                <a:latin typeface="Arial"/>
                <a:cs typeface="Arial"/>
              </a:rPr>
              <a:t> </a:t>
            </a:r>
            <a:r>
              <a:rPr sz="1450" b="1" dirty="0">
                <a:solidFill>
                  <a:srgbClr val="009FDB"/>
                </a:solidFill>
                <a:latin typeface="Arial"/>
                <a:cs typeface="Arial"/>
              </a:rPr>
              <a:t>Fl</a:t>
            </a:r>
            <a:r>
              <a:rPr sz="1450" b="1" spc="-10" dirty="0">
                <a:solidFill>
                  <a:srgbClr val="009FDB"/>
                </a:solidFill>
                <a:latin typeface="Arial"/>
                <a:cs typeface="Arial"/>
              </a:rPr>
              <a:t>o</a:t>
            </a:r>
            <a:r>
              <a:rPr sz="1450" b="1" dirty="0">
                <a:solidFill>
                  <a:srgbClr val="009FDB"/>
                </a:solidFill>
                <a:latin typeface="Arial"/>
                <a:cs typeface="Arial"/>
              </a:rPr>
              <a:t>w</a:t>
            </a:r>
            <a:endParaRPr sz="1450" dirty="0">
              <a:latin typeface="Arial"/>
              <a:cs typeface="Arial"/>
            </a:endParaRPr>
          </a:p>
        </p:txBody>
      </p:sp>
      <p:sp>
        <p:nvSpPr>
          <p:cNvPr id="34" name="object 19"/>
          <p:cNvSpPr txBox="1"/>
          <p:nvPr/>
        </p:nvSpPr>
        <p:spPr>
          <a:xfrm>
            <a:off x="910183" y="1073438"/>
            <a:ext cx="2171433" cy="446276"/>
          </a:xfrm>
          <a:prstGeom prst="rect">
            <a:avLst/>
          </a:prstGeom>
        </p:spPr>
        <p:txBody>
          <a:bodyPr vert="horz" wrap="square" lIns="0" tIns="0" rIns="0" bIns="0" rtlCol="0">
            <a:spAutoFit/>
          </a:bodyPr>
          <a:lstStyle/>
          <a:p>
            <a:pPr algn="ctr">
              <a:lnSpc>
                <a:spcPct val="100000"/>
              </a:lnSpc>
            </a:pPr>
            <a:r>
              <a:rPr lang="en-US" sz="1450" b="1" dirty="0">
                <a:solidFill>
                  <a:srgbClr val="009FDB"/>
                </a:solidFill>
                <a:latin typeface="Arial"/>
                <a:cs typeface="Arial"/>
              </a:rPr>
              <a:t>Sign up for a free developer account</a:t>
            </a:r>
          </a:p>
        </p:txBody>
      </p:sp>
      <p:sp>
        <p:nvSpPr>
          <p:cNvPr id="35" name="object 19"/>
          <p:cNvSpPr txBox="1"/>
          <p:nvPr/>
        </p:nvSpPr>
        <p:spPr>
          <a:xfrm>
            <a:off x="5230119" y="1736552"/>
            <a:ext cx="2171433" cy="446276"/>
          </a:xfrm>
          <a:prstGeom prst="rect">
            <a:avLst/>
          </a:prstGeom>
        </p:spPr>
        <p:txBody>
          <a:bodyPr vert="horz" wrap="square" lIns="0" tIns="0" rIns="0" bIns="0" rtlCol="0">
            <a:spAutoFit/>
          </a:bodyPr>
          <a:lstStyle/>
          <a:p>
            <a:pPr algn="ctr">
              <a:lnSpc>
                <a:spcPct val="100000"/>
              </a:lnSpc>
            </a:pPr>
            <a:r>
              <a:rPr lang="en-US" sz="1450" b="1" dirty="0">
                <a:solidFill>
                  <a:srgbClr val="009FDB"/>
                </a:solidFill>
                <a:latin typeface="Arial"/>
                <a:cs typeface="Arial"/>
              </a:rPr>
              <a:t>Pick Nodes and Code your app</a:t>
            </a:r>
          </a:p>
        </p:txBody>
      </p:sp>
      <p:grpSp>
        <p:nvGrpSpPr>
          <p:cNvPr id="40" name="Group 39"/>
          <p:cNvGrpSpPr/>
          <p:nvPr/>
        </p:nvGrpSpPr>
        <p:grpSpPr>
          <a:xfrm>
            <a:off x="683064" y="1010410"/>
            <a:ext cx="440690" cy="472440"/>
            <a:chOff x="1126236" y="4783835"/>
            <a:chExt cx="440690" cy="472440"/>
          </a:xfrm>
        </p:grpSpPr>
        <p:sp>
          <p:nvSpPr>
            <p:cNvPr id="41" name="object 16"/>
            <p:cNvSpPr/>
            <p:nvPr/>
          </p:nvSpPr>
          <p:spPr>
            <a:xfrm>
              <a:off x="1126236" y="4783835"/>
              <a:ext cx="440690" cy="472440"/>
            </a:xfrm>
            <a:custGeom>
              <a:avLst/>
              <a:gdLst/>
              <a:ahLst/>
              <a:cxnLst/>
              <a:rect l="l" t="t" r="r" b="b"/>
              <a:pathLst>
                <a:path w="440690" h="472439">
                  <a:moveTo>
                    <a:pt x="0" y="236219"/>
                  </a:moveTo>
                  <a:lnTo>
                    <a:pt x="2882" y="197911"/>
                  </a:lnTo>
                  <a:lnTo>
                    <a:pt x="17305" y="144285"/>
                  </a:lnTo>
                  <a:lnTo>
                    <a:pt x="42487" y="96725"/>
                  </a:lnTo>
                  <a:lnTo>
                    <a:pt x="76900" y="56872"/>
                  </a:lnTo>
                  <a:lnTo>
                    <a:pt x="119013" y="26372"/>
                  </a:lnTo>
                  <a:lnTo>
                    <a:pt x="167295" y="6867"/>
                  </a:lnTo>
                  <a:lnTo>
                    <a:pt x="220217" y="0"/>
                  </a:lnTo>
                  <a:lnTo>
                    <a:pt x="238285" y="783"/>
                  </a:lnTo>
                  <a:lnTo>
                    <a:pt x="289840" y="12045"/>
                  </a:lnTo>
                  <a:lnTo>
                    <a:pt x="336238" y="35398"/>
                  </a:lnTo>
                  <a:lnTo>
                    <a:pt x="375951" y="69199"/>
                  </a:lnTo>
                  <a:lnTo>
                    <a:pt x="407452" y="111803"/>
                  </a:lnTo>
                  <a:lnTo>
                    <a:pt x="429213" y="161568"/>
                  </a:lnTo>
                  <a:lnTo>
                    <a:pt x="439706" y="216850"/>
                  </a:lnTo>
                  <a:lnTo>
                    <a:pt x="440435" y="236219"/>
                  </a:lnTo>
                  <a:lnTo>
                    <a:pt x="439706" y="255589"/>
                  </a:lnTo>
                  <a:lnTo>
                    <a:pt x="429213" y="310871"/>
                  </a:lnTo>
                  <a:lnTo>
                    <a:pt x="407452" y="360636"/>
                  </a:lnTo>
                  <a:lnTo>
                    <a:pt x="375951" y="403240"/>
                  </a:lnTo>
                  <a:lnTo>
                    <a:pt x="336238" y="437041"/>
                  </a:lnTo>
                  <a:lnTo>
                    <a:pt x="289840" y="460394"/>
                  </a:lnTo>
                  <a:lnTo>
                    <a:pt x="238285" y="471656"/>
                  </a:lnTo>
                  <a:lnTo>
                    <a:pt x="220217" y="472439"/>
                  </a:lnTo>
                  <a:lnTo>
                    <a:pt x="202156" y="471656"/>
                  </a:lnTo>
                  <a:lnTo>
                    <a:pt x="150610" y="460394"/>
                  </a:lnTo>
                  <a:lnTo>
                    <a:pt x="104214" y="437041"/>
                  </a:lnTo>
                  <a:lnTo>
                    <a:pt x="64498" y="403240"/>
                  </a:lnTo>
                  <a:lnTo>
                    <a:pt x="32992" y="360636"/>
                  </a:lnTo>
                  <a:lnTo>
                    <a:pt x="11226" y="310871"/>
                  </a:lnTo>
                  <a:lnTo>
                    <a:pt x="729" y="255589"/>
                  </a:lnTo>
                  <a:lnTo>
                    <a:pt x="0" y="236219"/>
                  </a:lnTo>
                  <a:close/>
                </a:path>
              </a:pathLst>
            </a:custGeom>
            <a:ln w="12192">
              <a:solidFill>
                <a:srgbClr val="00AF50"/>
              </a:solidFill>
            </a:ln>
          </p:spPr>
          <p:txBody>
            <a:bodyPr wrap="square" lIns="0" tIns="0" rIns="0" bIns="0" rtlCol="0"/>
            <a:lstStyle/>
            <a:p>
              <a:endParaRPr/>
            </a:p>
          </p:txBody>
        </p:sp>
        <p:sp>
          <p:nvSpPr>
            <p:cNvPr id="42" name="object 21"/>
            <p:cNvSpPr txBox="1"/>
            <p:nvPr/>
          </p:nvSpPr>
          <p:spPr>
            <a:xfrm>
              <a:off x="1249172" y="4872647"/>
              <a:ext cx="195580" cy="369332"/>
            </a:xfrm>
            <a:prstGeom prst="rect">
              <a:avLst/>
            </a:prstGeom>
          </p:spPr>
          <p:txBody>
            <a:bodyPr vert="horz" wrap="square" lIns="0" tIns="0" rIns="0" bIns="0" rtlCol="0">
              <a:spAutoFit/>
            </a:bodyPr>
            <a:lstStyle/>
            <a:p>
              <a:pPr marL="12700">
                <a:lnSpc>
                  <a:spcPct val="100000"/>
                </a:lnSpc>
              </a:pPr>
              <a:r>
                <a:rPr lang="en-US" sz="2400" dirty="0">
                  <a:solidFill>
                    <a:srgbClr val="00AF50"/>
                  </a:solidFill>
                  <a:latin typeface="Arial"/>
                  <a:cs typeface="Arial"/>
                </a:rPr>
                <a:t>1</a:t>
              </a:r>
              <a:endParaRPr sz="2400" dirty="0">
                <a:latin typeface="Arial"/>
                <a:cs typeface="Arial"/>
              </a:endParaRPr>
            </a:p>
          </p:txBody>
        </p:sp>
      </p:grpSp>
    </p:spTree>
    <p:extLst>
      <p:ext uri="{BB962C8B-B14F-4D97-AF65-F5344CB8AC3E}">
        <p14:creationId xmlns:p14="http://schemas.microsoft.com/office/powerpoint/2010/main" val="3828343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44738" y="5968593"/>
            <a:ext cx="410785" cy="41078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944661"/>
            <a:ext cx="3543445" cy="5670352"/>
          </a:xfrm>
          <a:custGeom>
            <a:avLst/>
            <a:gdLst/>
            <a:ahLst/>
            <a:cxnLst/>
            <a:rect l="l" t="t" r="r" b="b"/>
            <a:pathLst>
              <a:path w="4285615" h="6858000">
                <a:moveTo>
                  <a:pt x="0" y="6858000"/>
                </a:moveTo>
                <a:lnTo>
                  <a:pt x="4285488" y="6858000"/>
                </a:lnTo>
                <a:lnTo>
                  <a:pt x="4285488" y="0"/>
                </a:lnTo>
                <a:lnTo>
                  <a:pt x="0" y="0"/>
                </a:lnTo>
                <a:lnTo>
                  <a:pt x="0" y="6858000"/>
                </a:lnTo>
              </a:path>
            </a:pathLst>
          </a:custGeom>
          <a:solidFill>
            <a:srgbClr val="009FDB"/>
          </a:solidFill>
        </p:spPr>
        <p:txBody>
          <a:bodyPr wrap="square" lIns="0" tIns="0" rIns="0" bIns="0" rtlCol="0"/>
          <a:lstStyle/>
          <a:p>
            <a:endParaRPr/>
          </a:p>
        </p:txBody>
      </p:sp>
      <p:sp>
        <p:nvSpPr>
          <p:cNvPr id="4" name="object 4"/>
          <p:cNvSpPr/>
          <p:nvPr/>
        </p:nvSpPr>
        <p:spPr>
          <a:xfrm>
            <a:off x="7293331" y="4656851"/>
            <a:ext cx="2274441" cy="137852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550900" y="944661"/>
            <a:ext cx="6519643" cy="567035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98722" y="1258050"/>
            <a:ext cx="1479017" cy="521681"/>
          </a:xfrm>
          <a:prstGeom prst="rect">
            <a:avLst/>
          </a:prstGeom>
        </p:spPr>
        <p:txBody>
          <a:bodyPr vert="horz" wrap="square" lIns="0" tIns="0" rIns="0" bIns="0" rtlCol="0">
            <a:spAutoFit/>
          </a:bodyPr>
          <a:lstStyle/>
          <a:p>
            <a:pPr marL="10500">
              <a:lnSpc>
                <a:spcPct val="100000"/>
              </a:lnSpc>
            </a:pPr>
            <a:r>
              <a:rPr sz="3390" b="1" dirty="0">
                <a:solidFill>
                  <a:srgbClr val="E2F3F9"/>
                </a:solidFill>
                <a:latin typeface="Arial"/>
                <a:cs typeface="Arial"/>
              </a:rPr>
              <a:t>The</a:t>
            </a:r>
            <a:r>
              <a:rPr sz="3390" b="1" spc="-21" dirty="0">
                <a:solidFill>
                  <a:srgbClr val="E2F3F9"/>
                </a:solidFill>
                <a:latin typeface="Arial"/>
                <a:cs typeface="Arial"/>
              </a:rPr>
              <a:t> </a:t>
            </a:r>
            <a:r>
              <a:rPr sz="3390" b="1" dirty="0">
                <a:solidFill>
                  <a:srgbClr val="E2F3F9"/>
                </a:solidFill>
                <a:latin typeface="Arial"/>
                <a:cs typeface="Arial"/>
              </a:rPr>
              <a:t>Kit</a:t>
            </a:r>
            <a:endParaRPr sz="3390">
              <a:latin typeface="Arial"/>
              <a:cs typeface="Arial"/>
            </a:endParaRPr>
          </a:p>
        </p:txBody>
      </p:sp>
      <p:sp>
        <p:nvSpPr>
          <p:cNvPr id="7" name="object 7"/>
          <p:cNvSpPr/>
          <p:nvPr/>
        </p:nvSpPr>
        <p:spPr>
          <a:xfrm>
            <a:off x="309222" y="1906311"/>
            <a:ext cx="1658053" cy="175151"/>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298722" y="2274425"/>
            <a:ext cx="1566696"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De</a:t>
            </a:r>
            <a:r>
              <a:rPr sz="1282" b="1" spc="-37" dirty="0">
                <a:solidFill>
                  <a:srgbClr val="E2F3F9"/>
                </a:solidFill>
                <a:latin typeface="Arial"/>
                <a:cs typeface="Arial"/>
              </a:rPr>
              <a:t>v</a:t>
            </a:r>
            <a:r>
              <a:rPr sz="1282" b="1" spc="-8" dirty="0">
                <a:solidFill>
                  <a:srgbClr val="E2F3F9"/>
                </a:solidFill>
                <a:latin typeface="Arial"/>
                <a:cs typeface="Arial"/>
              </a:rPr>
              <a:t>elop</a:t>
            </a:r>
            <a:r>
              <a:rPr sz="1282" b="1" spc="-4" dirty="0">
                <a:solidFill>
                  <a:srgbClr val="E2F3F9"/>
                </a:solidFill>
                <a:latin typeface="Arial"/>
                <a:cs typeface="Arial"/>
              </a:rPr>
              <a:t>e</a:t>
            </a:r>
            <a:r>
              <a:rPr sz="1282" b="1" spc="-8" dirty="0">
                <a:solidFill>
                  <a:srgbClr val="E2F3F9"/>
                </a:solidFill>
                <a:latin typeface="Arial"/>
                <a:cs typeface="Arial"/>
              </a:rPr>
              <a:t>r</a:t>
            </a:r>
            <a:r>
              <a:rPr sz="1282" b="1" spc="17" dirty="0">
                <a:solidFill>
                  <a:srgbClr val="E2F3F9"/>
                </a:solidFill>
                <a:latin typeface="Arial"/>
                <a:cs typeface="Arial"/>
              </a:rPr>
              <a:t> </a:t>
            </a:r>
            <a:r>
              <a:rPr sz="1282" b="1" spc="-8" dirty="0">
                <a:solidFill>
                  <a:srgbClr val="E2F3F9"/>
                </a:solidFill>
                <a:latin typeface="Arial"/>
                <a:cs typeface="Arial"/>
              </a:rPr>
              <a:t>data pl</a:t>
            </a:r>
            <a:r>
              <a:rPr sz="1282" b="1" spc="-4" dirty="0">
                <a:solidFill>
                  <a:srgbClr val="E2F3F9"/>
                </a:solidFill>
                <a:latin typeface="Arial"/>
                <a:cs typeface="Arial"/>
              </a:rPr>
              <a:t>a</a:t>
            </a:r>
            <a:r>
              <a:rPr sz="1282" b="1" spc="-8" dirty="0">
                <a:solidFill>
                  <a:srgbClr val="E2F3F9"/>
                </a:solidFill>
                <a:latin typeface="Arial"/>
                <a:cs typeface="Arial"/>
              </a:rPr>
              <a:t>n</a:t>
            </a:r>
            <a:endParaRPr sz="1282">
              <a:latin typeface="Arial"/>
              <a:cs typeface="Arial"/>
            </a:endParaRPr>
          </a:p>
        </p:txBody>
      </p:sp>
      <p:sp>
        <p:nvSpPr>
          <p:cNvPr id="9" name="object 9"/>
          <p:cNvSpPr/>
          <p:nvPr/>
        </p:nvSpPr>
        <p:spPr>
          <a:xfrm>
            <a:off x="309222" y="2451924"/>
            <a:ext cx="2080809" cy="17515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312978" y="2451924"/>
            <a:ext cx="138608" cy="1751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382282" y="2451924"/>
            <a:ext cx="617438" cy="17515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09223" y="2627075"/>
            <a:ext cx="1336838" cy="175151"/>
          </a:xfrm>
          <a:prstGeom prst="rect">
            <a:avLst/>
          </a:prstGeom>
          <a:blipFill>
            <a:blip r:embed="rId10" cstate="print"/>
            <a:stretch>
              <a:fillRect/>
            </a:stretch>
          </a:blipFill>
        </p:spPr>
        <p:txBody>
          <a:bodyPr wrap="square" lIns="0" tIns="0" rIns="0" bIns="0" rtlCol="0"/>
          <a:lstStyle/>
          <a:p>
            <a:endParaRPr/>
          </a:p>
        </p:txBody>
      </p:sp>
      <p:sp>
        <p:nvSpPr>
          <p:cNvPr id="13" name="object 13"/>
          <p:cNvSpPr txBox="1"/>
          <p:nvPr/>
        </p:nvSpPr>
        <p:spPr>
          <a:xfrm>
            <a:off x="298722" y="2977344"/>
            <a:ext cx="2145283" cy="197298"/>
          </a:xfrm>
          <a:prstGeom prst="rect">
            <a:avLst/>
          </a:prstGeom>
        </p:spPr>
        <p:txBody>
          <a:bodyPr vert="horz" wrap="square" lIns="0" tIns="0" rIns="0" bIns="0" rtlCol="0">
            <a:spAutoFit/>
          </a:bodyPr>
          <a:lstStyle/>
          <a:p>
            <a:pPr marL="10500">
              <a:lnSpc>
                <a:spcPct val="100000"/>
              </a:lnSpc>
            </a:pPr>
            <a:r>
              <a:rPr sz="1282" b="1" dirty="0">
                <a:solidFill>
                  <a:srgbClr val="E2F3F9"/>
                </a:solidFill>
                <a:latin typeface="Arial"/>
                <a:cs typeface="Arial"/>
              </a:rPr>
              <a:t>Extensible</a:t>
            </a:r>
            <a:r>
              <a:rPr sz="1282" b="1" spc="-17" dirty="0">
                <a:solidFill>
                  <a:srgbClr val="E2F3F9"/>
                </a:solidFill>
                <a:latin typeface="Arial"/>
                <a:cs typeface="Arial"/>
              </a:rPr>
              <a:t> </a:t>
            </a:r>
            <a:r>
              <a:rPr sz="1282" b="1" dirty="0">
                <a:solidFill>
                  <a:srgbClr val="E2F3F9"/>
                </a:solidFill>
                <a:latin typeface="Arial"/>
                <a:cs typeface="Arial"/>
              </a:rPr>
              <a:t>de</a:t>
            </a:r>
            <a:r>
              <a:rPr sz="1282" b="1" spc="-29" dirty="0">
                <a:solidFill>
                  <a:srgbClr val="E2F3F9"/>
                </a:solidFill>
                <a:latin typeface="Arial"/>
                <a:cs typeface="Arial"/>
              </a:rPr>
              <a:t>v</a:t>
            </a:r>
            <a:r>
              <a:rPr sz="1282" b="1" dirty="0">
                <a:solidFill>
                  <a:srgbClr val="E2F3F9"/>
                </a:solidFill>
                <a:latin typeface="Arial"/>
                <a:cs typeface="Arial"/>
              </a:rPr>
              <a:t>eloper</a:t>
            </a:r>
            <a:r>
              <a:rPr sz="1282" b="1" spc="17" dirty="0">
                <a:solidFill>
                  <a:srgbClr val="E2F3F9"/>
                </a:solidFill>
                <a:latin typeface="Arial"/>
                <a:cs typeface="Arial"/>
              </a:rPr>
              <a:t> </a:t>
            </a:r>
            <a:r>
              <a:rPr sz="1282" b="1" dirty="0">
                <a:solidFill>
                  <a:srgbClr val="E2F3F9"/>
                </a:solidFill>
                <a:latin typeface="Arial"/>
                <a:cs typeface="Arial"/>
              </a:rPr>
              <a:t>board</a:t>
            </a:r>
            <a:endParaRPr sz="1282" dirty="0">
              <a:latin typeface="Arial"/>
              <a:cs typeface="Arial"/>
            </a:endParaRPr>
          </a:p>
        </p:txBody>
      </p:sp>
      <p:sp>
        <p:nvSpPr>
          <p:cNvPr id="14" name="object 14"/>
          <p:cNvSpPr/>
          <p:nvPr/>
        </p:nvSpPr>
        <p:spPr>
          <a:xfrm>
            <a:off x="309222" y="3155362"/>
            <a:ext cx="2646374" cy="175151"/>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2880013" y="3155362"/>
            <a:ext cx="138608" cy="17515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949317" y="3155362"/>
            <a:ext cx="216733" cy="175151"/>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09223" y="3331774"/>
            <a:ext cx="2278956" cy="175151"/>
          </a:xfrm>
          <a:prstGeom prst="rect">
            <a:avLst/>
          </a:prstGeom>
          <a:blipFill>
            <a:blip r:embed="rId13" cstate="print"/>
            <a:stretch>
              <a:fillRect/>
            </a:stretch>
          </a:blipFill>
        </p:spPr>
        <p:txBody>
          <a:bodyPr wrap="square" lIns="0" tIns="0" rIns="0" bIns="0" rtlCol="0"/>
          <a:lstStyle/>
          <a:p>
            <a:endParaRPr/>
          </a:p>
        </p:txBody>
      </p:sp>
      <p:sp>
        <p:nvSpPr>
          <p:cNvPr id="18" name="object 18"/>
          <p:cNvSpPr txBox="1"/>
          <p:nvPr/>
        </p:nvSpPr>
        <p:spPr>
          <a:xfrm>
            <a:off x="298722" y="3680987"/>
            <a:ext cx="952934"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LTE module</a:t>
            </a:r>
            <a:endParaRPr sz="1282">
              <a:latin typeface="Arial"/>
              <a:cs typeface="Arial"/>
            </a:endParaRPr>
          </a:p>
        </p:txBody>
      </p:sp>
      <p:sp>
        <p:nvSpPr>
          <p:cNvPr id="19" name="object 19"/>
          <p:cNvSpPr/>
          <p:nvPr/>
        </p:nvSpPr>
        <p:spPr>
          <a:xfrm>
            <a:off x="309222" y="3859747"/>
            <a:ext cx="857987" cy="17515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1089232" y="3859747"/>
            <a:ext cx="138609" cy="175150"/>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1158536" y="3859747"/>
            <a:ext cx="1787211" cy="17515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309222" y="4034898"/>
            <a:ext cx="2228658" cy="175151"/>
          </a:xfrm>
          <a:prstGeom prst="rect">
            <a:avLst/>
          </a:prstGeom>
          <a:blipFill>
            <a:blip r:embed="rId16" cstate="print"/>
            <a:stretch>
              <a:fillRect/>
            </a:stretch>
          </a:blipFill>
        </p:spPr>
        <p:txBody>
          <a:bodyPr wrap="square" lIns="0" tIns="0" rIns="0" bIns="0" rtlCol="0"/>
          <a:lstStyle/>
          <a:p>
            <a:endParaRPr/>
          </a:p>
        </p:txBody>
      </p:sp>
      <p:sp>
        <p:nvSpPr>
          <p:cNvPr id="23" name="object 23"/>
          <p:cNvSpPr txBox="1"/>
          <p:nvPr/>
        </p:nvSpPr>
        <p:spPr>
          <a:xfrm>
            <a:off x="298722" y="4385580"/>
            <a:ext cx="1241177"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De</a:t>
            </a:r>
            <a:r>
              <a:rPr sz="1282" b="1" spc="-37" dirty="0">
                <a:solidFill>
                  <a:srgbClr val="E2F3F9"/>
                </a:solidFill>
                <a:latin typeface="Arial"/>
                <a:cs typeface="Arial"/>
              </a:rPr>
              <a:t>v</a:t>
            </a:r>
            <a:r>
              <a:rPr sz="1282" b="1" spc="-8" dirty="0">
                <a:solidFill>
                  <a:srgbClr val="E2F3F9"/>
                </a:solidFill>
                <a:latin typeface="Arial"/>
                <a:cs typeface="Arial"/>
              </a:rPr>
              <a:t>elop</a:t>
            </a:r>
            <a:r>
              <a:rPr sz="1282" b="1" spc="-4" dirty="0">
                <a:solidFill>
                  <a:srgbClr val="E2F3F9"/>
                </a:solidFill>
                <a:latin typeface="Arial"/>
                <a:cs typeface="Arial"/>
              </a:rPr>
              <a:t>e</a:t>
            </a:r>
            <a:r>
              <a:rPr sz="1282" b="1" spc="-8" dirty="0">
                <a:solidFill>
                  <a:srgbClr val="E2F3F9"/>
                </a:solidFill>
                <a:latin typeface="Arial"/>
                <a:cs typeface="Arial"/>
              </a:rPr>
              <a:t>r</a:t>
            </a:r>
            <a:r>
              <a:rPr sz="1282" b="1" spc="17" dirty="0">
                <a:solidFill>
                  <a:srgbClr val="E2F3F9"/>
                </a:solidFill>
                <a:latin typeface="Arial"/>
                <a:cs typeface="Arial"/>
              </a:rPr>
              <a:t> </a:t>
            </a:r>
            <a:r>
              <a:rPr sz="1282" b="1" spc="-8" dirty="0">
                <a:solidFill>
                  <a:srgbClr val="E2F3F9"/>
                </a:solidFill>
                <a:latin typeface="Arial"/>
                <a:cs typeface="Arial"/>
              </a:rPr>
              <a:t>tools</a:t>
            </a:r>
            <a:endParaRPr sz="1282">
              <a:latin typeface="Arial"/>
              <a:cs typeface="Arial"/>
            </a:endParaRPr>
          </a:p>
        </p:txBody>
      </p:sp>
      <p:sp>
        <p:nvSpPr>
          <p:cNvPr id="24" name="object 24"/>
          <p:cNvSpPr/>
          <p:nvPr/>
        </p:nvSpPr>
        <p:spPr>
          <a:xfrm>
            <a:off x="309223" y="4563080"/>
            <a:ext cx="3000561" cy="175151"/>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309223" y="4738231"/>
            <a:ext cx="2965069" cy="175151"/>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309223" y="4914642"/>
            <a:ext cx="2470488" cy="175151"/>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309223" y="5091052"/>
            <a:ext cx="1050274" cy="175151"/>
          </a:xfrm>
          <a:prstGeom prst="rect">
            <a:avLst/>
          </a:prstGeom>
          <a:blipFill>
            <a:blip r:embed="rId20" cstate="print"/>
            <a:stretch>
              <a:fillRect/>
            </a:stretch>
          </a:blipFill>
        </p:spPr>
        <p:txBody>
          <a:bodyPr wrap="square" lIns="0" tIns="0" rIns="0" bIns="0" rtlCol="0"/>
          <a:lstStyle/>
          <a:p>
            <a:endParaRPr/>
          </a:p>
        </p:txBody>
      </p:sp>
      <p:sp>
        <p:nvSpPr>
          <p:cNvPr id="28" name="object 28"/>
          <p:cNvSpPr txBox="1"/>
          <p:nvPr/>
        </p:nvSpPr>
        <p:spPr>
          <a:xfrm>
            <a:off x="298722" y="5440539"/>
            <a:ext cx="2441401" cy="197298"/>
          </a:xfrm>
          <a:prstGeom prst="rect">
            <a:avLst/>
          </a:prstGeom>
        </p:spPr>
        <p:txBody>
          <a:bodyPr vert="horz" wrap="square" lIns="0" tIns="0" rIns="0" bIns="0" rtlCol="0">
            <a:spAutoFit/>
          </a:bodyPr>
          <a:lstStyle/>
          <a:p>
            <a:pPr marL="10500">
              <a:lnSpc>
                <a:spcPct val="100000"/>
              </a:lnSpc>
            </a:pPr>
            <a:r>
              <a:rPr sz="1282" b="1" spc="-8" dirty="0">
                <a:solidFill>
                  <a:srgbClr val="E2F3F9"/>
                </a:solidFill>
                <a:latin typeface="Arial"/>
                <a:cs typeface="Arial"/>
              </a:rPr>
              <a:t>Int</a:t>
            </a:r>
            <a:r>
              <a:rPr sz="1282" b="1" spc="-4" dirty="0">
                <a:solidFill>
                  <a:srgbClr val="E2F3F9"/>
                </a:solidFill>
                <a:latin typeface="Arial"/>
                <a:cs typeface="Arial"/>
              </a:rPr>
              <a:t>e</a:t>
            </a:r>
            <a:r>
              <a:rPr sz="1282" b="1" spc="-8" dirty="0">
                <a:solidFill>
                  <a:srgbClr val="E2F3F9"/>
                </a:solidFill>
                <a:latin typeface="Arial"/>
                <a:cs typeface="Arial"/>
              </a:rPr>
              <a:t>grat</a:t>
            </a:r>
            <a:r>
              <a:rPr sz="1282" b="1" spc="-4" dirty="0">
                <a:solidFill>
                  <a:srgbClr val="E2F3F9"/>
                </a:solidFill>
                <a:latin typeface="Arial"/>
                <a:cs typeface="Arial"/>
              </a:rPr>
              <a:t>e</a:t>
            </a:r>
            <a:r>
              <a:rPr sz="1282" b="1" spc="-8" dirty="0">
                <a:solidFill>
                  <a:srgbClr val="E2F3F9"/>
                </a:solidFill>
                <a:latin typeface="Arial"/>
                <a:cs typeface="Arial"/>
              </a:rPr>
              <a:t>d</a:t>
            </a:r>
            <a:r>
              <a:rPr sz="1282" b="1" spc="-21" dirty="0">
                <a:solidFill>
                  <a:srgbClr val="E2F3F9"/>
                </a:solidFill>
                <a:latin typeface="Arial"/>
                <a:cs typeface="Arial"/>
              </a:rPr>
              <a:t> </a:t>
            </a:r>
            <a:r>
              <a:rPr sz="1282" b="1" spc="21" dirty="0">
                <a:solidFill>
                  <a:srgbClr val="E2F3F9"/>
                </a:solidFill>
                <a:latin typeface="Arial"/>
                <a:cs typeface="Arial"/>
              </a:rPr>
              <a:t>w</a:t>
            </a:r>
            <a:r>
              <a:rPr sz="1282" b="1" spc="-8" dirty="0">
                <a:solidFill>
                  <a:srgbClr val="E2F3F9"/>
                </a:solidFill>
                <a:latin typeface="Arial"/>
                <a:cs typeface="Arial"/>
              </a:rPr>
              <a:t>ith</a:t>
            </a:r>
            <a:r>
              <a:rPr sz="1282" b="1" spc="-37" dirty="0">
                <a:solidFill>
                  <a:srgbClr val="E2F3F9"/>
                </a:solidFill>
                <a:latin typeface="Arial"/>
                <a:cs typeface="Arial"/>
              </a:rPr>
              <a:t> </a:t>
            </a:r>
            <a:r>
              <a:rPr sz="1282" b="1" spc="-8" dirty="0">
                <a:solidFill>
                  <a:srgbClr val="E2F3F9"/>
                </a:solidFill>
                <a:latin typeface="Arial"/>
                <a:cs typeface="Arial"/>
              </a:rPr>
              <a:t>cloud pl</a:t>
            </a:r>
            <a:r>
              <a:rPr sz="1282" b="1" spc="-4" dirty="0">
                <a:solidFill>
                  <a:srgbClr val="E2F3F9"/>
                </a:solidFill>
                <a:latin typeface="Arial"/>
                <a:cs typeface="Arial"/>
              </a:rPr>
              <a:t>a</a:t>
            </a:r>
            <a:r>
              <a:rPr sz="1282" b="1" spc="-8" dirty="0">
                <a:solidFill>
                  <a:srgbClr val="E2F3F9"/>
                </a:solidFill>
                <a:latin typeface="Arial"/>
                <a:cs typeface="Arial"/>
              </a:rPr>
              <a:t>tforms</a:t>
            </a:r>
            <a:endParaRPr sz="1282">
              <a:latin typeface="Arial"/>
              <a:cs typeface="Arial"/>
            </a:endParaRPr>
          </a:p>
        </p:txBody>
      </p:sp>
      <p:sp>
        <p:nvSpPr>
          <p:cNvPr id="29" name="object 29"/>
          <p:cNvSpPr/>
          <p:nvPr/>
        </p:nvSpPr>
        <p:spPr>
          <a:xfrm>
            <a:off x="309222" y="5618039"/>
            <a:ext cx="2907420" cy="175150"/>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309223" y="5794450"/>
            <a:ext cx="2939237" cy="175151"/>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309222" y="5970861"/>
            <a:ext cx="734311" cy="175151"/>
          </a:xfrm>
          <a:prstGeom prst="rect">
            <a:avLst/>
          </a:prstGeom>
          <a:blipFill>
            <a:blip r:embed="rId2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61849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89</a:t>
            </a:fld>
            <a:endParaRPr lang="en-GB" dirty="0"/>
          </a:p>
        </p:txBody>
      </p:sp>
      <p:sp>
        <p:nvSpPr>
          <p:cNvPr id="5" name="Title 4"/>
          <p:cNvSpPr>
            <a:spLocks noGrp="1"/>
          </p:cNvSpPr>
          <p:nvPr>
            <p:ph type="title"/>
          </p:nvPr>
        </p:nvSpPr>
        <p:spPr/>
        <p:txBody>
          <a:bodyPr/>
          <a:lstStyle/>
          <a:p>
            <a:r>
              <a:rPr lang="en-US" dirty="0"/>
              <a:t>M2X data store</a:t>
            </a:r>
          </a:p>
        </p:txBody>
      </p:sp>
      <p:sp>
        <p:nvSpPr>
          <p:cNvPr id="6" name="Content Placeholder 5"/>
          <p:cNvSpPr>
            <a:spLocks noGrp="1"/>
          </p:cNvSpPr>
          <p:nvPr>
            <p:ph idx="1"/>
          </p:nvPr>
        </p:nvSpPr>
        <p:spPr/>
        <p:txBody>
          <a:bodyPr/>
          <a:lstStyle/>
          <a:p>
            <a:r>
              <a:rPr lang="en-US" dirty="0"/>
              <a:t>Stores the data from all devices</a:t>
            </a:r>
          </a:p>
          <a:p>
            <a:r>
              <a:rPr lang="en-US" dirty="0"/>
              <a:t>may initiate triggers on pre-designated thresholds</a:t>
            </a:r>
          </a:p>
        </p:txBody>
      </p:sp>
    </p:spTree>
    <p:extLst>
      <p:ext uri="{BB962C8B-B14F-4D97-AF65-F5344CB8AC3E}">
        <p14:creationId xmlns:p14="http://schemas.microsoft.com/office/powerpoint/2010/main" val="244809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9</a:t>
            </a:fld>
            <a:endParaRPr lang="en-GB" dirty="0"/>
          </a:p>
        </p:txBody>
      </p:sp>
      <p:sp>
        <p:nvSpPr>
          <p:cNvPr id="5" name="Title 4"/>
          <p:cNvSpPr>
            <a:spLocks noGrp="1"/>
          </p:cNvSpPr>
          <p:nvPr>
            <p:ph type="title"/>
          </p:nvPr>
        </p:nvSpPr>
        <p:spPr/>
        <p:txBody>
          <a:bodyPr/>
          <a:lstStyle/>
          <a:p>
            <a:r>
              <a:rPr lang="en-US" altLang="ko-KR" dirty="0"/>
              <a:t>IoT Development Platforms/Frameworks </a:t>
            </a:r>
            <a:endParaRPr lang="ko-KR" altLang="en-US" dirty="0"/>
          </a:p>
        </p:txBody>
      </p:sp>
      <p:sp>
        <p:nvSpPr>
          <p:cNvPr id="6" name="Content Placeholder 5"/>
          <p:cNvSpPr>
            <a:spLocks noGrp="1"/>
          </p:cNvSpPr>
          <p:nvPr>
            <p:ph idx="1"/>
          </p:nvPr>
        </p:nvSpPr>
        <p:spPr>
          <a:xfrm>
            <a:off x="696912" y="1417637"/>
            <a:ext cx="8915400" cy="5714999"/>
          </a:xfrm>
        </p:spPr>
        <p:txBody>
          <a:bodyPr>
            <a:normAutofit/>
          </a:bodyPr>
          <a:lstStyle/>
          <a:p>
            <a:r>
              <a:rPr lang="en-US" dirty="0" err="1"/>
              <a:t>SiteWhere</a:t>
            </a:r>
            <a:r>
              <a:rPr lang="en-US" dirty="0"/>
              <a:t> - multiple IoT applications can be served from a single </a:t>
            </a:r>
            <a:r>
              <a:rPr lang="en-US" dirty="0" err="1"/>
              <a:t>SiteWhere</a:t>
            </a:r>
            <a:r>
              <a:rPr lang="en-US" dirty="0"/>
              <a:t> instance</a:t>
            </a:r>
          </a:p>
          <a:p>
            <a:pPr lvl="1"/>
            <a:r>
              <a:rPr lang="en-US" altLang="ko-KR" dirty="0"/>
              <a:t>http://www.sitewhere.org/</a:t>
            </a:r>
          </a:p>
          <a:p>
            <a:r>
              <a:rPr lang="en-US" altLang="ko-KR" dirty="0" err="1"/>
              <a:t>ThingSpeak</a:t>
            </a:r>
            <a:r>
              <a:rPr lang="en-US" altLang="ko-KR" dirty="0"/>
              <a:t> - </a:t>
            </a:r>
            <a:r>
              <a:rPr lang="en-US" dirty="0"/>
              <a:t>open IoT platform with MATLAB analytics</a:t>
            </a:r>
          </a:p>
          <a:p>
            <a:r>
              <a:rPr lang="en-US" altLang="ko-KR" dirty="0" err="1"/>
              <a:t>Temboo</a:t>
            </a:r>
            <a:r>
              <a:rPr lang="en-US" altLang="ko-KR" dirty="0"/>
              <a:t> – auto-code generator and service platform</a:t>
            </a:r>
          </a:p>
          <a:p>
            <a:r>
              <a:rPr lang="en-US" altLang="ko-KR" dirty="0"/>
              <a:t>AllJoyn - framework for distributed applications</a:t>
            </a:r>
          </a:p>
          <a:p>
            <a:pPr lvl="1"/>
            <a:r>
              <a:rPr lang="en-US" altLang="ko-KR" dirty="0"/>
              <a:t>https://allseenalliance.org/developers/learn/architecture</a:t>
            </a:r>
          </a:p>
          <a:p>
            <a:r>
              <a:rPr lang="en-US" altLang="ko-KR" dirty="0" err="1"/>
              <a:t>OpenHAB</a:t>
            </a:r>
            <a:r>
              <a:rPr lang="en-US" altLang="ko-KR" dirty="0"/>
              <a:t> - Home Automation and IoT gateway framework</a:t>
            </a:r>
          </a:p>
          <a:p>
            <a:pPr lvl="1"/>
            <a:r>
              <a:rPr lang="en-US" altLang="ko-KR" dirty="0"/>
              <a:t>http://OpenHAB.org</a:t>
            </a:r>
          </a:p>
          <a:p>
            <a:endParaRPr lang="en-US" altLang="ko-KR"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2" y="6294437"/>
            <a:ext cx="2133600" cy="633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876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3106" y="4941064"/>
            <a:ext cx="6214412" cy="972373"/>
          </a:xfrm>
        </p:spPr>
        <p:txBody>
          <a:bodyPr/>
          <a:lstStyle/>
          <a:p>
            <a:r>
              <a:rPr lang="en-US" dirty="0"/>
              <a:t>Prof. John Lee</a:t>
            </a:r>
          </a:p>
          <a:p>
            <a:r>
              <a:rPr lang="en-US" dirty="0"/>
              <a:t>IUPUI &amp; KAIST</a:t>
            </a:r>
          </a:p>
        </p:txBody>
      </p:sp>
      <p:sp>
        <p:nvSpPr>
          <p:cNvPr id="3" name="Title 2"/>
          <p:cNvSpPr>
            <a:spLocks noGrp="1"/>
          </p:cNvSpPr>
          <p:nvPr>
            <p:ph type="ctrTitle"/>
          </p:nvPr>
        </p:nvSpPr>
        <p:spPr>
          <a:xfrm>
            <a:off x="1092386" y="1646238"/>
            <a:ext cx="7910326" cy="1447799"/>
          </a:xfrm>
        </p:spPr>
        <p:txBody>
          <a:bodyPr/>
          <a:lstStyle/>
          <a:p>
            <a:r>
              <a:rPr lang="en-US" sz="4800" dirty="0">
                <a:solidFill>
                  <a:schemeClr val="tx1"/>
                </a:solidFill>
              </a:rPr>
              <a:t>IoT Application Development Platform</a:t>
            </a:r>
            <a:endParaRPr lang="en-US" dirty="0"/>
          </a:p>
        </p:txBody>
      </p:sp>
      <p:sp>
        <p:nvSpPr>
          <p:cNvPr id="5" name="Title 2"/>
          <p:cNvSpPr txBox="1">
            <a:spLocks/>
          </p:cNvSpPr>
          <p:nvPr/>
        </p:nvSpPr>
        <p:spPr bwMode="auto">
          <a:xfrm>
            <a:off x="773112" y="503237"/>
            <a:ext cx="85693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lvl1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2pPr>
            <a:lvl3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3pPr>
            <a:lvl4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4pPr>
            <a:lvl5pPr algn="ctr" defTabSz="457200" rtl="0" eaLnBrk="0" fontAlgn="base" hangingPunct="0">
              <a:lnSpc>
                <a:spcPct val="87000"/>
              </a:lnSpc>
              <a:spcBef>
                <a:spcPct val="0"/>
              </a:spcBef>
              <a:spcAft>
                <a:spcPct val="0"/>
              </a:spcAft>
              <a:buClr>
                <a:srgbClr val="000000"/>
              </a:buClr>
              <a:buSzPct val="45000"/>
              <a:buFont typeface="Wingdings" pitchFamily="2" charset="2"/>
              <a:defRPr sz="4400">
                <a:solidFill>
                  <a:srgbClr val="000000"/>
                </a:solidFill>
                <a:latin typeface="Arial" charset="0"/>
                <a:ea typeface="msmincho" charset="0"/>
                <a:cs typeface="msmincho" charset="0"/>
              </a:defRPr>
            </a:lvl5pPr>
            <a:lvl6pPr marL="4572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6pPr>
            <a:lvl7pPr marL="9144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7pPr>
            <a:lvl8pPr marL="13716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8pPr>
            <a:lvl9pPr marL="1828800" algn="ctr" defTabSz="457200" rtl="0" eaLnBrk="0" fontAlgn="base" hangingPunct="0">
              <a:lnSpc>
                <a:spcPct val="87000"/>
              </a:lnSpc>
              <a:spcBef>
                <a:spcPct val="0"/>
              </a:spcBef>
              <a:spcAft>
                <a:spcPct val="0"/>
              </a:spcAft>
              <a:buClr>
                <a:srgbClr val="000000"/>
              </a:buClr>
              <a:buSzPct val="45000"/>
              <a:buFont typeface="Wingdings" charset="2"/>
              <a:defRPr sz="4400">
                <a:solidFill>
                  <a:srgbClr val="000000"/>
                </a:solidFill>
                <a:latin typeface="Arial" charset="0"/>
                <a:ea typeface="msmincho" charset="0"/>
                <a:cs typeface="msmincho" charset="0"/>
              </a:defRPr>
            </a:lvl9pPr>
          </a:lstStyle>
          <a:p>
            <a:r>
              <a:rPr lang="en-US" sz="3600" dirty="0">
                <a:solidFill>
                  <a:srgbClr val="003399"/>
                </a:solidFill>
              </a:rPr>
              <a:t>IoT Lecture Series</a:t>
            </a:r>
          </a:p>
        </p:txBody>
      </p:sp>
      <p:sp>
        <p:nvSpPr>
          <p:cNvPr id="7" name="object 2"/>
          <p:cNvSpPr/>
          <p:nvPr/>
        </p:nvSpPr>
        <p:spPr>
          <a:xfrm>
            <a:off x="1422713" y="3170237"/>
            <a:ext cx="7229502" cy="18087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3196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ko-KR" altLang="en-US"/>
          </a:p>
        </p:txBody>
      </p:sp>
      <p:sp>
        <p:nvSpPr>
          <p:cNvPr id="6" name="Content Placeholder 5"/>
          <p:cNvSpPr>
            <a:spLocks noGrp="1"/>
          </p:cNvSpPr>
          <p:nvPr>
            <p:ph idx="1"/>
          </p:nvPr>
        </p:nvSpPr>
        <p:spPr/>
        <p:txBody>
          <a:bodyPr/>
          <a:lstStyle/>
          <a:p>
            <a:r>
              <a:rPr lang="en-US" altLang="ko-KR" dirty="0"/>
              <a:t>http://www.thingworx.com</a:t>
            </a:r>
          </a:p>
          <a:p>
            <a:r>
              <a:rPr lang="en-US" altLang="ko-KR" dirty="0">
                <a:solidFill>
                  <a:srgbClr val="0000FF"/>
                </a:solidFill>
              </a:rPr>
              <a:t>A complete software solution designed to build and run the IoT applications of the connected world 10X faster.</a:t>
            </a:r>
          </a:p>
          <a:p>
            <a:r>
              <a:rPr lang="en-US" altLang="ko-KR" dirty="0"/>
              <a:t>To largely reduce the time, cost, and risk required to build innovative IoT applications.</a:t>
            </a:r>
          </a:p>
          <a:p>
            <a:r>
              <a:rPr lang="en-US" altLang="ko-KR" dirty="0"/>
              <a:t>Main components</a:t>
            </a:r>
          </a:p>
          <a:p>
            <a:pPr lvl="1"/>
            <a:r>
              <a:rPr lang="en-US" altLang="ko-KR" dirty="0">
                <a:solidFill>
                  <a:srgbClr val="00B050"/>
                </a:solidFill>
              </a:rPr>
              <a:t>ThingWorx Composer: Application Modeling Environment</a:t>
            </a:r>
          </a:p>
          <a:p>
            <a:pPr lvl="1"/>
            <a:r>
              <a:rPr lang="en-US" altLang="ko-KR" dirty="0">
                <a:solidFill>
                  <a:srgbClr val="00B050"/>
                </a:solidFill>
              </a:rPr>
              <a:t>Codeless "Drag and Drop" Mashup (webpage) Builder</a:t>
            </a:r>
          </a:p>
          <a:p>
            <a:pPr lvl="1"/>
            <a:r>
              <a:rPr lang="en-US" altLang="ko-KR" dirty="0">
                <a:solidFill>
                  <a:srgbClr val="00B050"/>
                </a:solidFill>
              </a:rPr>
              <a:t>Event-Driven Execution and 3D Storage</a:t>
            </a:r>
          </a:p>
          <a:p>
            <a:endParaRPr lang="ko-KR"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98437"/>
            <a:ext cx="42767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altLang="ko-KR"/>
              <a:t>© Lee</a:t>
            </a:r>
            <a:endParaRPr lang="en-US" dirty="0"/>
          </a:p>
        </p:txBody>
      </p:sp>
      <p:sp>
        <p:nvSpPr>
          <p:cNvPr id="3" name="Footer Placeholder 2"/>
          <p:cNvSpPr>
            <a:spLocks noGrp="1"/>
          </p:cNvSpPr>
          <p:nvPr>
            <p:ph type="ftr" sz="quarter" idx="11"/>
          </p:nvPr>
        </p:nvSpPr>
        <p:spPr/>
        <p:txBody>
          <a:bodyPr/>
          <a:lstStyle/>
          <a:p>
            <a:r>
              <a:rPr lang="en-US"/>
              <a:t>IUPUI</a:t>
            </a:r>
            <a:endParaRPr lang="en-US" dirty="0"/>
          </a:p>
        </p:txBody>
      </p:sp>
      <p:sp>
        <p:nvSpPr>
          <p:cNvPr id="4" name="Slide Number Placeholder 3"/>
          <p:cNvSpPr>
            <a:spLocks noGrp="1"/>
          </p:cNvSpPr>
          <p:nvPr>
            <p:ph type="sldNum" sz="quarter" idx="12"/>
          </p:nvPr>
        </p:nvSpPr>
        <p:spPr/>
        <p:txBody>
          <a:bodyPr/>
          <a:lstStyle/>
          <a:p>
            <a:fld id="{B91152B9-A035-480E-8524-CE1EBCC4ACF5}" type="slidenum">
              <a:rPr lang="en-GB" smtClean="0"/>
              <a:pPr/>
              <a:t>91</a:t>
            </a:fld>
            <a:endParaRPr lang="en-GB" dirty="0"/>
          </a:p>
        </p:txBody>
      </p:sp>
    </p:spTree>
    <p:extLst>
      <p:ext uri="{BB962C8B-B14F-4D97-AF65-F5344CB8AC3E}">
        <p14:creationId xmlns:p14="http://schemas.microsoft.com/office/powerpoint/2010/main" val="233445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5618520"/>
            <a:ext cx="10080625" cy="2062103"/>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19"/>
              </a:spcBef>
            </a:pPr>
            <a:endParaRPr sz="700">
              <a:latin typeface="Times New Roman"/>
              <a:cs typeface="Times New Roman"/>
            </a:endParaRPr>
          </a:p>
          <a:p>
            <a:pPr marR="231687" algn="r">
              <a:lnSpc>
                <a:spcPct val="100000"/>
              </a:lnSpc>
            </a:pPr>
            <a:r>
              <a:rPr sz="700" spc="17" dirty="0">
                <a:solidFill>
                  <a:srgbClr val="52555A"/>
                </a:solidFill>
                <a:latin typeface="Arial"/>
                <a:cs typeface="Arial"/>
              </a:rPr>
              <a:t>4</a:t>
            </a:r>
            <a:endParaRPr sz="700">
              <a:latin typeface="Arial"/>
              <a:cs typeface="Arial"/>
            </a:endParaRPr>
          </a:p>
        </p:txBody>
      </p:sp>
      <p:sp>
        <p:nvSpPr>
          <p:cNvPr id="4" name="object 4"/>
          <p:cNvSpPr/>
          <p:nvPr/>
        </p:nvSpPr>
        <p:spPr>
          <a:xfrm>
            <a:off x="0" y="2388856"/>
            <a:ext cx="10080625" cy="161273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 y="2411955"/>
            <a:ext cx="10080624" cy="1511935"/>
          </a:xfrm>
          <a:custGeom>
            <a:avLst/>
            <a:gdLst/>
            <a:ahLst/>
            <a:cxnLst/>
            <a:rect l="l" t="t" r="r" b="b"/>
            <a:pathLst>
              <a:path w="7130415" h="1371600">
                <a:moveTo>
                  <a:pt x="0" y="1371600"/>
                </a:moveTo>
                <a:lnTo>
                  <a:pt x="7130160" y="1371600"/>
                </a:lnTo>
                <a:lnTo>
                  <a:pt x="7130160" y="0"/>
                </a:lnTo>
                <a:lnTo>
                  <a:pt x="0" y="0"/>
                </a:lnTo>
                <a:lnTo>
                  <a:pt x="0" y="1371600"/>
                </a:lnTo>
                <a:close/>
              </a:path>
            </a:pathLst>
          </a:custGeom>
          <a:solidFill>
            <a:srgbClr val="F1F1F1"/>
          </a:solidFill>
        </p:spPr>
        <p:txBody>
          <a:bodyPr wrap="square" lIns="0" tIns="0" rIns="0" bIns="0" rtlCol="0"/>
          <a:lstStyle/>
          <a:p>
            <a:endParaRPr/>
          </a:p>
        </p:txBody>
      </p:sp>
      <p:sp>
        <p:nvSpPr>
          <p:cNvPr id="7" name="object 7"/>
          <p:cNvSpPr/>
          <p:nvPr/>
        </p:nvSpPr>
        <p:spPr>
          <a:xfrm>
            <a:off x="0" y="5594159"/>
            <a:ext cx="10080625" cy="196551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5706294"/>
            <a:ext cx="10080625" cy="1853520"/>
          </a:xfrm>
          <a:custGeom>
            <a:avLst/>
            <a:gdLst/>
            <a:ahLst/>
            <a:cxnLst/>
            <a:rect l="l" t="t" r="r" b="b"/>
            <a:pathLst>
              <a:path w="9144000" h="1681479">
                <a:moveTo>
                  <a:pt x="0" y="1681354"/>
                </a:moveTo>
                <a:lnTo>
                  <a:pt x="9144000" y="1681354"/>
                </a:lnTo>
                <a:lnTo>
                  <a:pt x="9144000" y="0"/>
                </a:lnTo>
                <a:lnTo>
                  <a:pt x="0" y="0"/>
                </a:lnTo>
                <a:lnTo>
                  <a:pt x="0" y="1681354"/>
                </a:lnTo>
                <a:close/>
              </a:path>
            </a:pathLst>
          </a:custGeom>
          <a:solidFill>
            <a:srgbClr val="BEBEBE"/>
          </a:solidFill>
        </p:spPr>
        <p:txBody>
          <a:bodyPr wrap="square" lIns="0" tIns="0" rIns="0" bIns="0" rtlCol="0"/>
          <a:lstStyle/>
          <a:p>
            <a:endParaRPr/>
          </a:p>
        </p:txBody>
      </p:sp>
      <p:sp>
        <p:nvSpPr>
          <p:cNvPr id="9" name="object 9"/>
          <p:cNvSpPr/>
          <p:nvPr/>
        </p:nvSpPr>
        <p:spPr>
          <a:xfrm>
            <a:off x="0" y="3900792"/>
            <a:ext cx="10080625" cy="187983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 y="3923892"/>
            <a:ext cx="10080624" cy="1782823"/>
          </a:xfrm>
          <a:custGeom>
            <a:avLst/>
            <a:gdLst/>
            <a:ahLst/>
            <a:cxnLst/>
            <a:rect l="l" t="t" r="r" b="b"/>
            <a:pathLst>
              <a:path w="7130415" h="1617345">
                <a:moveTo>
                  <a:pt x="0" y="1616964"/>
                </a:moveTo>
                <a:lnTo>
                  <a:pt x="7130160" y="1616964"/>
                </a:lnTo>
                <a:lnTo>
                  <a:pt x="7130160" y="0"/>
                </a:lnTo>
                <a:lnTo>
                  <a:pt x="0" y="0"/>
                </a:lnTo>
                <a:lnTo>
                  <a:pt x="0" y="1616964"/>
                </a:lnTo>
                <a:close/>
              </a:path>
            </a:pathLst>
          </a:custGeom>
          <a:solidFill>
            <a:srgbClr val="D9D9D9"/>
          </a:solidFill>
        </p:spPr>
        <p:txBody>
          <a:bodyPr wrap="square" lIns="0" tIns="0" rIns="0" bIns="0" rtlCol="0"/>
          <a:lstStyle/>
          <a:p>
            <a:endParaRPr/>
          </a:p>
        </p:txBody>
      </p:sp>
      <p:sp>
        <p:nvSpPr>
          <p:cNvPr id="12" name="object 12"/>
          <p:cNvSpPr txBox="1"/>
          <p:nvPr/>
        </p:nvSpPr>
        <p:spPr>
          <a:xfrm>
            <a:off x="242719" y="4507247"/>
            <a:ext cx="1901318" cy="616673"/>
          </a:xfrm>
          <a:prstGeom prst="rect">
            <a:avLst/>
          </a:prstGeom>
        </p:spPr>
        <p:txBody>
          <a:bodyPr vert="horz" wrap="square" lIns="0" tIns="0" rIns="0" bIns="0" rtlCol="0">
            <a:spAutoFit/>
          </a:bodyPr>
          <a:lstStyle/>
          <a:p>
            <a:pPr marL="13999">
              <a:lnSpc>
                <a:spcPct val="100000"/>
              </a:lnSpc>
            </a:pPr>
            <a:r>
              <a:rPr sz="2000" spc="-6" dirty="0">
                <a:solidFill>
                  <a:srgbClr val="226092"/>
                </a:solidFill>
                <a:latin typeface="Arial"/>
                <a:cs typeface="Arial"/>
              </a:rPr>
              <a:t>Communications</a:t>
            </a:r>
            <a:endParaRPr sz="2000">
              <a:latin typeface="Arial"/>
              <a:cs typeface="Arial"/>
            </a:endParaRPr>
          </a:p>
          <a:p>
            <a:pPr marL="13999">
              <a:lnSpc>
                <a:spcPct val="100000"/>
              </a:lnSpc>
            </a:pPr>
            <a:r>
              <a:rPr sz="2000" spc="-11" dirty="0">
                <a:solidFill>
                  <a:srgbClr val="226092"/>
                </a:solidFill>
                <a:latin typeface="Arial"/>
                <a:cs typeface="Arial"/>
              </a:rPr>
              <a:t>Elements</a:t>
            </a:r>
            <a:endParaRPr sz="2000">
              <a:latin typeface="Arial"/>
              <a:cs typeface="Arial"/>
            </a:endParaRPr>
          </a:p>
        </p:txBody>
      </p:sp>
      <p:sp>
        <p:nvSpPr>
          <p:cNvPr id="13" name="object 13"/>
          <p:cNvSpPr txBox="1"/>
          <p:nvPr/>
        </p:nvSpPr>
        <p:spPr>
          <a:xfrm>
            <a:off x="244399" y="2858958"/>
            <a:ext cx="1372085" cy="616673"/>
          </a:xfrm>
          <a:prstGeom prst="rect">
            <a:avLst/>
          </a:prstGeom>
        </p:spPr>
        <p:txBody>
          <a:bodyPr vert="horz" wrap="square" lIns="0" tIns="0" rIns="0" bIns="0" rtlCol="0">
            <a:spAutoFit/>
          </a:bodyPr>
          <a:lstStyle/>
          <a:p>
            <a:pPr marL="13999" marR="5600">
              <a:lnSpc>
                <a:spcPct val="100000"/>
              </a:lnSpc>
            </a:pPr>
            <a:r>
              <a:rPr sz="2000" spc="6" dirty="0">
                <a:solidFill>
                  <a:srgbClr val="226092"/>
                </a:solidFill>
                <a:latin typeface="Arial"/>
                <a:cs typeface="Arial"/>
              </a:rPr>
              <a:t>Application  </a:t>
            </a:r>
            <a:r>
              <a:rPr sz="2000" spc="-17" dirty="0">
                <a:solidFill>
                  <a:srgbClr val="226092"/>
                </a:solidFill>
                <a:latin typeface="Arial"/>
                <a:cs typeface="Arial"/>
              </a:rPr>
              <a:t>E</a:t>
            </a:r>
            <a:r>
              <a:rPr sz="2000" dirty="0">
                <a:solidFill>
                  <a:srgbClr val="226092"/>
                </a:solidFill>
                <a:latin typeface="Arial"/>
                <a:cs typeface="Arial"/>
              </a:rPr>
              <a:t>nab</a:t>
            </a:r>
            <a:r>
              <a:rPr sz="2000" spc="28" dirty="0">
                <a:solidFill>
                  <a:srgbClr val="226092"/>
                </a:solidFill>
                <a:latin typeface="Arial"/>
                <a:cs typeface="Arial"/>
              </a:rPr>
              <a:t>l</a:t>
            </a:r>
            <a:r>
              <a:rPr sz="2000" dirty="0">
                <a:solidFill>
                  <a:srgbClr val="226092"/>
                </a:solidFill>
                <a:latin typeface="Arial"/>
                <a:cs typeface="Arial"/>
              </a:rPr>
              <a:t>e</a:t>
            </a:r>
            <a:r>
              <a:rPr sz="2000" spc="-66" dirty="0">
                <a:solidFill>
                  <a:srgbClr val="226092"/>
                </a:solidFill>
                <a:latin typeface="Arial"/>
                <a:cs typeface="Arial"/>
              </a:rPr>
              <a:t>m</a:t>
            </a:r>
            <a:r>
              <a:rPr sz="2000" dirty="0">
                <a:solidFill>
                  <a:srgbClr val="226092"/>
                </a:solidFill>
                <a:latin typeface="Arial"/>
                <a:cs typeface="Arial"/>
              </a:rPr>
              <a:t>ent</a:t>
            </a:r>
            <a:endParaRPr sz="2000">
              <a:latin typeface="Arial"/>
              <a:cs typeface="Arial"/>
            </a:endParaRPr>
          </a:p>
        </p:txBody>
      </p:sp>
      <p:sp>
        <p:nvSpPr>
          <p:cNvPr id="14" name="object 14"/>
          <p:cNvSpPr txBox="1"/>
          <p:nvPr/>
        </p:nvSpPr>
        <p:spPr>
          <a:xfrm>
            <a:off x="246079" y="1560934"/>
            <a:ext cx="1397287" cy="314286"/>
          </a:xfrm>
          <a:prstGeom prst="rect">
            <a:avLst/>
          </a:prstGeom>
        </p:spPr>
        <p:txBody>
          <a:bodyPr vert="horz" wrap="square" lIns="0" tIns="0" rIns="0" bIns="0" rtlCol="0">
            <a:spAutoFit/>
          </a:bodyPr>
          <a:lstStyle/>
          <a:p>
            <a:pPr marL="13999">
              <a:lnSpc>
                <a:spcPct val="100000"/>
              </a:lnSpc>
            </a:pPr>
            <a:r>
              <a:rPr sz="2000" dirty="0">
                <a:solidFill>
                  <a:srgbClr val="226092"/>
                </a:solidFill>
                <a:latin typeface="Arial"/>
                <a:cs typeface="Arial"/>
              </a:rPr>
              <a:t>Applications</a:t>
            </a:r>
            <a:endParaRPr sz="2000">
              <a:latin typeface="Arial"/>
              <a:cs typeface="Arial"/>
            </a:endParaRPr>
          </a:p>
        </p:txBody>
      </p:sp>
      <p:sp>
        <p:nvSpPr>
          <p:cNvPr id="15" name="object 15"/>
          <p:cNvSpPr/>
          <p:nvPr/>
        </p:nvSpPr>
        <p:spPr>
          <a:xfrm>
            <a:off x="2016125" y="3905832"/>
            <a:ext cx="2429431" cy="1713526"/>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154312" y="4042327"/>
            <a:ext cx="2155854" cy="143955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2852257" y="4785133"/>
            <a:ext cx="573336" cy="200055"/>
          </a:xfrm>
          <a:prstGeom prst="rect">
            <a:avLst/>
          </a:prstGeom>
        </p:spPr>
        <p:txBody>
          <a:bodyPr vert="horz" wrap="square" lIns="0" tIns="0" rIns="0" bIns="0" rtlCol="0">
            <a:spAutoFit/>
          </a:bodyPr>
          <a:lstStyle/>
          <a:p>
            <a:pPr marL="13999">
              <a:lnSpc>
                <a:spcPct val="100000"/>
              </a:lnSpc>
            </a:pPr>
            <a:r>
              <a:rPr sz="1300" spc="-17" dirty="0">
                <a:solidFill>
                  <a:srgbClr val="122F48"/>
                </a:solidFill>
                <a:latin typeface="Arial"/>
                <a:cs typeface="Arial"/>
              </a:rPr>
              <a:t>I</a:t>
            </a:r>
            <a:r>
              <a:rPr sz="1300" spc="-28" dirty="0">
                <a:solidFill>
                  <a:srgbClr val="122F48"/>
                </a:solidFill>
                <a:latin typeface="Arial"/>
                <a:cs typeface="Arial"/>
              </a:rPr>
              <a:t>n</a:t>
            </a:r>
            <a:r>
              <a:rPr sz="1300" spc="-17" dirty="0">
                <a:solidFill>
                  <a:srgbClr val="122F48"/>
                </a:solidFill>
                <a:latin typeface="Arial"/>
                <a:cs typeface="Arial"/>
              </a:rPr>
              <a:t>t</a:t>
            </a:r>
            <a:r>
              <a:rPr sz="1300" spc="-66" dirty="0">
                <a:solidFill>
                  <a:srgbClr val="122F48"/>
                </a:solidFill>
                <a:latin typeface="Arial"/>
                <a:cs typeface="Arial"/>
              </a:rPr>
              <a:t>e</a:t>
            </a:r>
            <a:r>
              <a:rPr sz="1300" spc="-6" dirty="0">
                <a:solidFill>
                  <a:srgbClr val="122F48"/>
                </a:solidFill>
                <a:latin typeface="Arial"/>
                <a:cs typeface="Arial"/>
              </a:rPr>
              <a:t>r</a:t>
            </a:r>
            <a:r>
              <a:rPr sz="1300" spc="-28" dirty="0">
                <a:solidFill>
                  <a:srgbClr val="122F48"/>
                </a:solidFill>
                <a:latin typeface="Arial"/>
                <a:cs typeface="Arial"/>
              </a:rPr>
              <a:t>n</a:t>
            </a:r>
            <a:r>
              <a:rPr sz="1300" spc="-66" dirty="0">
                <a:solidFill>
                  <a:srgbClr val="122F48"/>
                </a:solidFill>
                <a:latin typeface="Arial"/>
                <a:cs typeface="Arial"/>
              </a:rPr>
              <a:t>e</a:t>
            </a:r>
            <a:r>
              <a:rPr sz="1300" spc="-6" dirty="0">
                <a:solidFill>
                  <a:srgbClr val="122F48"/>
                </a:solidFill>
                <a:latin typeface="Arial"/>
                <a:cs typeface="Arial"/>
              </a:rPr>
              <a:t>t</a:t>
            </a:r>
            <a:endParaRPr sz="1300">
              <a:latin typeface="Arial"/>
              <a:cs typeface="Arial"/>
            </a:endParaRPr>
          </a:p>
        </p:txBody>
      </p:sp>
      <p:sp>
        <p:nvSpPr>
          <p:cNvPr id="18" name="object 18"/>
          <p:cNvSpPr/>
          <p:nvPr/>
        </p:nvSpPr>
        <p:spPr>
          <a:xfrm>
            <a:off x="5609867" y="4228379"/>
            <a:ext cx="1945560" cy="1350661"/>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5747356" y="4361988"/>
            <a:ext cx="1669464" cy="1082797"/>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6232906" y="4938288"/>
            <a:ext cx="701443" cy="408782"/>
          </a:xfrm>
          <a:prstGeom prst="rect">
            <a:avLst/>
          </a:prstGeom>
        </p:spPr>
        <p:txBody>
          <a:bodyPr vert="horz" wrap="square" lIns="0" tIns="0" rIns="0" bIns="0" rtlCol="0">
            <a:spAutoFit/>
          </a:bodyPr>
          <a:lstStyle/>
          <a:p>
            <a:pPr algn="ctr">
              <a:lnSpc>
                <a:spcPct val="100000"/>
              </a:lnSpc>
            </a:pPr>
            <a:r>
              <a:rPr sz="1300" spc="-6" dirty="0">
                <a:solidFill>
                  <a:srgbClr val="122F48"/>
                </a:solidFill>
                <a:latin typeface="Arial"/>
                <a:cs typeface="Arial"/>
              </a:rPr>
              <a:t>Mobile</a:t>
            </a:r>
            <a:endParaRPr sz="1300">
              <a:latin typeface="Arial"/>
              <a:cs typeface="Arial"/>
            </a:endParaRPr>
          </a:p>
          <a:p>
            <a:pPr algn="ctr">
              <a:lnSpc>
                <a:spcPct val="100000"/>
              </a:lnSpc>
              <a:spcBef>
                <a:spcPts val="11"/>
              </a:spcBef>
            </a:pPr>
            <a:r>
              <a:rPr sz="1300" spc="-11" dirty="0">
                <a:solidFill>
                  <a:srgbClr val="122F48"/>
                </a:solidFill>
                <a:latin typeface="Arial"/>
                <a:cs typeface="Arial"/>
              </a:rPr>
              <a:t>N</a:t>
            </a:r>
            <a:r>
              <a:rPr sz="1300" spc="-66" dirty="0">
                <a:solidFill>
                  <a:srgbClr val="122F48"/>
                </a:solidFill>
                <a:latin typeface="Arial"/>
                <a:cs typeface="Arial"/>
              </a:rPr>
              <a:t>e</a:t>
            </a:r>
            <a:r>
              <a:rPr sz="1300" spc="-17" dirty="0">
                <a:solidFill>
                  <a:srgbClr val="122F48"/>
                </a:solidFill>
                <a:latin typeface="Arial"/>
                <a:cs typeface="Arial"/>
              </a:rPr>
              <a:t>t</a:t>
            </a:r>
            <a:r>
              <a:rPr sz="1300" spc="-50" dirty="0">
                <a:solidFill>
                  <a:srgbClr val="122F48"/>
                </a:solidFill>
                <a:latin typeface="Arial"/>
                <a:cs typeface="Arial"/>
              </a:rPr>
              <a:t>w</a:t>
            </a:r>
            <a:r>
              <a:rPr sz="1300" spc="-66" dirty="0">
                <a:solidFill>
                  <a:srgbClr val="122F48"/>
                </a:solidFill>
                <a:latin typeface="Arial"/>
                <a:cs typeface="Arial"/>
              </a:rPr>
              <a:t>o</a:t>
            </a:r>
            <a:r>
              <a:rPr sz="1300" spc="-6" dirty="0">
                <a:solidFill>
                  <a:srgbClr val="122F48"/>
                </a:solidFill>
                <a:latin typeface="Arial"/>
                <a:cs typeface="Arial"/>
              </a:rPr>
              <a:t>r</a:t>
            </a:r>
            <a:r>
              <a:rPr sz="1300" spc="-28" dirty="0">
                <a:solidFill>
                  <a:srgbClr val="122F48"/>
                </a:solidFill>
                <a:latin typeface="Arial"/>
                <a:cs typeface="Arial"/>
              </a:rPr>
              <a:t>k</a:t>
            </a:r>
            <a:r>
              <a:rPr sz="1300" spc="-6" dirty="0">
                <a:solidFill>
                  <a:srgbClr val="122F48"/>
                </a:solidFill>
                <a:latin typeface="Arial"/>
                <a:cs typeface="Arial"/>
              </a:rPr>
              <a:t>s</a:t>
            </a:r>
            <a:endParaRPr sz="1300">
              <a:latin typeface="Arial"/>
              <a:cs typeface="Arial"/>
            </a:endParaRPr>
          </a:p>
        </p:txBody>
      </p:sp>
      <p:sp>
        <p:nvSpPr>
          <p:cNvPr id="21" name="object 21"/>
          <p:cNvSpPr/>
          <p:nvPr/>
        </p:nvSpPr>
        <p:spPr>
          <a:xfrm>
            <a:off x="3931443" y="4021746"/>
            <a:ext cx="1940519" cy="1385940"/>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4066832" y="4156351"/>
            <a:ext cx="1669464" cy="1115961"/>
          </a:xfrm>
          <a:prstGeom prst="rect">
            <a:avLst/>
          </a:prstGeom>
          <a:blipFill>
            <a:blip r:embed="rId6" cstate="print"/>
            <a:stretch>
              <a:fillRect/>
            </a:stretch>
          </a:blipFill>
        </p:spPr>
        <p:txBody>
          <a:bodyPr wrap="square" lIns="0" tIns="0" rIns="0" bIns="0" rtlCol="0"/>
          <a:lstStyle/>
          <a:p>
            <a:endParaRPr/>
          </a:p>
        </p:txBody>
      </p:sp>
      <p:sp>
        <p:nvSpPr>
          <p:cNvPr id="23" name="object 23"/>
          <p:cNvSpPr txBox="1"/>
          <p:nvPr/>
        </p:nvSpPr>
        <p:spPr>
          <a:xfrm>
            <a:off x="4629806" y="4747055"/>
            <a:ext cx="534833" cy="408782"/>
          </a:xfrm>
          <a:prstGeom prst="rect">
            <a:avLst/>
          </a:prstGeom>
        </p:spPr>
        <p:txBody>
          <a:bodyPr vert="horz" wrap="square" lIns="0" tIns="0" rIns="0" bIns="0" rtlCol="0">
            <a:spAutoFit/>
          </a:bodyPr>
          <a:lstStyle/>
          <a:p>
            <a:pPr marL="13999" indent="9799">
              <a:lnSpc>
                <a:spcPct val="100000"/>
              </a:lnSpc>
            </a:pPr>
            <a:r>
              <a:rPr sz="1300" spc="28" dirty="0">
                <a:solidFill>
                  <a:srgbClr val="122F48"/>
                </a:solidFill>
                <a:latin typeface="Arial"/>
                <a:cs typeface="Arial"/>
              </a:rPr>
              <a:t>D</a:t>
            </a:r>
            <a:r>
              <a:rPr sz="1300" spc="-33" dirty="0">
                <a:solidFill>
                  <a:srgbClr val="122F48"/>
                </a:solidFill>
                <a:latin typeface="Arial"/>
                <a:cs typeface="Arial"/>
              </a:rPr>
              <a:t>e</a:t>
            </a:r>
            <a:r>
              <a:rPr sz="1300" spc="-44" dirty="0">
                <a:solidFill>
                  <a:srgbClr val="122F48"/>
                </a:solidFill>
                <a:latin typeface="Arial"/>
                <a:cs typeface="Arial"/>
              </a:rPr>
              <a:t>v</a:t>
            </a:r>
            <a:r>
              <a:rPr sz="1300" spc="-11" dirty="0">
                <a:solidFill>
                  <a:srgbClr val="122F48"/>
                </a:solidFill>
                <a:latin typeface="Arial"/>
                <a:cs typeface="Arial"/>
              </a:rPr>
              <a:t>i</a:t>
            </a:r>
            <a:r>
              <a:rPr sz="1300" spc="28" dirty="0">
                <a:solidFill>
                  <a:srgbClr val="122F48"/>
                </a:solidFill>
                <a:latin typeface="Arial"/>
                <a:cs typeface="Arial"/>
              </a:rPr>
              <a:t>c</a:t>
            </a:r>
            <a:r>
              <a:rPr sz="1300" spc="22" dirty="0">
                <a:solidFill>
                  <a:srgbClr val="122F48"/>
                </a:solidFill>
                <a:latin typeface="Arial"/>
                <a:cs typeface="Arial"/>
              </a:rPr>
              <a:t>e</a:t>
            </a:r>
            <a:endParaRPr sz="1300">
              <a:latin typeface="Arial"/>
              <a:cs typeface="Arial"/>
            </a:endParaRPr>
          </a:p>
          <a:p>
            <a:pPr marL="13999">
              <a:lnSpc>
                <a:spcPct val="100000"/>
              </a:lnSpc>
              <a:spcBef>
                <a:spcPts val="11"/>
              </a:spcBef>
            </a:pPr>
            <a:r>
              <a:rPr sz="1300" spc="-11" dirty="0">
                <a:solidFill>
                  <a:srgbClr val="122F48"/>
                </a:solidFill>
                <a:latin typeface="Arial"/>
                <a:cs typeface="Arial"/>
              </a:rPr>
              <a:t>C</a:t>
            </a:r>
            <a:r>
              <a:rPr sz="1300" spc="-22" dirty="0">
                <a:solidFill>
                  <a:srgbClr val="122F48"/>
                </a:solidFill>
                <a:latin typeface="Arial"/>
                <a:cs typeface="Arial"/>
              </a:rPr>
              <a:t>l</a:t>
            </a:r>
            <a:r>
              <a:rPr sz="1300" spc="-66" dirty="0">
                <a:solidFill>
                  <a:srgbClr val="122F48"/>
                </a:solidFill>
                <a:latin typeface="Arial"/>
                <a:cs typeface="Arial"/>
              </a:rPr>
              <a:t>o</a:t>
            </a:r>
            <a:r>
              <a:rPr sz="1300" spc="-28" dirty="0">
                <a:solidFill>
                  <a:srgbClr val="122F48"/>
                </a:solidFill>
                <a:latin typeface="Arial"/>
                <a:cs typeface="Arial"/>
              </a:rPr>
              <a:t>ud</a:t>
            </a:r>
            <a:r>
              <a:rPr sz="1300" spc="-6" dirty="0">
                <a:solidFill>
                  <a:srgbClr val="122F48"/>
                </a:solidFill>
                <a:latin typeface="Arial"/>
                <a:cs typeface="Arial"/>
              </a:rPr>
              <a:t>s</a:t>
            </a:r>
            <a:endParaRPr sz="1300">
              <a:latin typeface="Arial"/>
              <a:cs typeface="Arial"/>
            </a:endParaRPr>
          </a:p>
        </p:txBody>
      </p:sp>
      <p:sp>
        <p:nvSpPr>
          <p:cNvPr id="24" name="object 24"/>
          <p:cNvSpPr/>
          <p:nvPr/>
        </p:nvSpPr>
        <p:spPr>
          <a:xfrm>
            <a:off x="5514101" y="4021746"/>
            <a:ext cx="2091730" cy="589655"/>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5493940" y="4112463"/>
            <a:ext cx="2177414" cy="453581"/>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5570805" y="4050446"/>
            <a:ext cx="1981123" cy="478079"/>
          </a:xfrm>
          <a:custGeom>
            <a:avLst/>
            <a:gdLst/>
            <a:ahLst/>
            <a:cxnLst/>
            <a:rect l="l" t="t" r="r" b="b"/>
            <a:pathLst>
              <a:path w="1797050" h="433704">
                <a:moveTo>
                  <a:pt x="1685163"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1685163" y="433323"/>
                </a:lnTo>
                <a:lnTo>
                  <a:pt x="1728664" y="424541"/>
                </a:lnTo>
                <a:lnTo>
                  <a:pt x="1764188" y="400589"/>
                </a:lnTo>
                <a:lnTo>
                  <a:pt x="1788140" y="365065"/>
                </a:lnTo>
                <a:lnTo>
                  <a:pt x="1796923" y="321563"/>
                </a:lnTo>
                <a:lnTo>
                  <a:pt x="1796923" y="111759"/>
                </a:lnTo>
                <a:lnTo>
                  <a:pt x="1788140" y="68258"/>
                </a:lnTo>
                <a:lnTo>
                  <a:pt x="1764188" y="32734"/>
                </a:lnTo>
                <a:lnTo>
                  <a:pt x="1728664" y="8782"/>
                </a:lnTo>
                <a:lnTo>
                  <a:pt x="1685163" y="0"/>
                </a:lnTo>
                <a:close/>
              </a:path>
            </a:pathLst>
          </a:custGeom>
          <a:solidFill>
            <a:srgbClr val="BEBEBE"/>
          </a:solidFill>
        </p:spPr>
        <p:txBody>
          <a:bodyPr wrap="square" lIns="0" tIns="0" rIns="0" bIns="0" rtlCol="0"/>
          <a:lstStyle/>
          <a:p>
            <a:endParaRPr/>
          </a:p>
        </p:txBody>
      </p:sp>
      <p:sp>
        <p:nvSpPr>
          <p:cNvPr id="27" name="object 27"/>
          <p:cNvSpPr/>
          <p:nvPr/>
        </p:nvSpPr>
        <p:spPr>
          <a:xfrm>
            <a:off x="5570805" y="4050446"/>
            <a:ext cx="1981123" cy="478079"/>
          </a:xfrm>
          <a:custGeom>
            <a:avLst/>
            <a:gdLst/>
            <a:ahLst/>
            <a:cxnLst/>
            <a:rect l="l" t="t" r="r" b="b"/>
            <a:pathLst>
              <a:path w="1797050" h="433704">
                <a:moveTo>
                  <a:pt x="0" y="111759"/>
                </a:moveTo>
                <a:lnTo>
                  <a:pt x="8802" y="68258"/>
                </a:lnTo>
                <a:lnTo>
                  <a:pt x="32797" y="32734"/>
                </a:lnTo>
                <a:lnTo>
                  <a:pt x="68365" y="8782"/>
                </a:lnTo>
                <a:lnTo>
                  <a:pt x="111887" y="0"/>
                </a:lnTo>
                <a:lnTo>
                  <a:pt x="1685163" y="0"/>
                </a:lnTo>
                <a:lnTo>
                  <a:pt x="1728664" y="8782"/>
                </a:lnTo>
                <a:lnTo>
                  <a:pt x="1764188" y="32734"/>
                </a:lnTo>
                <a:lnTo>
                  <a:pt x="1788140" y="68258"/>
                </a:lnTo>
                <a:lnTo>
                  <a:pt x="1796923" y="111759"/>
                </a:lnTo>
                <a:lnTo>
                  <a:pt x="1796923" y="321563"/>
                </a:lnTo>
                <a:lnTo>
                  <a:pt x="1788140" y="365065"/>
                </a:lnTo>
                <a:lnTo>
                  <a:pt x="1764188" y="400589"/>
                </a:lnTo>
                <a:lnTo>
                  <a:pt x="1728664" y="424541"/>
                </a:lnTo>
                <a:lnTo>
                  <a:pt x="1685163"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28" name="object 28"/>
          <p:cNvSpPr txBox="1"/>
          <p:nvPr/>
        </p:nvSpPr>
        <p:spPr>
          <a:xfrm>
            <a:off x="5727195" y="4184699"/>
            <a:ext cx="1762009" cy="200055"/>
          </a:xfrm>
          <a:prstGeom prst="rect">
            <a:avLst/>
          </a:prstGeom>
        </p:spPr>
        <p:txBody>
          <a:bodyPr vert="horz" wrap="square" lIns="0" tIns="0" rIns="0" bIns="0" rtlCol="0">
            <a:spAutoFit/>
          </a:bodyPr>
          <a:lstStyle/>
          <a:p>
            <a:pPr marL="13999">
              <a:lnSpc>
                <a:spcPct val="100000"/>
              </a:lnSpc>
            </a:pPr>
            <a:r>
              <a:rPr sz="1300" b="1" spc="-17" dirty="0">
                <a:solidFill>
                  <a:srgbClr val="122F48"/>
                </a:solidFill>
                <a:latin typeface="Arial"/>
                <a:cs typeface="Arial"/>
              </a:rPr>
              <a:t>Wireless</a:t>
            </a:r>
            <a:r>
              <a:rPr sz="1300" b="1" dirty="0">
                <a:solidFill>
                  <a:srgbClr val="122F48"/>
                </a:solidFill>
                <a:latin typeface="Arial"/>
                <a:cs typeface="Arial"/>
              </a:rPr>
              <a:t> </a:t>
            </a:r>
            <a:r>
              <a:rPr sz="1300" b="1" spc="-17" dirty="0">
                <a:solidFill>
                  <a:srgbClr val="122F48"/>
                </a:solidFill>
                <a:latin typeface="Arial"/>
                <a:cs typeface="Arial"/>
              </a:rPr>
              <a:t>Provisioning</a:t>
            </a:r>
            <a:endParaRPr sz="1300">
              <a:latin typeface="Arial"/>
              <a:cs typeface="Arial"/>
            </a:endParaRPr>
          </a:p>
        </p:txBody>
      </p:sp>
      <p:sp>
        <p:nvSpPr>
          <p:cNvPr id="29" name="object 29"/>
          <p:cNvSpPr/>
          <p:nvPr/>
        </p:nvSpPr>
        <p:spPr>
          <a:xfrm>
            <a:off x="2026206" y="5387528"/>
            <a:ext cx="5579626" cy="584614"/>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3966726" y="5427847"/>
            <a:ext cx="1764109" cy="564456"/>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2080950" y="5415947"/>
            <a:ext cx="5470839" cy="478079"/>
          </a:xfrm>
          <a:custGeom>
            <a:avLst/>
            <a:gdLst/>
            <a:ahLst/>
            <a:cxnLst/>
            <a:rect l="l" t="t" r="r" b="b"/>
            <a:pathLst>
              <a:path w="4962525" h="433704">
                <a:moveTo>
                  <a:pt x="4850765"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4850765" y="433323"/>
                </a:lnTo>
                <a:lnTo>
                  <a:pt x="4894266" y="424541"/>
                </a:lnTo>
                <a:lnTo>
                  <a:pt x="4929790" y="400589"/>
                </a:lnTo>
                <a:lnTo>
                  <a:pt x="4953742" y="365065"/>
                </a:lnTo>
                <a:lnTo>
                  <a:pt x="4962525" y="321563"/>
                </a:lnTo>
                <a:lnTo>
                  <a:pt x="4962525" y="111759"/>
                </a:lnTo>
                <a:lnTo>
                  <a:pt x="4953742" y="68258"/>
                </a:lnTo>
                <a:lnTo>
                  <a:pt x="4929790" y="32734"/>
                </a:lnTo>
                <a:lnTo>
                  <a:pt x="4894266" y="8782"/>
                </a:lnTo>
                <a:lnTo>
                  <a:pt x="4850765" y="0"/>
                </a:lnTo>
                <a:close/>
              </a:path>
            </a:pathLst>
          </a:custGeom>
          <a:solidFill>
            <a:srgbClr val="BEBEBE"/>
          </a:solidFill>
        </p:spPr>
        <p:txBody>
          <a:bodyPr wrap="square" lIns="0" tIns="0" rIns="0" bIns="0" rtlCol="0"/>
          <a:lstStyle/>
          <a:p>
            <a:endParaRPr/>
          </a:p>
        </p:txBody>
      </p:sp>
      <p:sp>
        <p:nvSpPr>
          <p:cNvPr id="32" name="object 32"/>
          <p:cNvSpPr/>
          <p:nvPr/>
        </p:nvSpPr>
        <p:spPr>
          <a:xfrm>
            <a:off x="2080950" y="5415947"/>
            <a:ext cx="5470839" cy="478079"/>
          </a:xfrm>
          <a:custGeom>
            <a:avLst/>
            <a:gdLst/>
            <a:ahLst/>
            <a:cxnLst/>
            <a:rect l="l" t="t" r="r" b="b"/>
            <a:pathLst>
              <a:path w="4962525" h="433704">
                <a:moveTo>
                  <a:pt x="0" y="111759"/>
                </a:moveTo>
                <a:lnTo>
                  <a:pt x="8802" y="68258"/>
                </a:lnTo>
                <a:lnTo>
                  <a:pt x="32797" y="32734"/>
                </a:lnTo>
                <a:lnTo>
                  <a:pt x="68365" y="8782"/>
                </a:lnTo>
                <a:lnTo>
                  <a:pt x="111887" y="0"/>
                </a:lnTo>
                <a:lnTo>
                  <a:pt x="4850765" y="0"/>
                </a:lnTo>
                <a:lnTo>
                  <a:pt x="4894266" y="8782"/>
                </a:lnTo>
                <a:lnTo>
                  <a:pt x="4929790" y="32734"/>
                </a:lnTo>
                <a:lnTo>
                  <a:pt x="4953742" y="68258"/>
                </a:lnTo>
                <a:lnTo>
                  <a:pt x="4962525" y="111759"/>
                </a:lnTo>
                <a:lnTo>
                  <a:pt x="4962525" y="321563"/>
                </a:lnTo>
                <a:lnTo>
                  <a:pt x="4953742" y="365065"/>
                </a:lnTo>
                <a:lnTo>
                  <a:pt x="4929790" y="400589"/>
                </a:lnTo>
                <a:lnTo>
                  <a:pt x="4894266" y="424541"/>
                </a:lnTo>
                <a:lnTo>
                  <a:pt x="4850765"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33" name="object 33"/>
          <p:cNvSpPr txBox="1"/>
          <p:nvPr/>
        </p:nvSpPr>
        <p:spPr>
          <a:xfrm>
            <a:off x="4136557" y="5524022"/>
            <a:ext cx="1365785" cy="261610"/>
          </a:xfrm>
          <a:prstGeom prst="rect">
            <a:avLst/>
          </a:prstGeom>
        </p:spPr>
        <p:txBody>
          <a:bodyPr vert="horz" wrap="square" lIns="0" tIns="0" rIns="0" bIns="0" rtlCol="0">
            <a:spAutoFit/>
          </a:bodyPr>
          <a:lstStyle/>
          <a:p>
            <a:pPr marL="13999">
              <a:lnSpc>
                <a:spcPct val="100000"/>
              </a:lnSpc>
            </a:pPr>
            <a:r>
              <a:rPr sz="1700" b="1" spc="22" dirty="0">
                <a:solidFill>
                  <a:srgbClr val="122F48"/>
                </a:solidFill>
                <a:latin typeface="Arial"/>
                <a:cs typeface="Arial"/>
              </a:rPr>
              <a:t>The</a:t>
            </a:r>
            <a:r>
              <a:rPr sz="1700" b="1" spc="-44" dirty="0">
                <a:solidFill>
                  <a:srgbClr val="122F48"/>
                </a:solidFill>
                <a:latin typeface="Arial"/>
                <a:cs typeface="Arial"/>
              </a:rPr>
              <a:t> </a:t>
            </a:r>
            <a:r>
              <a:rPr sz="1700" b="1" spc="17" dirty="0">
                <a:solidFill>
                  <a:srgbClr val="122F48"/>
                </a:solidFill>
                <a:latin typeface="Arial"/>
                <a:cs typeface="Arial"/>
              </a:rPr>
              <a:t>Network</a:t>
            </a:r>
            <a:endParaRPr sz="1700">
              <a:latin typeface="Arial"/>
              <a:cs typeface="Arial"/>
            </a:endParaRPr>
          </a:p>
        </p:txBody>
      </p:sp>
      <p:sp>
        <p:nvSpPr>
          <p:cNvPr id="41" name="object 41"/>
          <p:cNvSpPr/>
          <p:nvPr/>
        </p:nvSpPr>
        <p:spPr>
          <a:xfrm>
            <a:off x="4680910" y="6679127"/>
            <a:ext cx="437022" cy="482656"/>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5471399" y="6659738"/>
            <a:ext cx="488112" cy="521421"/>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6953812" y="6651884"/>
            <a:ext cx="612271" cy="537128"/>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6135601" y="6657456"/>
            <a:ext cx="476267" cy="525999"/>
          </a:xfrm>
          <a:prstGeom prst="rect">
            <a:avLst/>
          </a:prstGeom>
          <a:blipFill>
            <a:blip r:embed="rId16" cstate="print"/>
            <a:stretch>
              <a:fillRect/>
            </a:stretch>
          </a:blipFill>
        </p:spPr>
        <p:txBody>
          <a:bodyPr wrap="square" lIns="0" tIns="0" rIns="0" bIns="0" rtlCol="0"/>
          <a:lstStyle/>
          <a:p>
            <a:endParaRPr/>
          </a:p>
        </p:txBody>
      </p:sp>
      <p:sp>
        <p:nvSpPr>
          <p:cNvPr id="45" name="object 45"/>
          <p:cNvSpPr/>
          <p:nvPr/>
        </p:nvSpPr>
        <p:spPr>
          <a:xfrm>
            <a:off x="2734929" y="6645795"/>
            <a:ext cx="522876" cy="558562"/>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2036145" y="6711452"/>
            <a:ext cx="404555" cy="417979"/>
          </a:xfrm>
          <a:prstGeom prst="rect">
            <a:avLst/>
          </a:prstGeom>
          <a:blipFill>
            <a:blip r:embed="rId18" cstate="print"/>
            <a:stretch>
              <a:fillRect/>
            </a:stretch>
          </a:blipFill>
        </p:spPr>
        <p:txBody>
          <a:bodyPr wrap="square" lIns="0" tIns="0" rIns="0" bIns="0" rtlCol="0"/>
          <a:lstStyle/>
          <a:p>
            <a:endParaRPr/>
          </a:p>
        </p:txBody>
      </p:sp>
      <p:sp>
        <p:nvSpPr>
          <p:cNvPr id="47" name="object 47"/>
          <p:cNvSpPr/>
          <p:nvPr/>
        </p:nvSpPr>
        <p:spPr>
          <a:xfrm>
            <a:off x="3619924" y="6671301"/>
            <a:ext cx="496582" cy="498322"/>
          </a:xfrm>
          <a:prstGeom prst="rect">
            <a:avLst/>
          </a:prstGeom>
          <a:blipFill>
            <a:blip r:embed="rId19" cstate="print"/>
            <a:stretch>
              <a:fillRect/>
            </a:stretch>
          </a:blipFill>
        </p:spPr>
        <p:txBody>
          <a:bodyPr wrap="square" lIns="0" tIns="0" rIns="0" bIns="0" rtlCol="0"/>
          <a:lstStyle/>
          <a:p>
            <a:endParaRPr/>
          </a:p>
        </p:txBody>
      </p:sp>
      <p:sp>
        <p:nvSpPr>
          <p:cNvPr id="48" name="object 48"/>
          <p:cNvSpPr/>
          <p:nvPr/>
        </p:nvSpPr>
        <p:spPr>
          <a:xfrm>
            <a:off x="2002544" y="6119823"/>
            <a:ext cx="558627" cy="561595"/>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4609441" y="6118807"/>
            <a:ext cx="521680" cy="521625"/>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6765125" y="6205925"/>
            <a:ext cx="600353" cy="602892"/>
          </a:xfrm>
          <a:prstGeom prst="rect">
            <a:avLst/>
          </a:prstGeom>
          <a:blipFill>
            <a:blip r:embed="rId22" cstate="print"/>
            <a:stretch>
              <a:fillRect/>
            </a:stretch>
          </a:blipFill>
        </p:spPr>
        <p:txBody>
          <a:bodyPr wrap="square" lIns="0" tIns="0" rIns="0" bIns="0" rtlCol="0"/>
          <a:lstStyle/>
          <a:p>
            <a:endParaRPr/>
          </a:p>
        </p:txBody>
      </p:sp>
      <p:sp>
        <p:nvSpPr>
          <p:cNvPr id="51" name="object 51"/>
          <p:cNvSpPr/>
          <p:nvPr/>
        </p:nvSpPr>
        <p:spPr>
          <a:xfrm>
            <a:off x="5564506" y="5831029"/>
            <a:ext cx="262095" cy="1012995"/>
          </a:xfrm>
          <a:prstGeom prst="rect">
            <a:avLst/>
          </a:prstGeom>
          <a:blipFill>
            <a:blip r:embed="rId23" cstate="print"/>
            <a:stretch>
              <a:fillRect/>
            </a:stretch>
          </a:blipFill>
        </p:spPr>
        <p:txBody>
          <a:bodyPr wrap="square" lIns="0" tIns="0" rIns="0" bIns="0" rtlCol="0"/>
          <a:lstStyle/>
          <a:p>
            <a:endParaRPr/>
          </a:p>
        </p:txBody>
      </p:sp>
      <p:sp>
        <p:nvSpPr>
          <p:cNvPr id="52" name="object 52"/>
          <p:cNvSpPr/>
          <p:nvPr/>
        </p:nvSpPr>
        <p:spPr>
          <a:xfrm>
            <a:off x="5630169" y="5863507"/>
            <a:ext cx="130208" cy="908561"/>
          </a:xfrm>
          <a:custGeom>
            <a:avLst/>
            <a:gdLst/>
            <a:ahLst/>
            <a:cxnLst/>
            <a:rect l="l" t="t" r="r" b="b"/>
            <a:pathLst>
              <a:path w="118110" h="824229">
                <a:moveTo>
                  <a:pt x="0" y="0"/>
                </a:moveTo>
                <a:lnTo>
                  <a:pt x="117983" y="824141"/>
                </a:lnTo>
              </a:path>
            </a:pathLst>
          </a:custGeom>
          <a:ln w="25400">
            <a:solidFill>
              <a:srgbClr val="375F92"/>
            </a:solidFill>
            <a:prstDash val="dash"/>
          </a:ln>
        </p:spPr>
        <p:txBody>
          <a:bodyPr wrap="square" lIns="0" tIns="0" rIns="0" bIns="0" rtlCol="0"/>
          <a:lstStyle/>
          <a:p>
            <a:endParaRPr/>
          </a:p>
        </p:txBody>
      </p:sp>
      <p:sp>
        <p:nvSpPr>
          <p:cNvPr id="53" name="object 53"/>
          <p:cNvSpPr/>
          <p:nvPr/>
        </p:nvSpPr>
        <p:spPr>
          <a:xfrm>
            <a:off x="3830637" y="5886467"/>
            <a:ext cx="126008" cy="851723"/>
          </a:xfrm>
          <a:prstGeom prst="rect">
            <a:avLst/>
          </a:prstGeom>
          <a:blipFill>
            <a:blip r:embed="rId24" cstate="print"/>
            <a:stretch>
              <a:fillRect/>
            </a:stretch>
          </a:blipFill>
        </p:spPr>
        <p:txBody>
          <a:bodyPr wrap="square" lIns="0" tIns="0" rIns="0" bIns="0" rtlCol="0"/>
          <a:lstStyle/>
          <a:p>
            <a:endParaRPr/>
          </a:p>
        </p:txBody>
      </p:sp>
      <p:sp>
        <p:nvSpPr>
          <p:cNvPr id="54" name="object 54"/>
          <p:cNvSpPr/>
          <p:nvPr/>
        </p:nvSpPr>
        <p:spPr>
          <a:xfrm>
            <a:off x="3893641" y="5913206"/>
            <a:ext cx="0" cy="752468"/>
          </a:xfrm>
          <a:custGeom>
            <a:avLst/>
            <a:gdLst/>
            <a:ahLst/>
            <a:cxnLst/>
            <a:rect l="l" t="t" r="r" b="b"/>
            <a:pathLst>
              <a:path h="682625">
                <a:moveTo>
                  <a:pt x="0" y="0"/>
                </a:moveTo>
                <a:lnTo>
                  <a:pt x="0" y="682586"/>
                </a:lnTo>
              </a:path>
            </a:pathLst>
          </a:custGeom>
          <a:ln w="25400">
            <a:solidFill>
              <a:srgbClr val="375F92"/>
            </a:solidFill>
          </a:ln>
        </p:spPr>
        <p:txBody>
          <a:bodyPr wrap="square" lIns="0" tIns="0" rIns="0" bIns="0" rtlCol="0"/>
          <a:lstStyle/>
          <a:p>
            <a:endParaRPr/>
          </a:p>
        </p:txBody>
      </p:sp>
      <p:sp>
        <p:nvSpPr>
          <p:cNvPr id="55" name="object 55"/>
          <p:cNvSpPr/>
          <p:nvPr/>
        </p:nvSpPr>
        <p:spPr>
          <a:xfrm>
            <a:off x="6189503" y="5831028"/>
            <a:ext cx="287297" cy="1018036"/>
          </a:xfrm>
          <a:prstGeom prst="rect">
            <a:avLst/>
          </a:prstGeom>
          <a:blipFill>
            <a:blip r:embed="rId25" cstate="print"/>
            <a:stretch>
              <a:fillRect/>
            </a:stretch>
          </a:blipFill>
        </p:spPr>
        <p:txBody>
          <a:bodyPr wrap="square" lIns="0" tIns="0" rIns="0" bIns="0" rtlCol="0"/>
          <a:lstStyle/>
          <a:p>
            <a:endParaRPr/>
          </a:p>
        </p:txBody>
      </p:sp>
      <p:sp>
        <p:nvSpPr>
          <p:cNvPr id="56" name="object 56"/>
          <p:cNvSpPr/>
          <p:nvPr/>
        </p:nvSpPr>
        <p:spPr>
          <a:xfrm>
            <a:off x="6253067" y="5859728"/>
            <a:ext cx="161710" cy="912761"/>
          </a:xfrm>
          <a:custGeom>
            <a:avLst/>
            <a:gdLst/>
            <a:ahLst/>
            <a:cxnLst/>
            <a:rect l="l" t="t" r="r" b="b"/>
            <a:pathLst>
              <a:path w="146685" h="828039">
                <a:moveTo>
                  <a:pt x="0" y="0"/>
                </a:moveTo>
                <a:lnTo>
                  <a:pt x="146430" y="827570"/>
                </a:lnTo>
              </a:path>
            </a:pathLst>
          </a:custGeom>
          <a:ln w="25399">
            <a:solidFill>
              <a:srgbClr val="375F92"/>
            </a:solidFill>
          </a:ln>
        </p:spPr>
        <p:txBody>
          <a:bodyPr wrap="square" lIns="0" tIns="0" rIns="0" bIns="0" rtlCol="0"/>
          <a:lstStyle/>
          <a:p>
            <a:endParaRPr/>
          </a:p>
        </p:txBody>
      </p:sp>
      <p:sp>
        <p:nvSpPr>
          <p:cNvPr id="57" name="object 57"/>
          <p:cNvSpPr/>
          <p:nvPr/>
        </p:nvSpPr>
        <p:spPr>
          <a:xfrm>
            <a:off x="2963703" y="5730234"/>
            <a:ext cx="257056" cy="1113792"/>
          </a:xfrm>
          <a:prstGeom prst="rect">
            <a:avLst/>
          </a:prstGeom>
          <a:blipFill>
            <a:blip r:embed="rId26" cstate="print"/>
            <a:stretch>
              <a:fillRect/>
            </a:stretch>
          </a:blipFill>
        </p:spPr>
        <p:txBody>
          <a:bodyPr wrap="square" lIns="0" tIns="0" rIns="0" bIns="0" rtlCol="0"/>
          <a:lstStyle/>
          <a:p>
            <a:endParaRPr/>
          </a:p>
        </p:txBody>
      </p:sp>
      <p:sp>
        <p:nvSpPr>
          <p:cNvPr id="58" name="object 58"/>
          <p:cNvSpPr/>
          <p:nvPr/>
        </p:nvSpPr>
        <p:spPr>
          <a:xfrm>
            <a:off x="3028808" y="5762713"/>
            <a:ext cx="128108" cy="1009356"/>
          </a:xfrm>
          <a:custGeom>
            <a:avLst/>
            <a:gdLst/>
            <a:ahLst/>
            <a:cxnLst/>
            <a:rect l="l" t="t" r="r" b="b"/>
            <a:pathLst>
              <a:path w="116205" h="915670">
                <a:moveTo>
                  <a:pt x="116204" y="0"/>
                </a:moveTo>
                <a:lnTo>
                  <a:pt x="0" y="915581"/>
                </a:lnTo>
              </a:path>
            </a:pathLst>
          </a:custGeom>
          <a:ln w="25400">
            <a:solidFill>
              <a:srgbClr val="375F92"/>
            </a:solidFill>
            <a:prstDash val="dash"/>
          </a:ln>
        </p:spPr>
        <p:txBody>
          <a:bodyPr wrap="square" lIns="0" tIns="0" rIns="0" bIns="0" rtlCol="0"/>
          <a:lstStyle/>
          <a:p>
            <a:endParaRPr/>
          </a:p>
        </p:txBody>
      </p:sp>
      <p:sp>
        <p:nvSpPr>
          <p:cNvPr id="59" name="object 59"/>
          <p:cNvSpPr txBox="1">
            <a:spLocks noGrp="1"/>
          </p:cNvSpPr>
          <p:nvPr>
            <p:ph type="title"/>
          </p:nvPr>
        </p:nvSpPr>
        <p:spPr>
          <a:xfrm>
            <a:off x="1" y="255527"/>
            <a:ext cx="10080624" cy="400110"/>
          </a:xfrm>
          <a:prstGeom prst="rect">
            <a:avLst/>
          </a:prstGeom>
        </p:spPr>
        <p:txBody>
          <a:bodyPr vert="horz" wrap="square" lIns="0" tIns="0" rIns="0" bIns="0" rtlCol="0">
            <a:spAutoFit/>
          </a:bodyPr>
          <a:lstStyle/>
          <a:p>
            <a:pPr marL="13999" marR="5600"/>
            <a:r>
              <a:rPr sz="2600" dirty="0"/>
              <a:t>Challenge: </a:t>
            </a:r>
            <a:r>
              <a:rPr sz="2600" spc="6" dirty="0"/>
              <a:t>Building </a:t>
            </a:r>
            <a:r>
              <a:rPr sz="2600" spc="-55" dirty="0"/>
              <a:t>Your </a:t>
            </a:r>
            <a:r>
              <a:rPr sz="2600" spc="6" dirty="0"/>
              <a:t>IoT</a:t>
            </a:r>
            <a:r>
              <a:rPr sz="2600" spc="-121" dirty="0"/>
              <a:t> </a:t>
            </a:r>
            <a:r>
              <a:rPr sz="2600" spc="6" dirty="0"/>
              <a:t>Business on the </a:t>
            </a:r>
            <a:r>
              <a:rPr sz="2600" dirty="0"/>
              <a:t>Right </a:t>
            </a:r>
            <a:r>
              <a:rPr sz="2600" spc="6" dirty="0"/>
              <a:t>IoT</a:t>
            </a:r>
            <a:r>
              <a:rPr sz="2600" spc="-237" dirty="0"/>
              <a:t> </a:t>
            </a:r>
            <a:r>
              <a:rPr sz="2600" spc="6" dirty="0"/>
              <a:t>Platform</a:t>
            </a:r>
          </a:p>
        </p:txBody>
      </p:sp>
      <p:grpSp>
        <p:nvGrpSpPr>
          <p:cNvPr id="91" name="Group 90"/>
          <p:cNvGrpSpPr/>
          <p:nvPr/>
        </p:nvGrpSpPr>
        <p:grpSpPr>
          <a:xfrm>
            <a:off x="2666465" y="2401597"/>
            <a:ext cx="4010549" cy="1670689"/>
            <a:chOff x="2666465" y="2401597"/>
            <a:chExt cx="4010549" cy="1670689"/>
          </a:xfrm>
        </p:grpSpPr>
        <p:sp>
          <p:nvSpPr>
            <p:cNvPr id="61" name="object 61"/>
            <p:cNvSpPr/>
            <p:nvPr/>
          </p:nvSpPr>
          <p:spPr>
            <a:xfrm>
              <a:off x="2814875" y="2401598"/>
              <a:ext cx="987061" cy="1663828"/>
            </a:xfrm>
            <a:custGeom>
              <a:avLst/>
              <a:gdLst/>
              <a:ahLst/>
              <a:cxnLst/>
              <a:rect l="l" t="t" r="r" b="b"/>
              <a:pathLst>
                <a:path w="895350" h="1509395">
                  <a:moveTo>
                    <a:pt x="15875" y="1378712"/>
                  </a:moveTo>
                  <a:lnTo>
                    <a:pt x="9016" y="1382649"/>
                  </a:lnTo>
                  <a:lnTo>
                    <a:pt x="2285" y="1386586"/>
                  </a:lnTo>
                  <a:lnTo>
                    <a:pt x="0" y="1395349"/>
                  </a:lnTo>
                  <a:lnTo>
                    <a:pt x="3937" y="1402206"/>
                  </a:lnTo>
                  <a:lnTo>
                    <a:pt x="66293" y="1509014"/>
                  </a:lnTo>
                  <a:lnTo>
                    <a:pt x="82828" y="1480692"/>
                  </a:lnTo>
                  <a:lnTo>
                    <a:pt x="51942" y="1480692"/>
                  </a:lnTo>
                  <a:lnTo>
                    <a:pt x="51942" y="1427769"/>
                  </a:lnTo>
                  <a:lnTo>
                    <a:pt x="24637" y="1380998"/>
                  </a:lnTo>
                  <a:lnTo>
                    <a:pt x="15875" y="1378712"/>
                  </a:lnTo>
                  <a:close/>
                </a:path>
                <a:path w="895350" h="1509395">
                  <a:moveTo>
                    <a:pt x="51942" y="1427769"/>
                  </a:moveTo>
                  <a:lnTo>
                    <a:pt x="51942" y="1480692"/>
                  </a:lnTo>
                  <a:lnTo>
                    <a:pt x="80517" y="1480692"/>
                  </a:lnTo>
                  <a:lnTo>
                    <a:pt x="80517" y="1473453"/>
                  </a:lnTo>
                  <a:lnTo>
                    <a:pt x="53975" y="1473453"/>
                  </a:lnTo>
                  <a:lnTo>
                    <a:pt x="66277" y="1452323"/>
                  </a:lnTo>
                  <a:lnTo>
                    <a:pt x="51942" y="1427769"/>
                  </a:lnTo>
                  <a:close/>
                </a:path>
                <a:path w="895350" h="1509395">
                  <a:moveTo>
                    <a:pt x="116712" y="1378712"/>
                  </a:moveTo>
                  <a:lnTo>
                    <a:pt x="107950" y="1380998"/>
                  </a:lnTo>
                  <a:lnTo>
                    <a:pt x="103885" y="1387728"/>
                  </a:lnTo>
                  <a:lnTo>
                    <a:pt x="80573" y="1427769"/>
                  </a:lnTo>
                  <a:lnTo>
                    <a:pt x="80517" y="1480692"/>
                  </a:lnTo>
                  <a:lnTo>
                    <a:pt x="82828" y="1480692"/>
                  </a:lnTo>
                  <a:lnTo>
                    <a:pt x="128650" y="1402206"/>
                  </a:lnTo>
                  <a:lnTo>
                    <a:pt x="132587" y="1395349"/>
                  </a:lnTo>
                  <a:lnTo>
                    <a:pt x="130301" y="1386586"/>
                  </a:lnTo>
                  <a:lnTo>
                    <a:pt x="123443" y="1382649"/>
                  </a:lnTo>
                  <a:lnTo>
                    <a:pt x="116712" y="1378712"/>
                  </a:lnTo>
                  <a:close/>
                </a:path>
                <a:path w="895350" h="1509395">
                  <a:moveTo>
                    <a:pt x="66277" y="1452323"/>
                  </a:moveTo>
                  <a:lnTo>
                    <a:pt x="53975" y="1473453"/>
                  </a:lnTo>
                  <a:lnTo>
                    <a:pt x="78612" y="1473453"/>
                  </a:lnTo>
                  <a:lnTo>
                    <a:pt x="66277" y="1452323"/>
                  </a:lnTo>
                  <a:close/>
                </a:path>
                <a:path w="895350" h="1509395">
                  <a:moveTo>
                    <a:pt x="80517" y="1427864"/>
                  </a:moveTo>
                  <a:lnTo>
                    <a:pt x="66277" y="1452323"/>
                  </a:lnTo>
                  <a:lnTo>
                    <a:pt x="78612" y="1473453"/>
                  </a:lnTo>
                  <a:lnTo>
                    <a:pt x="80517" y="1473453"/>
                  </a:lnTo>
                  <a:lnTo>
                    <a:pt x="80517" y="1427864"/>
                  </a:lnTo>
                  <a:close/>
                </a:path>
                <a:path w="895350" h="1509395">
                  <a:moveTo>
                    <a:pt x="814577" y="740282"/>
                  </a:moveTo>
                  <a:lnTo>
                    <a:pt x="58419" y="740282"/>
                  </a:lnTo>
                  <a:lnTo>
                    <a:pt x="51942" y="746632"/>
                  </a:lnTo>
                  <a:lnTo>
                    <a:pt x="51998" y="1427864"/>
                  </a:lnTo>
                  <a:lnTo>
                    <a:pt x="66277" y="1452323"/>
                  </a:lnTo>
                  <a:lnTo>
                    <a:pt x="80517" y="1427864"/>
                  </a:lnTo>
                  <a:lnTo>
                    <a:pt x="80517" y="768857"/>
                  </a:lnTo>
                  <a:lnTo>
                    <a:pt x="66293" y="768857"/>
                  </a:lnTo>
                  <a:lnTo>
                    <a:pt x="80517" y="754506"/>
                  </a:lnTo>
                  <a:lnTo>
                    <a:pt x="814577" y="754506"/>
                  </a:lnTo>
                  <a:lnTo>
                    <a:pt x="814577" y="740282"/>
                  </a:lnTo>
                  <a:close/>
                </a:path>
                <a:path w="895350" h="1509395">
                  <a:moveTo>
                    <a:pt x="80517" y="754506"/>
                  </a:moveTo>
                  <a:lnTo>
                    <a:pt x="66293" y="768857"/>
                  </a:lnTo>
                  <a:lnTo>
                    <a:pt x="80517" y="768857"/>
                  </a:lnTo>
                  <a:lnTo>
                    <a:pt x="80517" y="754506"/>
                  </a:lnTo>
                  <a:close/>
                </a:path>
                <a:path w="895350" h="1509395">
                  <a:moveTo>
                    <a:pt x="843152" y="740282"/>
                  </a:moveTo>
                  <a:lnTo>
                    <a:pt x="828928" y="740282"/>
                  </a:lnTo>
                  <a:lnTo>
                    <a:pt x="814577" y="754506"/>
                  </a:lnTo>
                  <a:lnTo>
                    <a:pt x="80517" y="754506"/>
                  </a:lnTo>
                  <a:lnTo>
                    <a:pt x="80517" y="768857"/>
                  </a:lnTo>
                  <a:lnTo>
                    <a:pt x="836802" y="768857"/>
                  </a:lnTo>
                  <a:lnTo>
                    <a:pt x="843152" y="762380"/>
                  </a:lnTo>
                  <a:lnTo>
                    <a:pt x="843152" y="740282"/>
                  </a:lnTo>
                  <a:close/>
                </a:path>
                <a:path w="895350" h="1509395">
                  <a:moveTo>
                    <a:pt x="828865" y="56773"/>
                  </a:moveTo>
                  <a:lnTo>
                    <a:pt x="814577" y="81250"/>
                  </a:lnTo>
                  <a:lnTo>
                    <a:pt x="814577" y="754506"/>
                  </a:lnTo>
                  <a:lnTo>
                    <a:pt x="828928" y="740282"/>
                  </a:lnTo>
                  <a:lnTo>
                    <a:pt x="843152" y="740282"/>
                  </a:lnTo>
                  <a:lnTo>
                    <a:pt x="843152" y="81250"/>
                  </a:lnTo>
                  <a:lnTo>
                    <a:pt x="828865" y="56773"/>
                  </a:lnTo>
                  <a:close/>
                </a:path>
                <a:path w="895350" h="1509395">
                  <a:moveTo>
                    <a:pt x="828928" y="0"/>
                  </a:moveTo>
                  <a:lnTo>
                    <a:pt x="766572" y="106934"/>
                  </a:lnTo>
                  <a:lnTo>
                    <a:pt x="762507" y="113664"/>
                  </a:lnTo>
                  <a:lnTo>
                    <a:pt x="764793" y="122427"/>
                  </a:lnTo>
                  <a:lnTo>
                    <a:pt x="771651" y="126491"/>
                  </a:lnTo>
                  <a:lnTo>
                    <a:pt x="778510" y="130428"/>
                  </a:lnTo>
                  <a:lnTo>
                    <a:pt x="787273" y="128142"/>
                  </a:lnTo>
                  <a:lnTo>
                    <a:pt x="791210" y="121285"/>
                  </a:lnTo>
                  <a:lnTo>
                    <a:pt x="814577" y="81250"/>
                  </a:lnTo>
                  <a:lnTo>
                    <a:pt x="814577" y="28448"/>
                  </a:lnTo>
                  <a:lnTo>
                    <a:pt x="845484" y="28448"/>
                  </a:lnTo>
                  <a:lnTo>
                    <a:pt x="828928" y="0"/>
                  </a:lnTo>
                  <a:close/>
                </a:path>
                <a:path w="895350" h="1509395">
                  <a:moveTo>
                    <a:pt x="845484" y="28448"/>
                  </a:moveTo>
                  <a:lnTo>
                    <a:pt x="843152" y="28448"/>
                  </a:lnTo>
                  <a:lnTo>
                    <a:pt x="843152" y="81250"/>
                  </a:lnTo>
                  <a:lnTo>
                    <a:pt x="866520" y="121285"/>
                  </a:lnTo>
                  <a:lnTo>
                    <a:pt x="870457" y="128142"/>
                  </a:lnTo>
                  <a:lnTo>
                    <a:pt x="879220" y="130428"/>
                  </a:lnTo>
                  <a:lnTo>
                    <a:pt x="886078" y="126491"/>
                  </a:lnTo>
                  <a:lnTo>
                    <a:pt x="892937" y="122427"/>
                  </a:lnTo>
                  <a:lnTo>
                    <a:pt x="895223" y="113664"/>
                  </a:lnTo>
                  <a:lnTo>
                    <a:pt x="891159" y="106934"/>
                  </a:lnTo>
                  <a:lnTo>
                    <a:pt x="845484" y="28448"/>
                  </a:lnTo>
                  <a:close/>
                </a:path>
                <a:path w="895350" h="1509395">
                  <a:moveTo>
                    <a:pt x="843152" y="28448"/>
                  </a:moveTo>
                  <a:lnTo>
                    <a:pt x="814577" y="28448"/>
                  </a:lnTo>
                  <a:lnTo>
                    <a:pt x="814577" y="81250"/>
                  </a:lnTo>
                  <a:lnTo>
                    <a:pt x="828865" y="56773"/>
                  </a:lnTo>
                  <a:lnTo>
                    <a:pt x="816482" y="35560"/>
                  </a:lnTo>
                  <a:lnTo>
                    <a:pt x="843152" y="35560"/>
                  </a:lnTo>
                  <a:lnTo>
                    <a:pt x="843152" y="28448"/>
                  </a:lnTo>
                  <a:close/>
                </a:path>
                <a:path w="895350" h="1509395">
                  <a:moveTo>
                    <a:pt x="843152" y="35560"/>
                  </a:moveTo>
                  <a:lnTo>
                    <a:pt x="841248" y="35560"/>
                  </a:lnTo>
                  <a:lnTo>
                    <a:pt x="828865" y="56773"/>
                  </a:lnTo>
                  <a:lnTo>
                    <a:pt x="843152" y="81250"/>
                  </a:lnTo>
                  <a:lnTo>
                    <a:pt x="843152" y="35560"/>
                  </a:lnTo>
                  <a:close/>
                </a:path>
                <a:path w="895350" h="1509395">
                  <a:moveTo>
                    <a:pt x="841248" y="35560"/>
                  </a:moveTo>
                  <a:lnTo>
                    <a:pt x="816482" y="35560"/>
                  </a:lnTo>
                  <a:lnTo>
                    <a:pt x="828865" y="56773"/>
                  </a:lnTo>
                  <a:lnTo>
                    <a:pt x="841248" y="35560"/>
                  </a:lnTo>
                  <a:close/>
                </a:path>
              </a:pathLst>
            </a:custGeom>
            <a:solidFill>
              <a:srgbClr val="226092"/>
            </a:solidFill>
          </p:spPr>
          <p:txBody>
            <a:bodyPr wrap="square" lIns="0" tIns="0" rIns="0" bIns="0" rtlCol="0"/>
            <a:lstStyle/>
            <a:p>
              <a:endParaRPr/>
            </a:p>
          </p:txBody>
        </p:sp>
        <p:sp>
          <p:nvSpPr>
            <p:cNvPr id="62" name="object 62"/>
            <p:cNvSpPr/>
            <p:nvPr/>
          </p:nvSpPr>
          <p:spPr>
            <a:xfrm>
              <a:off x="3135775" y="3552208"/>
              <a:ext cx="1507893" cy="520078"/>
            </a:xfrm>
            <a:custGeom>
              <a:avLst/>
              <a:gdLst/>
              <a:ahLst/>
              <a:cxnLst/>
              <a:rect l="l" t="t" r="r" b="b"/>
              <a:pathLst>
                <a:path w="1367789" h="471804">
                  <a:moveTo>
                    <a:pt x="16001" y="341249"/>
                  </a:moveTo>
                  <a:lnTo>
                    <a:pt x="2286" y="349123"/>
                  </a:lnTo>
                  <a:lnTo>
                    <a:pt x="0" y="357886"/>
                  </a:lnTo>
                  <a:lnTo>
                    <a:pt x="4063" y="364743"/>
                  </a:lnTo>
                  <a:lnTo>
                    <a:pt x="66293" y="471550"/>
                  </a:lnTo>
                  <a:lnTo>
                    <a:pt x="82828" y="443229"/>
                  </a:lnTo>
                  <a:lnTo>
                    <a:pt x="52069" y="443229"/>
                  </a:lnTo>
                  <a:lnTo>
                    <a:pt x="52069" y="390306"/>
                  </a:lnTo>
                  <a:lnTo>
                    <a:pt x="24764" y="343535"/>
                  </a:lnTo>
                  <a:lnTo>
                    <a:pt x="16001" y="341249"/>
                  </a:lnTo>
                  <a:close/>
                </a:path>
                <a:path w="1367789" h="471804">
                  <a:moveTo>
                    <a:pt x="1250950" y="328549"/>
                  </a:moveTo>
                  <a:lnTo>
                    <a:pt x="1244092" y="332486"/>
                  </a:lnTo>
                  <a:lnTo>
                    <a:pt x="1237360" y="336423"/>
                  </a:lnTo>
                  <a:lnTo>
                    <a:pt x="1234947" y="345186"/>
                  </a:lnTo>
                  <a:lnTo>
                    <a:pt x="1239011" y="352043"/>
                  </a:lnTo>
                  <a:lnTo>
                    <a:pt x="1301369" y="458850"/>
                  </a:lnTo>
                  <a:lnTo>
                    <a:pt x="1317903" y="430529"/>
                  </a:lnTo>
                  <a:lnTo>
                    <a:pt x="1287018" y="430529"/>
                  </a:lnTo>
                  <a:lnTo>
                    <a:pt x="1287018" y="377606"/>
                  </a:lnTo>
                  <a:lnTo>
                    <a:pt x="1259713" y="330835"/>
                  </a:lnTo>
                  <a:lnTo>
                    <a:pt x="1250950" y="328549"/>
                  </a:lnTo>
                  <a:close/>
                </a:path>
                <a:path w="1367789" h="471804">
                  <a:moveTo>
                    <a:pt x="52069" y="390306"/>
                  </a:moveTo>
                  <a:lnTo>
                    <a:pt x="52069" y="443229"/>
                  </a:lnTo>
                  <a:lnTo>
                    <a:pt x="80644" y="443229"/>
                  </a:lnTo>
                  <a:lnTo>
                    <a:pt x="80644" y="435990"/>
                  </a:lnTo>
                  <a:lnTo>
                    <a:pt x="53975" y="435990"/>
                  </a:lnTo>
                  <a:lnTo>
                    <a:pt x="66357" y="414780"/>
                  </a:lnTo>
                  <a:lnTo>
                    <a:pt x="52069" y="390306"/>
                  </a:lnTo>
                  <a:close/>
                </a:path>
                <a:path w="1367789" h="471804">
                  <a:moveTo>
                    <a:pt x="116712" y="341249"/>
                  </a:moveTo>
                  <a:lnTo>
                    <a:pt x="107950" y="343535"/>
                  </a:lnTo>
                  <a:lnTo>
                    <a:pt x="80644" y="390306"/>
                  </a:lnTo>
                  <a:lnTo>
                    <a:pt x="80644" y="443229"/>
                  </a:lnTo>
                  <a:lnTo>
                    <a:pt x="82828" y="443229"/>
                  </a:lnTo>
                  <a:lnTo>
                    <a:pt x="128650" y="364743"/>
                  </a:lnTo>
                  <a:lnTo>
                    <a:pt x="132714" y="357886"/>
                  </a:lnTo>
                  <a:lnTo>
                    <a:pt x="130429" y="349123"/>
                  </a:lnTo>
                  <a:lnTo>
                    <a:pt x="116712" y="341249"/>
                  </a:lnTo>
                  <a:close/>
                </a:path>
                <a:path w="1367789" h="471804">
                  <a:moveTo>
                    <a:pt x="66357" y="414780"/>
                  </a:moveTo>
                  <a:lnTo>
                    <a:pt x="53975" y="435990"/>
                  </a:lnTo>
                  <a:lnTo>
                    <a:pt x="78739" y="435990"/>
                  </a:lnTo>
                  <a:lnTo>
                    <a:pt x="66357" y="414780"/>
                  </a:lnTo>
                  <a:close/>
                </a:path>
                <a:path w="1367789" h="471804">
                  <a:moveTo>
                    <a:pt x="80644" y="390306"/>
                  </a:moveTo>
                  <a:lnTo>
                    <a:pt x="66357" y="414780"/>
                  </a:lnTo>
                  <a:lnTo>
                    <a:pt x="78739" y="435990"/>
                  </a:lnTo>
                  <a:lnTo>
                    <a:pt x="80644" y="435990"/>
                  </a:lnTo>
                  <a:lnTo>
                    <a:pt x="80644" y="390306"/>
                  </a:lnTo>
                  <a:close/>
                </a:path>
                <a:path w="1367789" h="471804">
                  <a:moveTo>
                    <a:pt x="1287018" y="377606"/>
                  </a:moveTo>
                  <a:lnTo>
                    <a:pt x="1287018" y="430529"/>
                  </a:lnTo>
                  <a:lnTo>
                    <a:pt x="1315593" y="430529"/>
                  </a:lnTo>
                  <a:lnTo>
                    <a:pt x="1315593" y="423290"/>
                  </a:lnTo>
                  <a:lnTo>
                    <a:pt x="1288922" y="423290"/>
                  </a:lnTo>
                  <a:lnTo>
                    <a:pt x="1301305" y="402080"/>
                  </a:lnTo>
                  <a:lnTo>
                    <a:pt x="1287018" y="377606"/>
                  </a:lnTo>
                  <a:close/>
                </a:path>
                <a:path w="1367789" h="471804">
                  <a:moveTo>
                    <a:pt x="1351660" y="328549"/>
                  </a:moveTo>
                  <a:lnTo>
                    <a:pt x="1342897" y="330835"/>
                  </a:lnTo>
                  <a:lnTo>
                    <a:pt x="1315593" y="377606"/>
                  </a:lnTo>
                  <a:lnTo>
                    <a:pt x="1315593" y="430529"/>
                  </a:lnTo>
                  <a:lnTo>
                    <a:pt x="1317903" y="430529"/>
                  </a:lnTo>
                  <a:lnTo>
                    <a:pt x="1363726" y="352043"/>
                  </a:lnTo>
                  <a:lnTo>
                    <a:pt x="1367663" y="345186"/>
                  </a:lnTo>
                  <a:lnTo>
                    <a:pt x="1365377" y="336423"/>
                  </a:lnTo>
                  <a:lnTo>
                    <a:pt x="1351660" y="328549"/>
                  </a:lnTo>
                  <a:close/>
                </a:path>
                <a:path w="1367789" h="471804">
                  <a:moveTo>
                    <a:pt x="1301305" y="402080"/>
                  </a:moveTo>
                  <a:lnTo>
                    <a:pt x="1288922" y="423290"/>
                  </a:lnTo>
                  <a:lnTo>
                    <a:pt x="1313688" y="423290"/>
                  </a:lnTo>
                  <a:lnTo>
                    <a:pt x="1301305" y="402080"/>
                  </a:lnTo>
                  <a:close/>
                </a:path>
                <a:path w="1367789" h="471804">
                  <a:moveTo>
                    <a:pt x="1315593" y="377606"/>
                  </a:moveTo>
                  <a:lnTo>
                    <a:pt x="1301305" y="402080"/>
                  </a:lnTo>
                  <a:lnTo>
                    <a:pt x="1313688" y="423290"/>
                  </a:lnTo>
                  <a:lnTo>
                    <a:pt x="1315593" y="423290"/>
                  </a:lnTo>
                  <a:lnTo>
                    <a:pt x="1315593" y="377606"/>
                  </a:lnTo>
                  <a:close/>
                </a:path>
                <a:path w="1367789" h="471804">
                  <a:moveTo>
                    <a:pt x="1309243" y="0"/>
                  </a:moveTo>
                  <a:lnTo>
                    <a:pt x="58419" y="0"/>
                  </a:lnTo>
                  <a:lnTo>
                    <a:pt x="52069" y="6476"/>
                  </a:lnTo>
                  <a:lnTo>
                    <a:pt x="52069" y="390306"/>
                  </a:lnTo>
                  <a:lnTo>
                    <a:pt x="66357" y="414780"/>
                  </a:lnTo>
                  <a:lnTo>
                    <a:pt x="80644" y="390306"/>
                  </a:lnTo>
                  <a:lnTo>
                    <a:pt x="80644" y="28575"/>
                  </a:lnTo>
                  <a:lnTo>
                    <a:pt x="66293" y="28575"/>
                  </a:lnTo>
                  <a:lnTo>
                    <a:pt x="80644" y="14350"/>
                  </a:lnTo>
                  <a:lnTo>
                    <a:pt x="1315593" y="14350"/>
                  </a:lnTo>
                  <a:lnTo>
                    <a:pt x="1315593" y="6476"/>
                  </a:lnTo>
                  <a:lnTo>
                    <a:pt x="1309243" y="0"/>
                  </a:lnTo>
                  <a:close/>
                </a:path>
                <a:path w="1367789" h="471804">
                  <a:moveTo>
                    <a:pt x="1287018" y="14350"/>
                  </a:moveTo>
                  <a:lnTo>
                    <a:pt x="1287018" y="377606"/>
                  </a:lnTo>
                  <a:lnTo>
                    <a:pt x="1301305" y="402080"/>
                  </a:lnTo>
                  <a:lnTo>
                    <a:pt x="1315593" y="377606"/>
                  </a:lnTo>
                  <a:lnTo>
                    <a:pt x="1315593" y="28575"/>
                  </a:lnTo>
                  <a:lnTo>
                    <a:pt x="1301369" y="28575"/>
                  </a:lnTo>
                  <a:lnTo>
                    <a:pt x="1287018" y="14350"/>
                  </a:lnTo>
                  <a:close/>
                </a:path>
                <a:path w="1367789" h="471804">
                  <a:moveTo>
                    <a:pt x="80644" y="14350"/>
                  </a:moveTo>
                  <a:lnTo>
                    <a:pt x="66293" y="28575"/>
                  </a:lnTo>
                  <a:lnTo>
                    <a:pt x="80644" y="28575"/>
                  </a:lnTo>
                  <a:lnTo>
                    <a:pt x="80644" y="14350"/>
                  </a:lnTo>
                  <a:close/>
                </a:path>
                <a:path w="1367789" h="471804">
                  <a:moveTo>
                    <a:pt x="1287018" y="14350"/>
                  </a:moveTo>
                  <a:lnTo>
                    <a:pt x="80644" y="14350"/>
                  </a:lnTo>
                  <a:lnTo>
                    <a:pt x="80644" y="28575"/>
                  </a:lnTo>
                  <a:lnTo>
                    <a:pt x="1287018" y="28575"/>
                  </a:lnTo>
                  <a:lnTo>
                    <a:pt x="1287018" y="14350"/>
                  </a:lnTo>
                  <a:close/>
                </a:path>
                <a:path w="1367789" h="471804">
                  <a:moveTo>
                    <a:pt x="1315593" y="14350"/>
                  </a:moveTo>
                  <a:lnTo>
                    <a:pt x="1287018" y="14350"/>
                  </a:lnTo>
                  <a:lnTo>
                    <a:pt x="1301369" y="28575"/>
                  </a:lnTo>
                  <a:lnTo>
                    <a:pt x="1315593" y="28575"/>
                  </a:lnTo>
                  <a:lnTo>
                    <a:pt x="1315593" y="14350"/>
                  </a:lnTo>
                  <a:close/>
                </a:path>
              </a:pathLst>
            </a:custGeom>
            <a:solidFill>
              <a:srgbClr val="226092"/>
            </a:solidFill>
          </p:spPr>
          <p:txBody>
            <a:bodyPr wrap="square" lIns="0" tIns="0" rIns="0" bIns="0" rtlCol="0"/>
            <a:lstStyle/>
            <a:p>
              <a:endParaRPr/>
            </a:p>
          </p:txBody>
        </p:sp>
        <p:sp>
          <p:nvSpPr>
            <p:cNvPr id="64" name="object 64"/>
            <p:cNvSpPr/>
            <p:nvPr/>
          </p:nvSpPr>
          <p:spPr>
            <a:xfrm>
              <a:off x="4309186" y="2595487"/>
              <a:ext cx="1082966" cy="1469937"/>
            </a:xfrm>
            <a:custGeom>
              <a:avLst/>
              <a:gdLst/>
              <a:ahLst/>
              <a:cxnLst/>
              <a:rect l="l" t="t" r="r" b="b"/>
              <a:pathLst>
                <a:path w="982345" h="1333500">
                  <a:moveTo>
                    <a:pt x="16002" y="1202817"/>
                  </a:moveTo>
                  <a:lnTo>
                    <a:pt x="2286" y="1210691"/>
                  </a:lnTo>
                  <a:lnTo>
                    <a:pt x="0" y="1219454"/>
                  </a:lnTo>
                  <a:lnTo>
                    <a:pt x="4064" y="1226312"/>
                  </a:lnTo>
                  <a:lnTo>
                    <a:pt x="66421" y="1333119"/>
                  </a:lnTo>
                  <a:lnTo>
                    <a:pt x="82955" y="1304798"/>
                  </a:lnTo>
                  <a:lnTo>
                    <a:pt x="52070" y="1304798"/>
                  </a:lnTo>
                  <a:lnTo>
                    <a:pt x="52070" y="1251874"/>
                  </a:lnTo>
                  <a:lnTo>
                    <a:pt x="24765" y="1205103"/>
                  </a:lnTo>
                  <a:lnTo>
                    <a:pt x="16002" y="1202817"/>
                  </a:lnTo>
                  <a:close/>
                </a:path>
                <a:path w="982345" h="1333500">
                  <a:moveTo>
                    <a:pt x="52070" y="1251874"/>
                  </a:moveTo>
                  <a:lnTo>
                    <a:pt x="52070" y="1304798"/>
                  </a:lnTo>
                  <a:lnTo>
                    <a:pt x="80645" y="1304798"/>
                  </a:lnTo>
                  <a:lnTo>
                    <a:pt x="80645" y="1297559"/>
                  </a:lnTo>
                  <a:lnTo>
                    <a:pt x="53975" y="1297559"/>
                  </a:lnTo>
                  <a:lnTo>
                    <a:pt x="66357" y="1276348"/>
                  </a:lnTo>
                  <a:lnTo>
                    <a:pt x="52070" y="1251874"/>
                  </a:lnTo>
                  <a:close/>
                </a:path>
                <a:path w="982345" h="1333500">
                  <a:moveTo>
                    <a:pt x="116713" y="1202817"/>
                  </a:moveTo>
                  <a:lnTo>
                    <a:pt x="107950" y="1205103"/>
                  </a:lnTo>
                  <a:lnTo>
                    <a:pt x="80645" y="1251874"/>
                  </a:lnTo>
                  <a:lnTo>
                    <a:pt x="80645" y="1304798"/>
                  </a:lnTo>
                  <a:lnTo>
                    <a:pt x="82955" y="1304798"/>
                  </a:lnTo>
                  <a:lnTo>
                    <a:pt x="128778" y="1226312"/>
                  </a:lnTo>
                  <a:lnTo>
                    <a:pt x="132715" y="1219454"/>
                  </a:lnTo>
                  <a:lnTo>
                    <a:pt x="130429" y="1210691"/>
                  </a:lnTo>
                  <a:lnTo>
                    <a:pt x="116713" y="1202817"/>
                  </a:lnTo>
                  <a:close/>
                </a:path>
                <a:path w="982345" h="1333500">
                  <a:moveTo>
                    <a:pt x="66357" y="1276348"/>
                  </a:moveTo>
                  <a:lnTo>
                    <a:pt x="53975" y="1297559"/>
                  </a:lnTo>
                  <a:lnTo>
                    <a:pt x="78740" y="1297559"/>
                  </a:lnTo>
                  <a:lnTo>
                    <a:pt x="66357" y="1276348"/>
                  </a:lnTo>
                  <a:close/>
                </a:path>
                <a:path w="982345" h="1333500">
                  <a:moveTo>
                    <a:pt x="80645" y="1251874"/>
                  </a:moveTo>
                  <a:lnTo>
                    <a:pt x="66357" y="1276348"/>
                  </a:lnTo>
                  <a:lnTo>
                    <a:pt x="78740" y="1297559"/>
                  </a:lnTo>
                  <a:lnTo>
                    <a:pt x="80645" y="1297559"/>
                  </a:lnTo>
                  <a:lnTo>
                    <a:pt x="80645" y="1251874"/>
                  </a:lnTo>
                  <a:close/>
                </a:path>
                <a:path w="982345" h="1333500">
                  <a:moveTo>
                    <a:pt x="901573" y="401955"/>
                  </a:moveTo>
                  <a:lnTo>
                    <a:pt x="58420" y="401955"/>
                  </a:lnTo>
                  <a:lnTo>
                    <a:pt x="52070" y="408305"/>
                  </a:lnTo>
                  <a:lnTo>
                    <a:pt x="52070" y="1251874"/>
                  </a:lnTo>
                  <a:lnTo>
                    <a:pt x="66357" y="1276348"/>
                  </a:lnTo>
                  <a:lnTo>
                    <a:pt x="80645" y="1251874"/>
                  </a:lnTo>
                  <a:lnTo>
                    <a:pt x="80645" y="430530"/>
                  </a:lnTo>
                  <a:lnTo>
                    <a:pt x="66421" y="430530"/>
                  </a:lnTo>
                  <a:lnTo>
                    <a:pt x="80645" y="416179"/>
                  </a:lnTo>
                  <a:lnTo>
                    <a:pt x="901573" y="416179"/>
                  </a:lnTo>
                  <a:lnTo>
                    <a:pt x="901573" y="401955"/>
                  </a:lnTo>
                  <a:close/>
                </a:path>
                <a:path w="982345" h="1333500">
                  <a:moveTo>
                    <a:pt x="80645" y="416179"/>
                  </a:moveTo>
                  <a:lnTo>
                    <a:pt x="66421" y="430530"/>
                  </a:lnTo>
                  <a:lnTo>
                    <a:pt x="80645" y="430530"/>
                  </a:lnTo>
                  <a:lnTo>
                    <a:pt x="80645" y="416179"/>
                  </a:lnTo>
                  <a:close/>
                </a:path>
                <a:path w="982345" h="1333500">
                  <a:moveTo>
                    <a:pt x="930148" y="401955"/>
                  </a:moveTo>
                  <a:lnTo>
                    <a:pt x="915924" y="401955"/>
                  </a:lnTo>
                  <a:lnTo>
                    <a:pt x="901573" y="416179"/>
                  </a:lnTo>
                  <a:lnTo>
                    <a:pt x="80645" y="416179"/>
                  </a:lnTo>
                  <a:lnTo>
                    <a:pt x="80645" y="430530"/>
                  </a:lnTo>
                  <a:lnTo>
                    <a:pt x="923798" y="430530"/>
                  </a:lnTo>
                  <a:lnTo>
                    <a:pt x="930148" y="424053"/>
                  </a:lnTo>
                  <a:lnTo>
                    <a:pt x="930148" y="401955"/>
                  </a:lnTo>
                  <a:close/>
                </a:path>
                <a:path w="982345" h="1333500">
                  <a:moveTo>
                    <a:pt x="915907" y="56690"/>
                  </a:moveTo>
                  <a:lnTo>
                    <a:pt x="901628" y="81149"/>
                  </a:lnTo>
                  <a:lnTo>
                    <a:pt x="901573" y="416179"/>
                  </a:lnTo>
                  <a:lnTo>
                    <a:pt x="915924" y="401955"/>
                  </a:lnTo>
                  <a:lnTo>
                    <a:pt x="930148" y="401955"/>
                  </a:lnTo>
                  <a:lnTo>
                    <a:pt x="930148" y="81149"/>
                  </a:lnTo>
                  <a:lnTo>
                    <a:pt x="915907" y="56690"/>
                  </a:lnTo>
                  <a:close/>
                </a:path>
                <a:path w="982345" h="1333500">
                  <a:moveTo>
                    <a:pt x="915924" y="0"/>
                  </a:moveTo>
                  <a:lnTo>
                    <a:pt x="853567" y="106807"/>
                  </a:lnTo>
                  <a:lnTo>
                    <a:pt x="849630" y="113665"/>
                  </a:lnTo>
                  <a:lnTo>
                    <a:pt x="851916" y="122428"/>
                  </a:lnTo>
                  <a:lnTo>
                    <a:pt x="865505" y="130429"/>
                  </a:lnTo>
                  <a:lnTo>
                    <a:pt x="874268" y="128016"/>
                  </a:lnTo>
                  <a:lnTo>
                    <a:pt x="901573" y="81244"/>
                  </a:lnTo>
                  <a:lnTo>
                    <a:pt x="901573" y="28321"/>
                  </a:lnTo>
                  <a:lnTo>
                    <a:pt x="932458" y="28321"/>
                  </a:lnTo>
                  <a:lnTo>
                    <a:pt x="915924" y="0"/>
                  </a:lnTo>
                  <a:close/>
                </a:path>
                <a:path w="982345" h="1333500">
                  <a:moveTo>
                    <a:pt x="932458" y="28321"/>
                  </a:moveTo>
                  <a:lnTo>
                    <a:pt x="930148" y="28321"/>
                  </a:lnTo>
                  <a:lnTo>
                    <a:pt x="930203" y="81244"/>
                  </a:lnTo>
                  <a:lnTo>
                    <a:pt x="953516" y="121285"/>
                  </a:lnTo>
                  <a:lnTo>
                    <a:pt x="957580" y="128016"/>
                  </a:lnTo>
                  <a:lnTo>
                    <a:pt x="966343" y="130429"/>
                  </a:lnTo>
                  <a:lnTo>
                    <a:pt x="973074" y="126365"/>
                  </a:lnTo>
                  <a:lnTo>
                    <a:pt x="979932" y="122428"/>
                  </a:lnTo>
                  <a:lnTo>
                    <a:pt x="982218" y="113665"/>
                  </a:lnTo>
                  <a:lnTo>
                    <a:pt x="978281" y="106807"/>
                  </a:lnTo>
                  <a:lnTo>
                    <a:pt x="932458" y="28321"/>
                  </a:lnTo>
                  <a:close/>
                </a:path>
                <a:path w="982345" h="1333500">
                  <a:moveTo>
                    <a:pt x="930148" y="28321"/>
                  </a:moveTo>
                  <a:lnTo>
                    <a:pt x="901573" y="28321"/>
                  </a:lnTo>
                  <a:lnTo>
                    <a:pt x="901573" y="81244"/>
                  </a:lnTo>
                  <a:lnTo>
                    <a:pt x="915907" y="56690"/>
                  </a:lnTo>
                  <a:lnTo>
                    <a:pt x="903605" y="35560"/>
                  </a:lnTo>
                  <a:lnTo>
                    <a:pt x="930148" y="35560"/>
                  </a:lnTo>
                  <a:lnTo>
                    <a:pt x="930148" y="28321"/>
                  </a:lnTo>
                  <a:close/>
                </a:path>
                <a:path w="982345" h="1333500">
                  <a:moveTo>
                    <a:pt x="930148" y="35560"/>
                  </a:moveTo>
                  <a:lnTo>
                    <a:pt x="928243" y="35560"/>
                  </a:lnTo>
                  <a:lnTo>
                    <a:pt x="915907" y="56690"/>
                  </a:lnTo>
                  <a:lnTo>
                    <a:pt x="930148" y="81149"/>
                  </a:lnTo>
                  <a:lnTo>
                    <a:pt x="930148" y="35560"/>
                  </a:lnTo>
                  <a:close/>
                </a:path>
                <a:path w="982345" h="1333500">
                  <a:moveTo>
                    <a:pt x="928243" y="35560"/>
                  </a:moveTo>
                  <a:lnTo>
                    <a:pt x="903605" y="35560"/>
                  </a:lnTo>
                  <a:lnTo>
                    <a:pt x="915907" y="56690"/>
                  </a:lnTo>
                  <a:lnTo>
                    <a:pt x="928243" y="35560"/>
                  </a:lnTo>
                  <a:close/>
                </a:path>
              </a:pathLst>
            </a:custGeom>
            <a:solidFill>
              <a:srgbClr val="226092"/>
            </a:solidFill>
          </p:spPr>
          <p:txBody>
            <a:bodyPr wrap="square" lIns="0" tIns="0" rIns="0" bIns="0" rtlCol="0"/>
            <a:lstStyle/>
            <a:p>
              <a:endParaRPr/>
            </a:p>
          </p:txBody>
        </p:sp>
        <p:sp>
          <p:nvSpPr>
            <p:cNvPr id="65" name="object 65"/>
            <p:cNvSpPr/>
            <p:nvPr/>
          </p:nvSpPr>
          <p:spPr>
            <a:xfrm>
              <a:off x="4859281" y="3552208"/>
              <a:ext cx="1465891" cy="520078"/>
            </a:xfrm>
            <a:custGeom>
              <a:avLst/>
              <a:gdLst/>
              <a:ahLst/>
              <a:cxnLst/>
              <a:rect l="l" t="t" r="r" b="b"/>
              <a:pathLst>
                <a:path w="1329689" h="471804">
                  <a:moveTo>
                    <a:pt x="1212596" y="341249"/>
                  </a:moveTo>
                  <a:lnTo>
                    <a:pt x="1198880" y="349123"/>
                  </a:lnTo>
                  <a:lnTo>
                    <a:pt x="1196594" y="357886"/>
                  </a:lnTo>
                  <a:lnTo>
                    <a:pt x="1200658" y="364743"/>
                  </a:lnTo>
                  <a:lnTo>
                    <a:pt x="1262888" y="471550"/>
                  </a:lnTo>
                  <a:lnTo>
                    <a:pt x="1279422" y="443229"/>
                  </a:lnTo>
                  <a:lnTo>
                    <a:pt x="1248664" y="443229"/>
                  </a:lnTo>
                  <a:lnTo>
                    <a:pt x="1248664" y="390306"/>
                  </a:lnTo>
                  <a:lnTo>
                    <a:pt x="1221359" y="343535"/>
                  </a:lnTo>
                  <a:lnTo>
                    <a:pt x="1212596" y="341249"/>
                  </a:lnTo>
                  <a:close/>
                </a:path>
                <a:path w="1329689" h="471804">
                  <a:moveTo>
                    <a:pt x="16001" y="328549"/>
                  </a:moveTo>
                  <a:lnTo>
                    <a:pt x="9144" y="332486"/>
                  </a:lnTo>
                  <a:lnTo>
                    <a:pt x="2412" y="336423"/>
                  </a:lnTo>
                  <a:lnTo>
                    <a:pt x="0" y="345186"/>
                  </a:lnTo>
                  <a:lnTo>
                    <a:pt x="4063" y="352043"/>
                  </a:lnTo>
                  <a:lnTo>
                    <a:pt x="66421" y="458850"/>
                  </a:lnTo>
                  <a:lnTo>
                    <a:pt x="82955" y="430529"/>
                  </a:lnTo>
                  <a:lnTo>
                    <a:pt x="52070" y="430529"/>
                  </a:lnTo>
                  <a:lnTo>
                    <a:pt x="52070" y="377606"/>
                  </a:lnTo>
                  <a:lnTo>
                    <a:pt x="24764" y="330835"/>
                  </a:lnTo>
                  <a:lnTo>
                    <a:pt x="16001" y="328549"/>
                  </a:lnTo>
                  <a:close/>
                </a:path>
                <a:path w="1329689" h="471804">
                  <a:moveTo>
                    <a:pt x="1248664" y="390306"/>
                  </a:moveTo>
                  <a:lnTo>
                    <a:pt x="1248664" y="443229"/>
                  </a:lnTo>
                  <a:lnTo>
                    <a:pt x="1277239" y="443229"/>
                  </a:lnTo>
                  <a:lnTo>
                    <a:pt x="1277239" y="435990"/>
                  </a:lnTo>
                  <a:lnTo>
                    <a:pt x="1250569" y="435990"/>
                  </a:lnTo>
                  <a:lnTo>
                    <a:pt x="1262951" y="414780"/>
                  </a:lnTo>
                  <a:lnTo>
                    <a:pt x="1248664" y="390306"/>
                  </a:lnTo>
                  <a:close/>
                </a:path>
                <a:path w="1329689" h="471804">
                  <a:moveTo>
                    <a:pt x="1313307" y="341249"/>
                  </a:moveTo>
                  <a:lnTo>
                    <a:pt x="1304544" y="343535"/>
                  </a:lnTo>
                  <a:lnTo>
                    <a:pt x="1277239" y="390306"/>
                  </a:lnTo>
                  <a:lnTo>
                    <a:pt x="1277239" y="443229"/>
                  </a:lnTo>
                  <a:lnTo>
                    <a:pt x="1279422" y="443229"/>
                  </a:lnTo>
                  <a:lnTo>
                    <a:pt x="1325245" y="364743"/>
                  </a:lnTo>
                  <a:lnTo>
                    <a:pt x="1329309" y="357886"/>
                  </a:lnTo>
                  <a:lnTo>
                    <a:pt x="1327023" y="349123"/>
                  </a:lnTo>
                  <a:lnTo>
                    <a:pt x="1313307" y="341249"/>
                  </a:lnTo>
                  <a:close/>
                </a:path>
                <a:path w="1329689" h="471804">
                  <a:moveTo>
                    <a:pt x="1262951" y="414780"/>
                  </a:moveTo>
                  <a:lnTo>
                    <a:pt x="1250569" y="435990"/>
                  </a:lnTo>
                  <a:lnTo>
                    <a:pt x="1275334" y="435990"/>
                  </a:lnTo>
                  <a:lnTo>
                    <a:pt x="1262951" y="414780"/>
                  </a:lnTo>
                  <a:close/>
                </a:path>
                <a:path w="1329689" h="471804">
                  <a:moveTo>
                    <a:pt x="1277239" y="390306"/>
                  </a:moveTo>
                  <a:lnTo>
                    <a:pt x="1262951" y="414780"/>
                  </a:lnTo>
                  <a:lnTo>
                    <a:pt x="1275334" y="435990"/>
                  </a:lnTo>
                  <a:lnTo>
                    <a:pt x="1277239" y="435990"/>
                  </a:lnTo>
                  <a:lnTo>
                    <a:pt x="1277239" y="390306"/>
                  </a:lnTo>
                  <a:close/>
                </a:path>
                <a:path w="1329689" h="471804">
                  <a:moveTo>
                    <a:pt x="52070" y="377606"/>
                  </a:moveTo>
                  <a:lnTo>
                    <a:pt x="52070" y="430529"/>
                  </a:lnTo>
                  <a:lnTo>
                    <a:pt x="80645" y="430529"/>
                  </a:lnTo>
                  <a:lnTo>
                    <a:pt x="80645" y="423290"/>
                  </a:lnTo>
                  <a:lnTo>
                    <a:pt x="54101" y="423290"/>
                  </a:lnTo>
                  <a:lnTo>
                    <a:pt x="66404" y="402160"/>
                  </a:lnTo>
                  <a:lnTo>
                    <a:pt x="52070" y="377606"/>
                  </a:lnTo>
                  <a:close/>
                </a:path>
                <a:path w="1329689" h="471804">
                  <a:moveTo>
                    <a:pt x="116712" y="328549"/>
                  </a:moveTo>
                  <a:lnTo>
                    <a:pt x="108076" y="330835"/>
                  </a:lnTo>
                  <a:lnTo>
                    <a:pt x="104012" y="337565"/>
                  </a:lnTo>
                  <a:lnTo>
                    <a:pt x="80700" y="377606"/>
                  </a:lnTo>
                  <a:lnTo>
                    <a:pt x="80645" y="430529"/>
                  </a:lnTo>
                  <a:lnTo>
                    <a:pt x="82955" y="430529"/>
                  </a:lnTo>
                  <a:lnTo>
                    <a:pt x="128777" y="352043"/>
                  </a:lnTo>
                  <a:lnTo>
                    <a:pt x="132714" y="345186"/>
                  </a:lnTo>
                  <a:lnTo>
                    <a:pt x="130428" y="336423"/>
                  </a:lnTo>
                  <a:lnTo>
                    <a:pt x="116712" y="328549"/>
                  </a:lnTo>
                  <a:close/>
                </a:path>
                <a:path w="1329689" h="471804">
                  <a:moveTo>
                    <a:pt x="66404" y="402160"/>
                  </a:moveTo>
                  <a:lnTo>
                    <a:pt x="54101" y="423290"/>
                  </a:lnTo>
                  <a:lnTo>
                    <a:pt x="78739" y="423290"/>
                  </a:lnTo>
                  <a:lnTo>
                    <a:pt x="66404" y="402160"/>
                  </a:lnTo>
                  <a:close/>
                </a:path>
                <a:path w="1329689" h="471804">
                  <a:moveTo>
                    <a:pt x="80645" y="377701"/>
                  </a:moveTo>
                  <a:lnTo>
                    <a:pt x="66404" y="402160"/>
                  </a:lnTo>
                  <a:lnTo>
                    <a:pt x="78739" y="423290"/>
                  </a:lnTo>
                  <a:lnTo>
                    <a:pt x="80645" y="423290"/>
                  </a:lnTo>
                  <a:lnTo>
                    <a:pt x="80645" y="377701"/>
                  </a:lnTo>
                  <a:close/>
                </a:path>
                <a:path w="1329689" h="471804">
                  <a:moveTo>
                    <a:pt x="1248664" y="14350"/>
                  </a:moveTo>
                  <a:lnTo>
                    <a:pt x="1248664" y="390306"/>
                  </a:lnTo>
                  <a:lnTo>
                    <a:pt x="1262951" y="414780"/>
                  </a:lnTo>
                  <a:lnTo>
                    <a:pt x="1277239" y="390306"/>
                  </a:lnTo>
                  <a:lnTo>
                    <a:pt x="1277239" y="28575"/>
                  </a:lnTo>
                  <a:lnTo>
                    <a:pt x="1262888" y="28575"/>
                  </a:lnTo>
                  <a:lnTo>
                    <a:pt x="1248664" y="14350"/>
                  </a:lnTo>
                  <a:close/>
                </a:path>
                <a:path w="1329689" h="471804">
                  <a:moveTo>
                    <a:pt x="1270889" y="0"/>
                  </a:moveTo>
                  <a:lnTo>
                    <a:pt x="58547" y="0"/>
                  </a:lnTo>
                  <a:lnTo>
                    <a:pt x="52070" y="6476"/>
                  </a:lnTo>
                  <a:lnTo>
                    <a:pt x="52125" y="377701"/>
                  </a:lnTo>
                  <a:lnTo>
                    <a:pt x="66404" y="402160"/>
                  </a:lnTo>
                  <a:lnTo>
                    <a:pt x="80645" y="377701"/>
                  </a:lnTo>
                  <a:lnTo>
                    <a:pt x="80645" y="28575"/>
                  </a:lnTo>
                  <a:lnTo>
                    <a:pt x="66421" y="28575"/>
                  </a:lnTo>
                  <a:lnTo>
                    <a:pt x="80645" y="14350"/>
                  </a:lnTo>
                  <a:lnTo>
                    <a:pt x="1277239" y="14350"/>
                  </a:lnTo>
                  <a:lnTo>
                    <a:pt x="1277239" y="6476"/>
                  </a:lnTo>
                  <a:lnTo>
                    <a:pt x="1270889" y="0"/>
                  </a:lnTo>
                  <a:close/>
                </a:path>
                <a:path w="1329689" h="471804">
                  <a:moveTo>
                    <a:pt x="80645" y="14350"/>
                  </a:moveTo>
                  <a:lnTo>
                    <a:pt x="66421" y="28575"/>
                  </a:lnTo>
                  <a:lnTo>
                    <a:pt x="80645" y="28575"/>
                  </a:lnTo>
                  <a:lnTo>
                    <a:pt x="80645" y="14350"/>
                  </a:lnTo>
                  <a:close/>
                </a:path>
                <a:path w="1329689" h="471804">
                  <a:moveTo>
                    <a:pt x="1248664" y="14350"/>
                  </a:moveTo>
                  <a:lnTo>
                    <a:pt x="80645" y="14350"/>
                  </a:lnTo>
                  <a:lnTo>
                    <a:pt x="80645" y="28575"/>
                  </a:lnTo>
                  <a:lnTo>
                    <a:pt x="1248664" y="28575"/>
                  </a:lnTo>
                  <a:lnTo>
                    <a:pt x="1248664" y="14350"/>
                  </a:lnTo>
                  <a:close/>
                </a:path>
                <a:path w="1329689" h="471804">
                  <a:moveTo>
                    <a:pt x="1277239" y="14350"/>
                  </a:moveTo>
                  <a:lnTo>
                    <a:pt x="1248664" y="14350"/>
                  </a:lnTo>
                  <a:lnTo>
                    <a:pt x="1262888" y="28575"/>
                  </a:lnTo>
                  <a:lnTo>
                    <a:pt x="1277239" y="28575"/>
                  </a:lnTo>
                  <a:lnTo>
                    <a:pt x="1277239" y="14350"/>
                  </a:lnTo>
                  <a:close/>
                </a:path>
              </a:pathLst>
            </a:custGeom>
            <a:solidFill>
              <a:srgbClr val="226092"/>
            </a:solidFill>
          </p:spPr>
          <p:txBody>
            <a:bodyPr wrap="square" lIns="0" tIns="0" rIns="0" bIns="0" rtlCol="0"/>
            <a:lstStyle/>
            <a:p>
              <a:endParaRPr/>
            </a:p>
          </p:txBody>
        </p:sp>
        <p:grpSp>
          <p:nvGrpSpPr>
            <p:cNvPr id="90" name="Group 89"/>
            <p:cNvGrpSpPr/>
            <p:nvPr/>
          </p:nvGrpSpPr>
          <p:grpSpPr>
            <a:xfrm>
              <a:off x="2666465" y="2401597"/>
              <a:ext cx="4010549" cy="1663829"/>
              <a:chOff x="2666465" y="2401597"/>
              <a:chExt cx="4010549" cy="1663829"/>
            </a:xfrm>
          </p:grpSpPr>
          <p:sp>
            <p:nvSpPr>
              <p:cNvPr id="60" name="object 60"/>
              <p:cNvSpPr/>
              <p:nvPr/>
            </p:nvSpPr>
            <p:spPr>
              <a:xfrm>
                <a:off x="2666465" y="2401598"/>
                <a:ext cx="430527" cy="1663828"/>
              </a:xfrm>
              <a:custGeom>
                <a:avLst/>
                <a:gdLst/>
                <a:ahLst/>
                <a:cxnLst/>
                <a:rect l="l" t="t" r="r" b="b"/>
                <a:pathLst>
                  <a:path w="390525" h="1509395">
                    <a:moveTo>
                      <a:pt x="273812" y="1378712"/>
                    </a:moveTo>
                    <a:lnTo>
                      <a:pt x="260096" y="1386586"/>
                    </a:lnTo>
                    <a:lnTo>
                      <a:pt x="257810" y="1395349"/>
                    </a:lnTo>
                    <a:lnTo>
                      <a:pt x="261874" y="1402206"/>
                    </a:lnTo>
                    <a:lnTo>
                      <a:pt x="324104" y="1509014"/>
                    </a:lnTo>
                    <a:lnTo>
                      <a:pt x="340638" y="1480692"/>
                    </a:lnTo>
                    <a:lnTo>
                      <a:pt x="309880" y="1480692"/>
                    </a:lnTo>
                    <a:lnTo>
                      <a:pt x="309880" y="1427769"/>
                    </a:lnTo>
                    <a:lnTo>
                      <a:pt x="282575" y="1380998"/>
                    </a:lnTo>
                    <a:lnTo>
                      <a:pt x="273812" y="1378712"/>
                    </a:lnTo>
                    <a:close/>
                  </a:path>
                  <a:path w="390525" h="1509395">
                    <a:moveTo>
                      <a:pt x="309880" y="1427769"/>
                    </a:moveTo>
                    <a:lnTo>
                      <a:pt x="309880" y="1480692"/>
                    </a:lnTo>
                    <a:lnTo>
                      <a:pt x="338455" y="1480692"/>
                    </a:lnTo>
                    <a:lnTo>
                      <a:pt x="338455" y="1473453"/>
                    </a:lnTo>
                    <a:lnTo>
                      <a:pt x="311785" y="1473453"/>
                    </a:lnTo>
                    <a:lnTo>
                      <a:pt x="324167" y="1452243"/>
                    </a:lnTo>
                    <a:lnTo>
                      <a:pt x="309880" y="1427769"/>
                    </a:lnTo>
                    <a:close/>
                  </a:path>
                  <a:path w="390525" h="1509395">
                    <a:moveTo>
                      <a:pt x="374523" y="1378712"/>
                    </a:moveTo>
                    <a:lnTo>
                      <a:pt x="365760" y="1380998"/>
                    </a:lnTo>
                    <a:lnTo>
                      <a:pt x="338455" y="1427769"/>
                    </a:lnTo>
                    <a:lnTo>
                      <a:pt x="338455" y="1480692"/>
                    </a:lnTo>
                    <a:lnTo>
                      <a:pt x="340638" y="1480692"/>
                    </a:lnTo>
                    <a:lnTo>
                      <a:pt x="386461" y="1402206"/>
                    </a:lnTo>
                    <a:lnTo>
                      <a:pt x="390525" y="1395349"/>
                    </a:lnTo>
                    <a:lnTo>
                      <a:pt x="388239" y="1386586"/>
                    </a:lnTo>
                    <a:lnTo>
                      <a:pt x="374523" y="1378712"/>
                    </a:lnTo>
                    <a:close/>
                  </a:path>
                  <a:path w="390525" h="1509395">
                    <a:moveTo>
                      <a:pt x="324167" y="1452243"/>
                    </a:moveTo>
                    <a:lnTo>
                      <a:pt x="311785" y="1473453"/>
                    </a:lnTo>
                    <a:lnTo>
                      <a:pt x="336550" y="1473453"/>
                    </a:lnTo>
                    <a:lnTo>
                      <a:pt x="324167" y="1452243"/>
                    </a:lnTo>
                    <a:close/>
                  </a:path>
                  <a:path w="390525" h="1509395">
                    <a:moveTo>
                      <a:pt x="338455" y="1427769"/>
                    </a:moveTo>
                    <a:lnTo>
                      <a:pt x="324167" y="1452243"/>
                    </a:lnTo>
                    <a:lnTo>
                      <a:pt x="336550" y="1473453"/>
                    </a:lnTo>
                    <a:lnTo>
                      <a:pt x="338455" y="1473453"/>
                    </a:lnTo>
                    <a:lnTo>
                      <a:pt x="338455" y="1427769"/>
                    </a:lnTo>
                    <a:close/>
                  </a:path>
                  <a:path w="390525" h="1509395">
                    <a:moveTo>
                      <a:pt x="309880" y="602106"/>
                    </a:moveTo>
                    <a:lnTo>
                      <a:pt x="309880" y="1427769"/>
                    </a:lnTo>
                    <a:lnTo>
                      <a:pt x="324167" y="1452243"/>
                    </a:lnTo>
                    <a:lnTo>
                      <a:pt x="338454" y="1427769"/>
                    </a:lnTo>
                    <a:lnTo>
                      <a:pt x="338455" y="616457"/>
                    </a:lnTo>
                    <a:lnTo>
                      <a:pt x="324104" y="616457"/>
                    </a:lnTo>
                    <a:lnTo>
                      <a:pt x="309880" y="602106"/>
                    </a:lnTo>
                    <a:close/>
                  </a:path>
                  <a:path w="390525" h="1509395">
                    <a:moveTo>
                      <a:pt x="66405" y="56691"/>
                    </a:moveTo>
                    <a:lnTo>
                      <a:pt x="52129" y="81149"/>
                    </a:lnTo>
                    <a:lnTo>
                      <a:pt x="52070" y="609980"/>
                    </a:lnTo>
                    <a:lnTo>
                      <a:pt x="58547" y="616457"/>
                    </a:lnTo>
                    <a:lnTo>
                      <a:pt x="309880" y="616457"/>
                    </a:lnTo>
                    <a:lnTo>
                      <a:pt x="309880" y="602106"/>
                    </a:lnTo>
                    <a:lnTo>
                      <a:pt x="80645" y="602106"/>
                    </a:lnTo>
                    <a:lnTo>
                      <a:pt x="66421" y="587882"/>
                    </a:lnTo>
                    <a:lnTo>
                      <a:pt x="80645" y="587882"/>
                    </a:lnTo>
                    <a:lnTo>
                      <a:pt x="80645" y="81149"/>
                    </a:lnTo>
                    <a:lnTo>
                      <a:pt x="66405" y="56691"/>
                    </a:lnTo>
                    <a:close/>
                  </a:path>
                  <a:path w="390525" h="1509395">
                    <a:moveTo>
                      <a:pt x="332105" y="587882"/>
                    </a:moveTo>
                    <a:lnTo>
                      <a:pt x="80645" y="587882"/>
                    </a:lnTo>
                    <a:lnTo>
                      <a:pt x="80645" y="602106"/>
                    </a:lnTo>
                    <a:lnTo>
                      <a:pt x="309880" y="602106"/>
                    </a:lnTo>
                    <a:lnTo>
                      <a:pt x="324104" y="616457"/>
                    </a:lnTo>
                    <a:lnTo>
                      <a:pt x="338455" y="616457"/>
                    </a:lnTo>
                    <a:lnTo>
                      <a:pt x="338455" y="594232"/>
                    </a:lnTo>
                    <a:lnTo>
                      <a:pt x="332105" y="587882"/>
                    </a:lnTo>
                    <a:close/>
                  </a:path>
                  <a:path w="390525" h="1509395">
                    <a:moveTo>
                      <a:pt x="80645" y="587882"/>
                    </a:moveTo>
                    <a:lnTo>
                      <a:pt x="66421" y="587882"/>
                    </a:lnTo>
                    <a:lnTo>
                      <a:pt x="80645" y="602106"/>
                    </a:lnTo>
                    <a:lnTo>
                      <a:pt x="80645" y="587882"/>
                    </a:lnTo>
                    <a:close/>
                  </a:path>
                  <a:path w="390525"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448"/>
                    </a:lnTo>
                    <a:lnTo>
                      <a:pt x="83010" y="28448"/>
                    </a:lnTo>
                    <a:lnTo>
                      <a:pt x="66421" y="0"/>
                    </a:lnTo>
                    <a:close/>
                  </a:path>
                  <a:path w="390525" h="1509395">
                    <a:moveTo>
                      <a:pt x="83010" y="28448"/>
                    </a:moveTo>
                    <a:lnTo>
                      <a:pt x="80645" y="28448"/>
                    </a:lnTo>
                    <a:lnTo>
                      <a:pt x="80704" y="81250"/>
                    </a:lnTo>
                    <a:lnTo>
                      <a:pt x="104012" y="121285"/>
                    </a:lnTo>
                    <a:lnTo>
                      <a:pt x="108077" y="128142"/>
                    </a:lnTo>
                    <a:lnTo>
                      <a:pt x="116712" y="130428"/>
                    </a:lnTo>
                    <a:lnTo>
                      <a:pt x="123571" y="126491"/>
                    </a:lnTo>
                    <a:lnTo>
                      <a:pt x="130429" y="122427"/>
                    </a:lnTo>
                    <a:lnTo>
                      <a:pt x="132715" y="113664"/>
                    </a:lnTo>
                    <a:lnTo>
                      <a:pt x="83010" y="28448"/>
                    </a:lnTo>
                    <a:close/>
                  </a:path>
                  <a:path w="390525" h="1509395">
                    <a:moveTo>
                      <a:pt x="80645" y="28448"/>
                    </a:moveTo>
                    <a:lnTo>
                      <a:pt x="52070" y="28448"/>
                    </a:lnTo>
                    <a:lnTo>
                      <a:pt x="52070" y="81250"/>
                    </a:lnTo>
                    <a:lnTo>
                      <a:pt x="66405" y="56691"/>
                    </a:lnTo>
                    <a:lnTo>
                      <a:pt x="54102" y="35560"/>
                    </a:lnTo>
                    <a:lnTo>
                      <a:pt x="80645" y="35560"/>
                    </a:lnTo>
                    <a:lnTo>
                      <a:pt x="80645" y="28448"/>
                    </a:lnTo>
                    <a:close/>
                  </a:path>
                  <a:path w="390525" h="1509395">
                    <a:moveTo>
                      <a:pt x="80645" y="35560"/>
                    </a:moveTo>
                    <a:lnTo>
                      <a:pt x="78740" y="35560"/>
                    </a:lnTo>
                    <a:lnTo>
                      <a:pt x="66405" y="56691"/>
                    </a:lnTo>
                    <a:lnTo>
                      <a:pt x="80645" y="81149"/>
                    </a:lnTo>
                    <a:lnTo>
                      <a:pt x="80645" y="35560"/>
                    </a:lnTo>
                    <a:close/>
                  </a:path>
                  <a:path w="390525" h="1509395">
                    <a:moveTo>
                      <a:pt x="78740" y="35560"/>
                    </a:moveTo>
                    <a:lnTo>
                      <a:pt x="54102" y="35560"/>
                    </a:lnTo>
                    <a:lnTo>
                      <a:pt x="66405" y="56691"/>
                    </a:lnTo>
                    <a:lnTo>
                      <a:pt x="78740" y="35560"/>
                    </a:lnTo>
                    <a:close/>
                  </a:path>
                </a:pathLst>
              </a:custGeom>
              <a:solidFill>
                <a:srgbClr val="226092"/>
              </a:solidFill>
            </p:spPr>
            <p:txBody>
              <a:bodyPr wrap="square" lIns="0" tIns="0" rIns="0" bIns="0" rtlCol="0"/>
              <a:lstStyle/>
              <a:p>
                <a:endParaRPr/>
              </a:p>
            </p:txBody>
          </p:sp>
          <p:sp>
            <p:nvSpPr>
              <p:cNvPr id="63" name="object 63"/>
              <p:cNvSpPr/>
              <p:nvPr/>
            </p:nvSpPr>
            <p:spPr>
              <a:xfrm>
                <a:off x="3290764" y="2401597"/>
                <a:ext cx="1539395" cy="1651929"/>
              </a:xfrm>
              <a:custGeom>
                <a:avLst/>
                <a:gdLst/>
                <a:ahLst/>
                <a:cxnLst/>
                <a:rect l="l" t="t" r="r" b="b"/>
                <a:pathLst>
                  <a:path w="1396364" h="1498600">
                    <a:moveTo>
                      <a:pt x="1279144" y="1367789"/>
                    </a:moveTo>
                    <a:lnTo>
                      <a:pt x="1272286" y="1371727"/>
                    </a:lnTo>
                    <a:lnTo>
                      <a:pt x="1265428" y="1375790"/>
                    </a:lnTo>
                    <a:lnTo>
                      <a:pt x="1263142" y="1384427"/>
                    </a:lnTo>
                    <a:lnTo>
                      <a:pt x="1267079" y="1391285"/>
                    </a:lnTo>
                    <a:lnTo>
                      <a:pt x="1329436" y="1498219"/>
                    </a:lnTo>
                    <a:lnTo>
                      <a:pt x="1346025" y="1469770"/>
                    </a:lnTo>
                    <a:lnTo>
                      <a:pt x="1315212" y="1469770"/>
                    </a:lnTo>
                    <a:lnTo>
                      <a:pt x="1315212" y="1416968"/>
                    </a:lnTo>
                    <a:lnTo>
                      <a:pt x="1291844" y="1376934"/>
                    </a:lnTo>
                    <a:lnTo>
                      <a:pt x="1287780" y="1370076"/>
                    </a:lnTo>
                    <a:lnTo>
                      <a:pt x="1279144" y="1367789"/>
                    </a:lnTo>
                    <a:close/>
                  </a:path>
                  <a:path w="1396364" h="1498600">
                    <a:moveTo>
                      <a:pt x="1315212" y="1416968"/>
                    </a:moveTo>
                    <a:lnTo>
                      <a:pt x="1315212" y="1469770"/>
                    </a:lnTo>
                    <a:lnTo>
                      <a:pt x="1343787" y="1469770"/>
                    </a:lnTo>
                    <a:lnTo>
                      <a:pt x="1343787" y="1462658"/>
                    </a:lnTo>
                    <a:lnTo>
                      <a:pt x="1317117" y="1462658"/>
                    </a:lnTo>
                    <a:lnTo>
                      <a:pt x="1329499" y="1441445"/>
                    </a:lnTo>
                    <a:lnTo>
                      <a:pt x="1315212" y="1416968"/>
                    </a:lnTo>
                    <a:close/>
                  </a:path>
                  <a:path w="1396364" h="1498600">
                    <a:moveTo>
                      <a:pt x="1379855" y="1367789"/>
                    </a:moveTo>
                    <a:lnTo>
                      <a:pt x="1371092" y="1370076"/>
                    </a:lnTo>
                    <a:lnTo>
                      <a:pt x="1367155" y="1376934"/>
                    </a:lnTo>
                    <a:lnTo>
                      <a:pt x="1343787" y="1416968"/>
                    </a:lnTo>
                    <a:lnTo>
                      <a:pt x="1343787" y="1469770"/>
                    </a:lnTo>
                    <a:lnTo>
                      <a:pt x="1346025" y="1469770"/>
                    </a:lnTo>
                    <a:lnTo>
                      <a:pt x="1391793" y="1391285"/>
                    </a:lnTo>
                    <a:lnTo>
                      <a:pt x="1395857" y="1384427"/>
                    </a:lnTo>
                    <a:lnTo>
                      <a:pt x="1393444" y="1375790"/>
                    </a:lnTo>
                    <a:lnTo>
                      <a:pt x="1386713" y="1371727"/>
                    </a:lnTo>
                    <a:lnTo>
                      <a:pt x="1379855" y="1367789"/>
                    </a:lnTo>
                    <a:close/>
                  </a:path>
                  <a:path w="1396364" h="1498600">
                    <a:moveTo>
                      <a:pt x="1329499" y="1441445"/>
                    </a:moveTo>
                    <a:lnTo>
                      <a:pt x="1317117" y="1462658"/>
                    </a:lnTo>
                    <a:lnTo>
                      <a:pt x="1341882" y="1462658"/>
                    </a:lnTo>
                    <a:lnTo>
                      <a:pt x="1329499" y="1441445"/>
                    </a:lnTo>
                    <a:close/>
                  </a:path>
                  <a:path w="1396364" h="1498600">
                    <a:moveTo>
                      <a:pt x="1343787" y="1416968"/>
                    </a:moveTo>
                    <a:lnTo>
                      <a:pt x="1329499" y="1441445"/>
                    </a:lnTo>
                    <a:lnTo>
                      <a:pt x="1341882" y="1462658"/>
                    </a:lnTo>
                    <a:lnTo>
                      <a:pt x="1343787" y="1462658"/>
                    </a:lnTo>
                    <a:lnTo>
                      <a:pt x="1343787" y="1416968"/>
                    </a:lnTo>
                    <a:close/>
                  </a:path>
                  <a:path w="1396364" h="1498600">
                    <a:moveTo>
                      <a:pt x="1315212" y="749045"/>
                    </a:moveTo>
                    <a:lnTo>
                      <a:pt x="1315212" y="1416968"/>
                    </a:lnTo>
                    <a:lnTo>
                      <a:pt x="1329499" y="1441445"/>
                    </a:lnTo>
                    <a:lnTo>
                      <a:pt x="1343786" y="1416968"/>
                    </a:lnTo>
                    <a:lnTo>
                      <a:pt x="1343787" y="763397"/>
                    </a:lnTo>
                    <a:lnTo>
                      <a:pt x="1329436" y="763397"/>
                    </a:lnTo>
                    <a:lnTo>
                      <a:pt x="1315212" y="749045"/>
                    </a:lnTo>
                    <a:close/>
                  </a:path>
                  <a:path w="1396364" h="1498600">
                    <a:moveTo>
                      <a:pt x="66309" y="56691"/>
                    </a:moveTo>
                    <a:lnTo>
                      <a:pt x="52069" y="81149"/>
                    </a:lnTo>
                    <a:lnTo>
                      <a:pt x="52069" y="757047"/>
                    </a:lnTo>
                    <a:lnTo>
                      <a:pt x="58419" y="763397"/>
                    </a:lnTo>
                    <a:lnTo>
                      <a:pt x="1315212" y="763397"/>
                    </a:lnTo>
                    <a:lnTo>
                      <a:pt x="1315212" y="749045"/>
                    </a:lnTo>
                    <a:lnTo>
                      <a:pt x="80644" y="749045"/>
                    </a:lnTo>
                    <a:lnTo>
                      <a:pt x="66293" y="734822"/>
                    </a:lnTo>
                    <a:lnTo>
                      <a:pt x="80644" y="734822"/>
                    </a:lnTo>
                    <a:lnTo>
                      <a:pt x="80585" y="81149"/>
                    </a:lnTo>
                    <a:lnTo>
                      <a:pt x="66309" y="56691"/>
                    </a:lnTo>
                    <a:close/>
                  </a:path>
                  <a:path w="1396364" h="1498600">
                    <a:moveTo>
                      <a:pt x="1337309" y="734822"/>
                    </a:moveTo>
                    <a:lnTo>
                      <a:pt x="80644" y="734822"/>
                    </a:lnTo>
                    <a:lnTo>
                      <a:pt x="80644" y="749045"/>
                    </a:lnTo>
                    <a:lnTo>
                      <a:pt x="1315212" y="749045"/>
                    </a:lnTo>
                    <a:lnTo>
                      <a:pt x="1329436" y="763397"/>
                    </a:lnTo>
                    <a:lnTo>
                      <a:pt x="1343787" y="763397"/>
                    </a:lnTo>
                    <a:lnTo>
                      <a:pt x="1343787" y="741172"/>
                    </a:lnTo>
                    <a:lnTo>
                      <a:pt x="1337309" y="734822"/>
                    </a:lnTo>
                    <a:close/>
                  </a:path>
                  <a:path w="1396364" h="1498600">
                    <a:moveTo>
                      <a:pt x="80644" y="734822"/>
                    </a:moveTo>
                    <a:lnTo>
                      <a:pt x="66293" y="734822"/>
                    </a:lnTo>
                    <a:lnTo>
                      <a:pt x="80644" y="749045"/>
                    </a:lnTo>
                    <a:lnTo>
                      <a:pt x="80644" y="734822"/>
                    </a:lnTo>
                    <a:close/>
                  </a:path>
                  <a:path w="1396364" h="1498600">
                    <a:moveTo>
                      <a:pt x="66293" y="0"/>
                    </a:moveTo>
                    <a:lnTo>
                      <a:pt x="0" y="113664"/>
                    </a:lnTo>
                    <a:lnTo>
                      <a:pt x="2286" y="122427"/>
                    </a:lnTo>
                    <a:lnTo>
                      <a:pt x="9143" y="126491"/>
                    </a:lnTo>
                    <a:lnTo>
                      <a:pt x="16002" y="130428"/>
                    </a:lnTo>
                    <a:lnTo>
                      <a:pt x="24637" y="128142"/>
                    </a:lnTo>
                    <a:lnTo>
                      <a:pt x="28702" y="121285"/>
                    </a:lnTo>
                    <a:lnTo>
                      <a:pt x="52010" y="81250"/>
                    </a:lnTo>
                    <a:lnTo>
                      <a:pt x="52069" y="28448"/>
                    </a:lnTo>
                    <a:lnTo>
                      <a:pt x="82883" y="28448"/>
                    </a:lnTo>
                    <a:lnTo>
                      <a:pt x="66293" y="0"/>
                    </a:lnTo>
                    <a:close/>
                  </a:path>
                  <a:path w="1396364" h="1498600">
                    <a:moveTo>
                      <a:pt x="82883" y="28448"/>
                    </a:moveTo>
                    <a:lnTo>
                      <a:pt x="80644" y="28448"/>
                    </a:lnTo>
                    <a:lnTo>
                      <a:pt x="80644" y="81250"/>
                    </a:lnTo>
                    <a:lnTo>
                      <a:pt x="104012" y="121285"/>
                    </a:lnTo>
                    <a:lnTo>
                      <a:pt x="107950" y="128142"/>
                    </a:lnTo>
                    <a:lnTo>
                      <a:pt x="116712" y="130428"/>
                    </a:lnTo>
                    <a:lnTo>
                      <a:pt x="123571" y="126491"/>
                    </a:lnTo>
                    <a:lnTo>
                      <a:pt x="130302" y="122427"/>
                    </a:lnTo>
                    <a:lnTo>
                      <a:pt x="132715" y="113664"/>
                    </a:lnTo>
                    <a:lnTo>
                      <a:pt x="128650" y="106934"/>
                    </a:lnTo>
                    <a:lnTo>
                      <a:pt x="82883" y="28448"/>
                    </a:lnTo>
                    <a:close/>
                  </a:path>
                  <a:path w="1396364" h="1498600">
                    <a:moveTo>
                      <a:pt x="80644" y="35560"/>
                    </a:moveTo>
                    <a:lnTo>
                      <a:pt x="78612" y="35560"/>
                    </a:lnTo>
                    <a:lnTo>
                      <a:pt x="66309" y="56691"/>
                    </a:lnTo>
                    <a:lnTo>
                      <a:pt x="80644" y="81250"/>
                    </a:lnTo>
                    <a:lnTo>
                      <a:pt x="80644" y="35560"/>
                    </a:lnTo>
                    <a:close/>
                  </a:path>
                  <a:path w="1396364" h="1498600">
                    <a:moveTo>
                      <a:pt x="80644" y="28448"/>
                    </a:moveTo>
                    <a:lnTo>
                      <a:pt x="52069" y="28448"/>
                    </a:lnTo>
                    <a:lnTo>
                      <a:pt x="52069" y="81149"/>
                    </a:lnTo>
                    <a:lnTo>
                      <a:pt x="66309" y="56691"/>
                    </a:lnTo>
                    <a:lnTo>
                      <a:pt x="53975" y="35560"/>
                    </a:lnTo>
                    <a:lnTo>
                      <a:pt x="80644" y="35560"/>
                    </a:lnTo>
                    <a:lnTo>
                      <a:pt x="80644" y="28448"/>
                    </a:lnTo>
                    <a:close/>
                  </a:path>
                  <a:path w="1396364" h="1498600">
                    <a:moveTo>
                      <a:pt x="78612" y="35560"/>
                    </a:moveTo>
                    <a:lnTo>
                      <a:pt x="53975" y="35560"/>
                    </a:lnTo>
                    <a:lnTo>
                      <a:pt x="66309" y="56691"/>
                    </a:lnTo>
                    <a:lnTo>
                      <a:pt x="78612" y="35560"/>
                    </a:lnTo>
                    <a:close/>
                  </a:path>
                </a:pathLst>
              </a:custGeom>
              <a:solidFill>
                <a:srgbClr val="226092"/>
              </a:solidFill>
            </p:spPr>
            <p:txBody>
              <a:bodyPr wrap="square" lIns="0" tIns="0" rIns="0" bIns="0" rtlCol="0"/>
              <a:lstStyle/>
              <a:p>
                <a:endParaRPr/>
              </a:p>
            </p:txBody>
          </p:sp>
          <p:sp>
            <p:nvSpPr>
              <p:cNvPr id="66" name="object 66"/>
              <p:cNvSpPr/>
              <p:nvPr/>
            </p:nvSpPr>
            <p:spPr>
              <a:xfrm>
                <a:off x="6062376" y="2595487"/>
                <a:ext cx="614638" cy="1469937"/>
              </a:xfrm>
              <a:custGeom>
                <a:avLst/>
                <a:gdLst/>
                <a:ahLst/>
                <a:cxnLst/>
                <a:rect l="l" t="t" r="r" b="b"/>
                <a:pathLst>
                  <a:path w="557529" h="1333500">
                    <a:moveTo>
                      <a:pt x="440563" y="1202817"/>
                    </a:moveTo>
                    <a:lnTo>
                      <a:pt x="433832" y="1206754"/>
                    </a:lnTo>
                    <a:lnTo>
                      <a:pt x="426974" y="1210691"/>
                    </a:lnTo>
                    <a:lnTo>
                      <a:pt x="424688" y="1219454"/>
                    </a:lnTo>
                    <a:lnTo>
                      <a:pt x="428625" y="1226312"/>
                    </a:lnTo>
                    <a:lnTo>
                      <a:pt x="490982" y="1333119"/>
                    </a:lnTo>
                    <a:lnTo>
                      <a:pt x="507516" y="1304798"/>
                    </a:lnTo>
                    <a:lnTo>
                      <a:pt x="476758" y="1304798"/>
                    </a:lnTo>
                    <a:lnTo>
                      <a:pt x="476702" y="1251874"/>
                    </a:lnTo>
                    <a:lnTo>
                      <a:pt x="453389" y="1211834"/>
                    </a:lnTo>
                    <a:lnTo>
                      <a:pt x="449325" y="1205103"/>
                    </a:lnTo>
                    <a:lnTo>
                      <a:pt x="440563" y="1202817"/>
                    </a:lnTo>
                    <a:close/>
                  </a:path>
                  <a:path w="557529" h="1333500">
                    <a:moveTo>
                      <a:pt x="476758" y="1251969"/>
                    </a:moveTo>
                    <a:lnTo>
                      <a:pt x="476758" y="1304798"/>
                    </a:lnTo>
                    <a:lnTo>
                      <a:pt x="505333" y="1304798"/>
                    </a:lnTo>
                    <a:lnTo>
                      <a:pt x="505333" y="1297559"/>
                    </a:lnTo>
                    <a:lnTo>
                      <a:pt x="478663" y="1297559"/>
                    </a:lnTo>
                    <a:lnTo>
                      <a:pt x="490998" y="1276428"/>
                    </a:lnTo>
                    <a:lnTo>
                      <a:pt x="476758" y="1251969"/>
                    </a:lnTo>
                    <a:close/>
                  </a:path>
                  <a:path w="557529" h="1333500">
                    <a:moveTo>
                      <a:pt x="541401" y="1202817"/>
                    </a:moveTo>
                    <a:lnTo>
                      <a:pt x="532638" y="1205103"/>
                    </a:lnTo>
                    <a:lnTo>
                      <a:pt x="505333" y="1251874"/>
                    </a:lnTo>
                    <a:lnTo>
                      <a:pt x="505333" y="1304798"/>
                    </a:lnTo>
                    <a:lnTo>
                      <a:pt x="507516" y="1304798"/>
                    </a:lnTo>
                    <a:lnTo>
                      <a:pt x="553338" y="1226312"/>
                    </a:lnTo>
                    <a:lnTo>
                      <a:pt x="557276" y="1219454"/>
                    </a:lnTo>
                    <a:lnTo>
                      <a:pt x="554989" y="1210691"/>
                    </a:lnTo>
                    <a:lnTo>
                      <a:pt x="548259" y="1206754"/>
                    </a:lnTo>
                    <a:lnTo>
                      <a:pt x="541401" y="1202817"/>
                    </a:lnTo>
                    <a:close/>
                  </a:path>
                  <a:path w="557529" h="1333500">
                    <a:moveTo>
                      <a:pt x="490998" y="1276428"/>
                    </a:moveTo>
                    <a:lnTo>
                      <a:pt x="478663" y="1297559"/>
                    </a:lnTo>
                    <a:lnTo>
                      <a:pt x="503300" y="1297559"/>
                    </a:lnTo>
                    <a:lnTo>
                      <a:pt x="490998" y="1276428"/>
                    </a:lnTo>
                    <a:close/>
                  </a:path>
                  <a:path w="557529" h="1333500">
                    <a:moveTo>
                      <a:pt x="505333" y="1251874"/>
                    </a:moveTo>
                    <a:lnTo>
                      <a:pt x="490998" y="1276428"/>
                    </a:lnTo>
                    <a:lnTo>
                      <a:pt x="503300" y="1297559"/>
                    </a:lnTo>
                    <a:lnTo>
                      <a:pt x="505333" y="1297559"/>
                    </a:lnTo>
                    <a:lnTo>
                      <a:pt x="505333" y="1251874"/>
                    </a:lnTo>
                    <a:close/>
                  </a:path>
                  <a:path w="557529" h="1333500">
                    <a:moveTo>
                      <a:pt x="476758" y="775462"/>
                    </a:moveTo>
                    <a:lnTo>
                      <a:pt x="476758" y="1251969"/>
                    </a:lnTo>
                    <a:lnTo>
                      <a:pt x="490998" y="1276428"/>
                    </a:lnTo>
                    <a:lnTo>
                      <a:pt x="505277" y="1251969"/>
                    </a:lnTo>
                    <a:lnTo>
                      <a:pt x="505333" y="789686"/>
                    </a:lnTo>
                    <a:lnTo>
                      <a:pt x="490982" y="789686"/>
                    </a:lnTo>
                    <a:lnTo>
                      <a:pt x="476758" y="775462"/>
                    </a:lnTo>
                    <a:close/>
                  </a:path>
                  <a:path w="557529" h="1333500">
                    <a:moveTo>
                      <a:pt x="66356" y="56772"/>
                    </a:moveTo>
                    <a:lnTo>
                      <a:pt x="52070" y="81244"/>
                    </a:lnTo>
                    <a:lnTo>
                      <a:pt x="52070" y="783336"/>
                    </a:lnTo>
                    <a:lnTo>
                      <a:pt x="58547" y="789686"/>
                    </a:lnTo>
                    <a:lnTo>
                      <a:pt x="476758" y="789686"/>
                    </a:lnTo>
                    <a:lnTo>
                      <a:pt x="476758" y="775462"/>
                    </a:lnTo>
                    <a:lnTo>
                      <a:pt x="80645" y="775462"/>
                    </a:lnTo>
                    <a:lnTo>
                      <a:pt x="66421" y="761111"/>
                    </a:lnTo>
                    <a:lnTo>
                      <a:pt x="80645" y="761111"/>
                    </a:lnTo>
                    <a:lnTo>
                      <a:pt x="80641" y="81244"/>
                    </a:lnTo>
                    <a:lnTo>
                      <a:pt x="66356" y="56772"/>
                    </a:lnTo>
                    <a:close/>
                  </a:path>
                  <a:path w="557529" h="1333500">
                    <a:moveTo>
                      <a:pt x="498855" y="761111"/>
                    </a:moveTo>
                    <a:lnTo>
                      <a:pt x="80645" y="761111"/>
                    </a:lnTo>
                    <a:lnTo>
                      <a:pt x="80645" y="775462"/>
                    </a:lnTo>
                    <a:lnTo>
                      <a:pt x="476758" y="775462"/>
                    </a:lnTo>
                    <a:lnTo>
                      <a:pt x="490982" y="789686"/>
                    </a:lnTo>
                    <a:lnTo>
                      <a:pt x="505333" y="789686"/>
                    </a:lnTo>
                    <a:lnTo>
                      <a:pt x="505333" y="767588"/>
                    </a:lnTo>
                    <a:lnTo>
                      <a:pt x="498855" y="761111"/>
                    </a:lnTo>
                    <a:close/>
                  </a:path>
                  <a:path w="557529" h="1333500">
                    <a:moveTo>
                      <a:pt x="80645" y="761111"/>
                    </a:moveTo>
                    <a:lnTo>
                      <a:pt x="66421" y="761111"/>
                    </a:lnTo>
                    <a:lnTo>
                      <a:pt x="80645" y="775462"/>
                    </a:lnTo>
                    <a:lnTo>
                      <a:pt x="80645" y="761111"/>
                    </a:lnTo>
                    <a:close/>
                  </a:path>
                  <a:path w="557529" h="1333500">
                    <a:moveTo>
                      <a:pt x="66421" y="0"/>
                    </a:moveTo>
                    <a:lnTo>
                      <a:pt x="4063" y="106807"/>
                    </a:lnTo>
                    <a:lnTo>
                      <a:pt x="0" y="113665"/>
                    </a:lnTo>
                    <a:lnTo>
                      <a:pt x="2412" y="122428"/>
                    </a:lnTo>
                    <a:lnTo>
                      <a:pt x="16001" y="130429"/>
                    </a:lnTo>
                    <a:lnTo>
                      <a:pt x="24764" y="128016"/>
                    </a:lnTo>
                    <a:lnTo>
                      <a:pt x="52066" y="81250"/>
                    </a:lnTo>
                    <a:lnTo>
                      <a:pt x="52070" y="28321"/>
                    </a:lnTo>
                    <a:lnTo>
                      <a:pt x="82955" y="28321"/>
                    </a:lnTo>
                    <a:lnTo>
                      <a:pt x="66421" y="0"/>
                    </a:lnTo>
                    <a:close/>
                  </a:path>
                  <a:path w="557529" h="1333500">
                    <a:moveTo>
                      <a:pt x="82955" y="28321"/>
                    </a:moveTo>
                    <a:lnTo>
                      <a:pt x="80645" y="28321"/>
                    </a:lnTo>
                    <a:lnTo>
                      <a:pt x="80645" y="81250"/>
                    </a:lnTo>
                    <a:lnTo>
                      <a:pt x="104012" y="121285"/>
                    </a:lnTo>
                    <a:lnTo>
                      <a:pt x="108076" y="128016"/>
                    </a:lnTo>
                    <a:lnTo>
                      <a:pt x="116712" y="130429"/>
                    </a:lnTo>
                    <a:lnTo>
                      <a:pt x="123571" y="126365"/>
                    </a:lnTo>
                    <a:lnTo>
                      <a:pt x="130428" y="122428"/>
                    </a:lnTo>
                    <a:lnTo>
                      <a:pt x="132714" y="113665"/>
                    </a:lnTo>
                    <a:lnTo>
                      <a:pt x="128777" y="106807"/>
                    </a:lnTo>
                    <a:lnTo>
                      <a:pt x="82955" y="28321"/>
                    </a:lnTo>
                    <a:close/>
                  </a:path>
                  <a:path w="557529" h="1333500">
                    <a:moveTo>
                      <a:pt x="80645" y="35560"/>
                    </a:moveTo>
                    <a:lnTo>
                      <a:pt x="78739" y="35560"/>
                    </a:lnTo>
                    <a:lnTo>
                      <a:pt x="66356" y="56772"/>
                    </a:lnTo>
                    <a:lnTo>
                      <a:pt x="80645" y="81250"/>
                    </a:lnTo>
                    <a:lnTo>
                      <a:pt x="80645" y="35560"/>
                    </a:lnTo>
                    <a:close/>
                  </a:path>
                  <a:path w="557529" h="1333500">
                    <a:moveTo>
                      <a:pt x="80645" y="28321"/>
                    </a:moveTo>
                    <a:lnTo>
                      <a:pt x="52070" y="28321"/>
                    </a:lnTo>
                    <a:lnTo>
                      <a:pt x="52070" y="81244"/>
                    </a:lnTo>
                    <a:lnTo>
                      <a:pt x="66356" y="56772"/>
                    </a:lnTo>
                    <a:lnTo>
                      <a:pt x="53975" y="35560"/>
                    </a:lnTo>
                    <a:lnTo>
                      <a:pt x="80645" y="35560"/>
                    </a:lnTo>
                    <a:lnTo>
                      <a:pt x="80645" y="28321"/>
                    </a:lnTo>
                    <a:close/>
                  </a:path>
                  <a:path w="557529" h="1333500">
                    <a:moveTo>
                      <a:pt x="78739" y="35560"/>
                    </a:moveTo>
                    <a:lnTo>
                      <a:pt x="53975" y="35560"/>
                    </a:lnTo>
                    <a:lnTo>
                      <a:pt x="66356" y="56772"/>
                    </a:lnTo>
                    <a:lnTo>
                      <a:pt x="78739" y="35560"/>
                    </a:lnTo>
                    <a:close/>
                  </a:path>
                </a:pathLst>
              </a:custGeom>
              <a:solidFill>
                <a:srgbClr val="226092"/>
              </a:solidFill>
            </p:spPr>
            <p:txBody>
              <a:bodyPr wrap="square" lIns="0" tIns="0" rIns="0" bIns="0" rtlCol="0"/>
              <a:lstStyle/>
              <a:p>
                <a:endParaRPr/>
              </a:p>
            </p:txBody>
          </p:sp>
          <p:sp>
            <p:nvSpPr>
              <p:cNvPr id="67" name="object 67"/>
              <p:cNvSpPr/>
              <p:nvPr/>
            </p:nvSpPr>
            <p:spPr>
              <a:xfrm>
                <a:off x="2954322" y="2401598"/>
                <a:ext cx="3554820" cy="1663828"/>
              </a:xfrm>
              <a:custGeom>
                <a:avLst/>
                <a:gdLst/>
                <a:ahLst/>
                <a:cxnLst/>
                <a:rect l="l" t="t" r="r" b="b"/>
                <a:pathLst>
                  <a:path w="3224529" h="1509395">
                    <a:moveTo>
                      <a:pt x="3107309" y="1378712"/>
                    </a:moveTo>
                    <a:lnTo>
                      <a:pt x="3093593" y="1386586"/>
                    </a:lnTo>
                    <a:lnTo>
                      <a:pt x="3091307" y="1395349"/>
                    </a:lnTo>
                    <a:lnTo>
                      <a:pt x="3095371" y="1402206"/>
                    </a:lnTo>
                    <a:lnTo>
                      <a:pt x="3157728" y="1509014"/>
                    </a:lnTo>
                    <a:lnTo>
                      <a:pt x="3174228" y="1480692"/>
                    </a:lnTo>
                    <a:lnTo>
                      <a:pt x="3143377" y="1480692"/>
                    </a:lnTo>
                    <a:lnTo>
                      <a:pt x="3143377" y="1427769"/>
                    </a:lnTo>
                    <a:lnTo>
                      <a:pt x="3116072" y="1380998"/>
                    </a:lnTo>
                    <a:lnTo>
                      <a:pt x="3107309" y="1378712"/>
                    </a:lnTo>
                    <a:close/>
                  </a:path>
                  <a:path w="3224529" h="1509395">
                    <a:moveTo>
                      <a:pt x="3143377" y="1427769"/>
                    </a:moveTo>
                    <a:lnTo>
                      <a:pt x="3143377" y="1480692"/>
                    </a:lnTo>
                    <a:lnTo>
                      <a:pt x="3171952" y="1480692"/>
                    </a:lnTo>
                    <a:lnTo>
                      <a:pt x="3171952" y="1473453"/>
                    </a:lnTo>
                    <a:lnTo>
                      <a:pt x="3145282" y="1473453"/>
                    </a:lnTo>
                    <a:lnTo>
                      <a:pt x="3157664" y="1452243"/>
                    </a:lnTo>
                    <a:lnTo>
                      <a:pt x="3143377" y="1427769"/>
                    </a:lnTo>
                    <a:close/>
                  </a:path>
                  <a:path w="3224529" h="1509395">
                    <a:moveTo>
                      <a:pt x="3208020" y="1378712"/>
                    </a:moveTo>
                    <a:lnTo>
                      <a:pt x="3199257" y="1380998"/>
                    </a:lnTo>
                    <a:lnTo>
                      <a:pt x="3171952" y="1427769"/>
                    </a:lnTo>
                    <a:lnTo>
                      <a:pt x="3171952" y="1480692"/>
                    </a:lnTo>
                    <a:lnTo>
                      <a:pt x="3174228" y="1480692"/>
                    </a:lnTo>
                    <a:lnTo>
                      <a:pt x="3219958" y="1402206"/>
                    </a:lnTo>
                    <a:lnTo>
                      <a:pt x="3224022" y="1395349"/>
                    </a:lnTo>
                    <a:lnTo>
                      <a:pt x="3221736" y="1386586"/>
                    </a:lnTo>
                    <a:lnTo>
                      <a:pt x="3208020" y="1378712"/>
                    </a:lnTo>
                    <a:close/>
                  </a:path>
                  <a:path w="3224529" h="1509395">
                    <a:moveTo>
                      <a:pt x="3157664" y="1452243"/>
                    </a:moveTo>
                    <a:lnTo>
                      <a:pt x="3145282" y="1473453"/>
                    </a:lnTo>
                    <a:lnTo>
                      <a:pt x="3170047" y="1473453"/>
                    </a:lnTo>
                    <a:lnTo>
                      <a:pt x="3157664" y="1452243"/>
                    </a:lnTo>
                    <a:close/>
                  </a:path>
                  <a:path w="3224529" h="1509395">
                    <a:moveTo>
                      <a:pt x="3171952" y="1427769"/>
                    </a:moveTo>
                    <a:lnTo>
                      <a:pt x="3157664" y="1452243"/>
                    </a:lnTo>
                    <a:lnTo>
                      <a:pt x="3170047" y="1473453"/>
                    </a:lnTo>
                    <a:lnTo>
                      <a:pt x="3171952" y="1473453"/>
                    </a:lnTo>
                    <a:lnTo>
                      <a:pt x="3171952" y="1427769"/>
                    </a:lnTo>
                    <a:close/>
                  </a:path>
                  <a:path w="3224529" h="1509395">
                    <a:moveTo>
                      <a:pt x="3143377" y="841628"/>
                    </a:moveTo>
                    <a:lnTo>
                      <a:pt x="3143377" y="1427769"/>
                    </a:lnTo>
                    <a:lnTo>
                      <a:pt x="3157664" y="1452243"/>
                    </a:lnTo>
                    <a:lnTo>
                      <a:pt x="3171952" y="1427769"/>
                    </a:lnTo>
                    <a:lnTo>
                      <a:pt x="3171952" y="855979"/>
                    </a:lnTo>
                    <a:lnTo>
                      <a:pt x="3157728" y="855979"/>
                    </a:lnTo>
                    <a:lnTo>
                      <a:pt x="3143377" y="841628"/>
                    </a:lnTo>
                    <a:close/>
                  </a:path>
                  <a:path w="3224529" h="1509395">
                    <a:moveTo>
                      <a:pt x="66357" y="56773"/>
                    </a:moveTo>
                    <a:lnTo>
                      <a:pt x="52070" y="81250"/>
                    </a:lnTo>
                    <a:lnTo>
                      <a:pt x="52070" y="849502"/>
                    </a:lnTo>
                    <a:lnTo>
                      <a:pt x="58420" y="855979"/>
                    </a:lnTo>
                    <a:lnTo>
                      <a:pt x="3143377" y="855979"/>
                    </a:lnTo>
                    <a:lnTo>
                      <a:pt x="3143377" y="841628"/>
                    </a:lnTo>
                    <a:lnTo>
                      <a:pt x="80645" y="841628"/>
                    </a:lnTo>
                    <a:lnTo>
                      <a:pt x="66421" y="827404"/>
                    </a:lnTo>
                    <a:lnTo>
                      <a:pt x="80645" y="827404"/>
                    </a:lnTo>
                    <a:lnTo>
                      <a:pt x="80645" y="81250"/>
                    </a:lnTo>
                    <a:lnTo>
                      <a:pt x="66357" y="56773"/>
                    </a:lnTo>
                    <a:close/>
                  </a:path>
                  <a:path w="3224529" h="1509395">
                    <a:moveTo>
                      <a:pt x="3165602" y="827404"/>
                    </a:moveTo>
                    <a:lnTo>
                      <a:pt x="80645" y="827404"/>
                    </a:lnTo>
                    <a:lnTo>
                      <a:pt x="80645" y="841628"/>
                    </a:lnTo>
                    <a:lnTo>
                      <a:pt x="3143377" y="841628"/>
                    </a:lnTo>
                    <a:lnTo>
                      <a:pt x="3157728" y="855979"/>
                    </a:lnTo>
                    <a:lnTo>
                      <a:pt x="3171952" y="855979"/>
                    </a:lnTo>
                    <a:lnTo>
                      <a:pt x="3171952" y="833754"/>
                    </a:lnTo>
                    <a:lnTo>
                      <a:pt x="3165602" y="827404"/>
                    </a:lnTo>
                    <a:close/>
                  </a:path>
                  <a:path w="3224529" h="1509395">
                    <a:moveTo>
                      <a:pt x="80645" y="827404"/>
                    </a:moveTo>
                    <a:lnTo>
                      <a:pt x="66421" y="827404"/>
                    </a:lnTo>
                    <a:lnTo>
                      <a:pt x="80645" y="841628"/>
                    </a:lnTo>
                    <a:lnTo>
                      <a:pt x="80645" y="827404"/>
                    </a:lnTo>
                    <a:close/>
                  </a:path>
                  <a:path w="3224529"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320"/>
                    </a:lnTo>
                    <a:lnTo>
                      <a:pt x="82935" y="28320"/>
                    </a:lnTo>
                    <a:lnTo>
                      <a:pt x="66421" y="0"/>
                    </a:lnTo>
                    <a:close/>
                  </a:path>
                  <a:path w="3224529" h="1509395">
                    <a:moveTo>
                      <a:pt x="82935" y="28320"/>
                    </a:moveTo>
                    <a:lnTo>
                      <a:pt x="80645" y="28320"/>
                    </a:lnTo>
                    <a:lnTo>
                      <a:pt x="80645" y="81250"/>
                    </a:lnTo>
                    <a:lnTo>
                      <a:pt x="104012" y="121285"/>
                    </a:lnTo>
                    <a:lnTo>
                      <a:pt x="108077" y="128142"/>
                    </a:lnTo>
                    <a:lnTo>
                      <a:pt x="116712" y="130428"/>
                    </a:lnTo>
                    <a:lnTo>
                      <a:pt x="123571" y="126491"/>
                    </a:lnTo>
                    <a:lnTo>
                      <a:pt x="130429" y="122427"/>
                    </a:lnTo>
                    <a:lnTo>
                      <a:pt x="132715" y="113664"/>
                    </a:lnTo>
                    <a:lnTo>
                      <a:pt x="82935" y="28320"/>
                    </a:lnTo>
                    <a:close/>
                  </a:path>
                  <a:path w="3224529" h="1509395">
                    <a:moveTo>
                      <a:pt x="80645" y="28320"/>
                    </a:moveTo>
                    <a:lnTo>
                      <a:pt x="52070" y="28320"/>
                    </a:lnTo>
                    <a:lnTo>
                      <a:pt x="52070" y="81250"/>
                    </a:lnTo>
                    <a:lnTo>
                      <a:pt x="66357" y="56773"/>
                    </a:lnTo>
                    <a:lnTo>
                      <a:pt x="53975" y="35560"/>
                    </a:lnTo>
                    <a:lnTo>
                      <a:pt x="80645" y="35560"/>
                    </a:lnTo>
                    <a:lnTo>
                      <a:pt x="80645" y="28320"/>
                    </a:lnTo>
                    <a:close/>
                  </a:path>
                  <a:path w="3224529" h="1509395">
                    <a:moveTo>
                      <a:pt x="80645" y="35560"/>
                    </a:moveTo>
                    <a:lnTo>
                      <a:pt x="78740" y="35560"/>
                    </a:lnTo>
                    <a:lnTo>
                      <a:pt x="66357" y="56773"/>
                    </a:lnTo>
                    <a:lnTo>
                      <a:pt x="80645" y="81250"/>
                    </a:lnTo>
                    <a:lnTo>
                      <a:pt x="80645" y="35560"/>
                    </a:lnTo>
                    <a:close/>
                  </a:path>
                  <a:path w="3224529" h="1509395">
                    <a:moveTo>
                      <a:pt x="78740" y="35560"/>
                    </a:moveTo>
                    <a:lnTo>
                      <a:pt x="53975" y="35560"/>
                    </a:lnTo>
                    <a:lnTo>
                      <a:pt x="66357" y="56773"/>
                    </a:lnTo>
                    <a:lnTo>
                      <a:pt x="78740" y="35560"/>
                    </a:lnTo>
                    <a:close/>
                  </a:path>
                </a:pathLst>
              </a:custGeom>
              <a:solidFill>
                <a:srgbClr val="226092"/>
              </a:solidFill>
            </p:spPr>
            <p:txBody>
              <a:bodyPr wrap="square" lIns="0" tIns="0" rIns="0" bIns="0" rtlCol="0"/>
              <a:lstStyle/>
              <a:p>
                <a:endParaRPr/>
              </a:p>
            </p:txBody>
          </p:sp>
        </p:grpSp>
      </p:grpSp>
      <p:sp>
        <p:nvSpPr>
          <p:cNvPr id="68" name="object 68"/>
          <p:cNvSpPr/>
          <p:nvPr/>
        </p:nvSpPr>
        <p:spPr>
          <a:xfrm>
            <a:off x="6448519" y="1283465"/>
            <a:ext cx="1306238" cy="868942"/>
          </a:xfrm>
          <a:prstGeom prst="rect">
            <a:avLst/>
          </a:prstGeom>
          <a:blipFill>
            <a:blip r:embed="rId27" cstate="print"/>
            <a:stretch>
              <a:fillRect/>
            </a:stretch>
          </a:blipFill>
        </p:spPr>
        <p:txBody>
          <a:bodyPr wrap="square" lIns="0" tIns="0" rIns="0" bIns="0" rtlCol="0"/>
          <a:lstStyle/>
          <a:p>
            <a:endParaRPr/>
          </a:p>
        </p:txBody>
      </p:sp>
      <p:sp>
        <p:nvSpPr>
          <p:cNvPr id="69" name="object 69"/>
          <p:cNvSpPr/>
          <p:nvPr/>
        </p:nvSpPr>
        <p:spPr>
          <a:xfrm>
            <a:off x="1784271" y="1325463"/>
            <a:ext cx="1602819" cy="967638"/>
          </a:xfrm>
          <a:prstGeom prst="rect">
            <a:avLst/>
          </a:prstGeom>
          <a:blipFill>
            <a:blip r:embed="rId28" cstate="print"/>
            <a:stretch>
              <a:fillRect/>
            </a:stretch>
          </a:blipFill>
        </p:spPr>
        <p:txBody>
          <a:bodyPr wrap="square" lIns="0" tIns="0" rIns="0" bIns="0" rtlCol="0"/>
          <a:lstStyle/>
          <a:p>
            <a:endParaRPr/>
          </a:p>
        </p:txBody>
      </p:sp>
      <p:sp>
        <p:nvSpPr>
          <p:cNvPr id="70" name="object 70"/>
          <p:cNvSpPr/>
          <p:nvPr/>
        </p:nvSpPr>
        <p:spPr>
          <a:xfrm>
            <a:off x="1917838" y="1459900"/>
            <a:ext cx="1331468" cy="699087"/>
          </a:xfrm>
          <a:prstGeom prst="rect">
            <a:avLst/>
          </a:prstGeom>
          <a:blipFill>
            <a:blip r:embed="rId6" cstate="print"/>
            <a:stretch>
              <a:fillRect/>
            </a:stretch>
          </a:blipFill>
        </p:spPr>
        <p:txBody>
          <a:bodyPr wrap="square" lIns="0" tIns="0" rIns="0" bIns="0" rtlCol="0"/>
          <a:lstStyle/>
          <a:p>
            <a:endParaRPr/>
          </a:p>
        </p:txBody>
      </p:sp>
      <p:sp>
        <p:nvSpPr>
          <p:cNvPr id="71" name="object 71"/>
          <p:cNvSpPr txBox="1"/>
          <p:nvPr/>
        </p:nvSpPr>
        <p:spPr>
          <a:xfrm>
            <a:off x="2068512" y="2178307"/>
            <a:ext cx="998543" cy="184666"/>
          </a:xfrm>
          <a:prstGeom prst="rect">
            <a:avLst/>
          </a:prstGeom>
        </p:spPr>
        <p:txBody>
          <a:bodyPr vert="horz" wrap="square" lIns="0" tIns="0" rIns="0" bIns="0" rtlCol="0">
            <a:spAutoFit/>
          </a:bodyPr>
          <a:lstStyle/>
          <a:p>
            <a:pPr marL="13999">
              <a:lnSpc>
                <a:spcPct val="100000"/>
              </a:lnSpc>
            </a:pPr>
            <a:r>
              <a:rPr sz="1200" b="1" spc="-6" dirty="0">
                <a:solidFill>
                  <a:srgbClr val="365F91"/>
                </a:solidFill>
                <a:latin typeface="Calibri"/>
                <a:cs typeface="Calibri"/>
              </a:rPr>
              <a:t>Cloud</a:t>
            </a:r>
            <a:r>
              <a:rPr sz="1200" b="1" spc="-77" dirty="0">
                <a:solidFill>
                  <a:srgbClr val="365F91"/>
                </a:solidFill>
                <a:latin typeface="Calibri"/>
                <a:cs typeface="Calibri"/>
              </a:rPr>
              <a:t> </a:t>
            </a:r>
            <a:r>
              <a:rPr sz="1200" b="1" spc="-6" dirty="0">
                <a:solidFill>
                  <a:srgbClr val="365F91"/>
                </a:solidFill>
                <a:latin typeface="Calibri"/>
                <a:cs typeface="Calibri"/>
              </a:rPr>
              <a:t>Services</a:t>
            </a:r>
            <a:endParaRPr sz="1200" dirty="0">
              <a:latin typeface="Calibri"/>
              <a:cs typeface="Calibri"/>
            </a:endParaRPr>
          </a:p>
        </p:txBody>
      </p:sp>
      <p:sp>
        <p:nvSpPr>
          <p:cNvPr id="72" name="object 72"/>
          <p:cNvSpPr/>
          <p:nvPr/>
        </p:nvSpPr>
        <p:spPr>
          <a:xfrm>
            <a:off x="2565099" y="1924567"/>
            <a:ext cx="603759" cy="169042"/>
          </a:xfrm>
          <a:prstGeom prst="rect">
            <a:avLst/>
          </a:prstGeom>
          <a:blipFill>
            <a:blip r:embed="rId29" cstate="print"/>
            <a:stretch>
              <a:fillRect/>
            </a:stretch>
          </a:blipFill>
        </p:spPr>
        <p:txBody>
          <a:bodyPr wrap="square" lIns="0" tIns="0" rIns="0" bIns="0" rtlCol="0"/>
          <a:lstStyle/>
          <a:p>
            <a:endParaRPr/>
          </a:p>
        </p:txBody>
      </p:sp>
      <p:sp>
        <p:nvSpPr>
          <p:cNvPr id="73" name="object 73"/>
          <p:cNvSpPr/>
          <p:nvPr/>
        </p:nvSpPr>
        <p:spPr>
          <a:xfrm>
            <a:off x="2713088" y="1692303"/>
            <a:ext cx="277483" cy="251093"/>
          </a:xfrm>
          <a:prstGeom prst="rect">
            <a:avLst/>
          </a:prstGeom>
          <a:blipFill>
            <a:blip r:embed="rId30" cstate="print"/>
            <a:stretch>
              <a:fillRect/>
            </a:stretch>
          </a:blipFill>
        </p:spPr>
        <p:txBody>
          <a:bodyPr wrap="square" lIns="0" tIns="0" rIns="0" bIns="0" rtlCol="0"/>
          <a:lstStyle/>
          <a:p>
            <a:endParaRPr/>
          </a:p>
        </p:txBody>
      </p:sp>
      <p:sp>
        <p:nvSpPr>
          <p:cNvPr id="74" name="object 74"/>
          <p:cNvSpPr/>
          <p:nvPr/>
        </p:nvSpPr>
        <p:spPr>
          <a:xfrm>
            <a:off x="2170693" y="1599235"/>
            <a:ext cx="506439" cy="170568"/>
          </a:xfrm>
          <a:prstGeom prst="rect">
            <a:avLst/>
          </a:prstGeom>
          <a:blipFill>
            <a:blip r:embed="rId31" cstate="print"/>
            <a:stretch>
              <a:fillRect/>
            </a:stretch>
          </a:blipFill>
        </p:spPr>
        <p:txBody>
          <a:bodyPr wrap="square" lIns="0" tIns="0" rIns="0" bIns="0" rtlCol="0"/>
          <a:lstStyle/>
          <a:p>
            <a:endParaRPr/>
          </a:p>
        </p:txBody>
      </p:sp>
      <p:sp>
        <p:nvSpPr>
          <p:cNvPr id="75" name="object 75"/>
          <p:cNvSpPr/>
          <p:nvPr/>
        </p:nvSpPr>
        <p:spPr>
          <a:xfrm>
            <a:off x="2016545" y="1878075"/>
            <a:ext cx="296762" cy="285951"/>
          </a:xfrm>
          <a:prstGeom prst="rect">
            <a:avLst/>
          </a:prstGeom>
          <a:blipFill>
            <a:blip r:embed="rId32" cstate="print"/>
            <a:stretch>
              <a:fillRect/>
            </a:stretch>
          </a:blipFill>
        </p:spPr>
        <p:txBody>
          <a:bodyPr wrap="square" lIns="0" tIns="0" rIns="0" bIns="0" rtlCol="0"/>
          <a:lstStyle/>
          <a:p>
            <a:endParaRPr/>
          </a:p>
        </p:txBody>
      </p:sp>
      <p:sp>
        <p:nvSpPr>
          <p:cNvPr id="76" name="object 76"/>
          <p:cNvSpPr/>
          <p:nvPr/>
        </p:nvSpPr>
        <p:spPr>
          <a:xfrm>
            <a:off x="2312383" y="1738655"/>
            <a:ext cx="273619" cy="281037"/>
          </a:xfrm>
          <a:prstGeom prst="rect">
            <a:avLst/>
          </a:prstGeom>
          <a:blipFill>
            <a:blip r:embed="rId33" cstate="print"/>
            <a:stretch>
              <a:fillRect/>
            </a:stretch>
          </a:blipFill>
        </p:spPr>
        <p:txBody>
          <a:bodyPr wrap="square" lIns="0" tIns="0" rIns="0" bIns="0" rtlCol="0"/>
          <a:lstStyle/>
          <a:p>
            <a:endParaRPr/>
          </a:p>
        </p:txBody>
      </p:sp>
      <p:sp>
        <p:nvSpPr>
          <p:cNvPr id="77" name="object 77"/>
          <p:cNvSpPr/>
          <p:nvPr/>
        </p:nvSpPr>
        <p:spPr>
          <a:xfrm>
            <a:off x="2762091" y="987796"/>
            <a:ext cx="1809471" cy="1219628"/>
          </a:xfrm>
          <a:prstGeom prst="rect">
            <a:avLst/>
          </a:prstGeom>
          <a:blipFill>
            <a:blip r:embed="rId34" cstate="print"/>
            <a:stretch>
              <a:fillRect/>
            </a:stretch>
          </a:blipFill>
        </p:spPr>
        <p:txBody>
          <a:bodyPr wrap="square" lIns="0" tIns="0" rIns="0" bIns="0" rtlCol="0"/>
          <a:lstStyle/>
          <a:p>
            <a:endParaRPr/>
          </a:p>
        </p:txBody>
      </p:sp>
      <p:sp>
        <p:nvSpPr>
          <p:cNvPr id="78" name="object 78"/>
          <p:cNvSpPr/>
          <p:nvPr/>
        </p:nvSpPr>
        <p:spPr>
          <a:xfrm>
            <a:off x="2900000" y="1122696"/>
            <a:ext cx="1537575" cy="950194"/>
          </a:xfrm>
          <a:prstGeom prst="rect">
            <a:avLst/>
          </a:prstGeom>
          <a:blipFill>
            <a:blip r:embed="rId6" cstate="print"/>
            <a:stretch>
              <a:fillRect/>
            </a:stretch>
          </a:blipFill>
        </p:spPr>
        <p:txBody>
          <a:bodyPr wrap="square" lIns="0" tIns="0" rIns="0" bIns="0" rtlCol="0"/>
          <a:lstStyle/>
          <a:p>
            <a:endParaRPr/>
          </a:p>
        </p:txBody>
      </p:sp>
      <p:sp>
        <p:nvSpPr>
          <p:cNvPr id="79" name="object 79"/>
          <p:cNvSpPr txBox="1"/>
          <p:nvPr/>
        </p:nvSpPr>
        <p:spPr>
          <a:xfrm>
            <a:off x="3118693" y="2085631"/>
            <a:ext cx="1094868" cy="184666"/>
          </a:xfrm>
          <a:prstGeom prst="rect">
            <a:avLst/>
          </a:prstGeom>
        </p:spPr>
        <p:txBody>
          <a:bodyPr vert="horz" wrap="square" lIns="0" tIns="0" rIns="0" bIns="0" rtlCol="0">
            <a:spAutoFit/>
          </a:bodyPr>
          <a:lstStyle/>
          <a:p>
            <a:pPr marL="13999">
              <a:lnSpc>
                <a:spcPct val="100000"/>
              </a:lnSpc>
            </a:pPr>
            <a:r>
              <a:rPr sz="1200" b="1" dirty="0">
                <a:solidFill>
                  <a:srgbClr val="365F91"/>
                </a:solidFill>
                <a:latin typeface="Calibri"/>
                <a:cs typeface="Calibri"/>
              </a:rPr>
              <a:t>Business</a:t>
            </a:r>
            <a:r>
              <a:rPr sz="1200" b="1" spc="-105" dirty="0">
                <a:solidFill>
                  <a:srgbClr val="365F91"/>
                </a:solidFill>
                <a:latin typeface="Calibri"/>
                <a:cs typeface="Calibri"/>
              </a:rPr>
              <a:t> </a:t>
            </a:r>
            <a:r>
              <a:rPr sz="1200" b="1" dirty="0">
                <a:solidFill>
                  <a:srgbClr val="365F91"/>
                </a:solidFill>
                <a:latin typeface="Calibri"/>
                <a:cs typeface="Calibri"/>
              </a:rPr>
              <a:t>Systems</a:t>
            </a:r>
            <a:endParaRPr sz="1200">
              <a:latin typeface="Calibri"/>
              <a:cs typeface="Calibri"/>
            </a:endParaRPr>
          </a:p>
        </p:txBody>
      </p:sp>
      <p:sp>
        <p:nvSpPr>
          <p:cNvPr id="80" name="object 80"/>
          <p:cNvSpPr/>
          <p:nvPr/>
        </p:nvSpPr>
        <p:spPr>
          <a:xfrm>
            <a:off x="3402350" y="1858266"/>
            <a:ext cx="917154" cy="177666"/>
          </a:xfrm>
          <a:prstGeom prst="rect">
            <a:avLst/>
          </a:prstGeom>
          <a:blipFill>
            <a:blip r:embed="rId35" cstate="print"/>
            <a:stretch>
              <a:fillRect/>
            </a:stretch>
          </a:blipFill>
        </p:spPr>
        <p:txBody>
          <a:bodyPr wrap="square" lIns="0" tIns="0" rIns="0" bIns="0" rtlCol="0"/>
          <a:lstStyle/>
          <a:p>
            <a:endParaRPr/>
          </a:p>
        </p:txBody>
      </p:sp>
      <p:sp>
        <p:nvSpPr>
          <p:cNvPr id="81" name="object 81"/>
          <p:cNvSpPr/>
          <p:nvPr/>
        </p:nvSpPr>
        <p:spPr>
          <a:xfrm>
            <a:off x="3369308" y="1366285"/>
            <a:ext cx="391786" cy="216486"/>
          </a:xfrm>
          <a:prstGeom prst="rect">
            <a:avLst/>
          </a:prstGeom>
          <a:blipFill>
            <a:blip r:embed="rId36" cstate="print"/>
            <a:stretch>
              <a:fillRect/>
            </a:stretch>
          </a:blipFill>
        </p:spPr>
        <p:txBody>
          <a:bodyPr wrap="square" lIns="0" tIns="0" rIns="0" bIns="0" rtlCol="0"/>
          <a:lstStyle/>
          <a:p>
            <a:endParaRPr/>
          </a:p>
        </p:txBody>
      </p:sp>
      <p:sp>
        <p:nvSpPr>
          <p:cNvPr id="82" name="object 82"/>
          <p:cNvSpPr/>
          <p:nvPr/>
        </p:nvSpPr>
        <p:spPr>
          <a:xfrm>
            <a:off x="3125974" y="1599151"/>
            <a:ext cx="897385" cy="254088"/>
          </a:xfrm>
          <a:prstGeom prst="rect">
            <a:avLst/>
          </a:prstGeom>
          <a:blipFill>
            <a:blip r:embed="rId37" cstate="print"/>
            <a:stretch>
              <a:fillRect/>
            </a:stretch>
          </a:blipFill>
        </p:spPr>
        <p:txBody>
          <a:bodyPr wrap="square" lIns="0" tIns="0" rIns="0" bIns="0" rtlCol="0"/>
          <a:lstStyle/>
          <a:p>
            <a:endParaRPr/>
          </a:p>
        </p:txBody>
      </p:sp>
      <p:sp>
        <p:nvSpPr>
          <p:cNvPr id="83" name="object 83"/>
          <p:cNvSpPr/>
          <p:nvPr/>
        </p:nvSpPr>
        <p:spPr>
          <a:xfrm>
            <a:off x="4333547" y="928860"/>
            <a:ext cx="2367827" cy="1673908"/>
          </a:xfrm>
          <a:prstGeom prst="rect">
            <a:avLst/>
          </a:prstGeom>
          <a:blipFill>
            <a:blip r:embed="rId38" cstate="print"/>
            <a:stretch>
              <a:fillRect/>
            </a:stretch>
          </a:blipFill>
        </p:spPr>
        <p:txBody>
          <a:bodyPr wrap="square" lIns="0" tIns="0" rIns="0" bIns="0" rtlCol="0"/>
          <a:lstStyle/>
          <a:p>
            <a:endParaRPr/>
          </a:p>
        </p:txBody>
      </p:sp>
      <p:sp>
        <p:nvSpPr>
          <p:cNvPr id="84" name="object 84"/>
          <p:cNvSpPr txBox="1"/>
          <p:nvPr/>
        </p:nvSpPr>
        <p:spPr>
          <a:xfrm>
            <a:off x="241710" y="6296906"/>
            <a:ext cx="1026264" cy="583075"/>
          </a:xfrm>
          <a:prstGeom prst="rect">
            <a:avLst/>
          </a:prstGeom>
        </p:spPr>
        <p:txBody>
          <a:bodyPr vert="horz" wrap="square" lIns="0" tIns="0" rIns="0" bIns="0" rtlCol="0">
            <a:spAutoFit/>
          </a:bodyPr>
          <a:lstStyle/>
          <a:p>
            <a:pPr marL="13999">
              <a:lnSpc>
                <a:spcPts val="2116"/>
              </a:lnSpc>
            </a:pPr>
            <a:r>
              <a:rPr sz="2000" spc="-17" dirty="0">
                <a:solidFill>
                  <a:srgbClr val="226092"/>
                </a:solidFill>
                <a:latin typeface="Arial"/>
                <a:cs typeface="Arial"/>
              </a:rPr>
              <a:t>S</a:t>
            </a:r>
            <a:r>
              <a:rPr sz="2000" dirty="0">
                <a:solidFill>
                  <a:srgbClr val="226092"/>
                </a:solidFill>
                <a:latin typeface="Arial"/>
                <a:cs typeface="Arial"/>
              </a:rPr>
              <a:t>en</a:t>
            </a:r>
            <a:r>
              <a:rPr sz="2000" spc="-6" dirty="0">
                <a:solidFill>
                  <a:srgbClr val="226092"/>
                </a:solidFill>
                <a:latin typeface="Arial"/>
                <a:cs typeface="Arial"/>
              </a:rPr>
              <a:t>s</a:t>
            </a:r>
            <a:r>
              <a:rPr sz="2000" dirty="0">
                <a:solidFill>
                  <a:srgbClr val="226092"/>
                </a:solidFill>
                <a:latin typeface="Arial"/>
                <a:cs typeface="Arial"/>
              </a:rPr>
              <a:t>o</a:t>
            </a:r>
            <a:r>
              <a:rPr sz="2000" spc="11" dirty="0">
                <a:solidFill>
                  <a:srgbClr val="226092"/>
                </a:solidFill>
                <a:latin typeface="Arial"/>
                <a:cs typeface="Arial"/>
              </a:rPr>
              <a:t>r</a:t>
            </a:r>
            <a:r>
              <a:rPr sz="2000" dirty="0">
                <a:solidFill>
                  <a:srgbClr val="226092"/>
                </a:solidFill>
                <a:latin typeface="Arial"/>
                <a:cs typeface="Arial"/>
              </a:rPr>
              <a:t>s,</a:t>
            </a:r>
            <a:endParaRPr sz="2000">
              <a:latin typeface="Arial"/>
              <a:cs typeface="Arial"/>
            </a:endParaRPr>
          </a:p>
          <a:p>
            <a:pPr marL="13999">
              <a:lnSpc>
                <a:spcPct val="100000"/>
              </a:lnSpc>
            </a:pPr>
            <a:r>
              <a:rPr sz="2000" spc="6" dirty="0">
                <a:solidFill>
                  <a:srgbClr val="226092"/>
                </a:solidFill>
                <a:latin typeface="Arial"/>
                <a:cs typeface="Arial"/>
              </a:rPr>
              <a:t>Devices</a:t>
            </a:r>
            <a:endParaRPr sz="2000">
              <a:latin typeface="Arial"/>
              <a:cs typeface="Arial"/>
            </a:endParaRPr>
          </a:p>
        </p:txBody>
      </p:sp>
      <p:sp>
        <p:nvSpPr>
          <p:cNvPr id="85" name="object 85"/>
          <p:cNvSpPr txBox="1"/>
          <p:nvPr/>
        </p:nvSpPr>
        <p:spPr>
          <a:xfrm>
            <a:off x="1346212" y="6599356"/>
            <a:ext cx="196712" cy="269304"/>
          </a:xfrm>
          <a:prstGeom prst="rect">
            <a:avLst/>
          </a:prstGeom>
        </p:spPr>
        <p:txBody>
          <a:bodyPr vert="horz" wrap="square" lIns="0" tIns="0" rIns="0" bIns="0" rtlCol="0">
            <a:spAutoFit/>
          </a:bodyPr>
          <a:lstStyle/>
          <a:p>
            <a:pPr marL="13999">
              <a:lnSpc>
                <a:spcPts val="2116"/>
              </a:lnSpc>
            </a:pPr>
            <a:r>
              <a:rPr sz="2000" dirty="0">
                <a:solidFill>
                  <a:srgbClr val="226092"/>
                </a:solidFill>
                <a:latin typeface="Arial"/>
                <a:cs typeface="Arial"/>
              </a:rPr>
              <a:t>&amp;</a:t>
            </a:r>
            <a:endParaRPr sz="2000">
              <a:latin typeface="Arial"/>
              <a:cs typeface="Arial"/>
            </a:endParaRPr>
          </a:p>
        </p:txBody>
      </p:sp>
      <p:sp>
        <p:nvSpPr>
          <p:cNvPr id="86" name="object 86"/>
          <p:cNvSpPr txBox="1"/>
          <p:nvPr/>
        </p:nvSpPr>
        <p:spPr>
          <a:xfrm>
            <a:off x="241711" y="6902015"/>
            <a:ext cx="1232776" cy="279988"/>
          </a:xfrm>
          <a:prstGeom prst="rect">
            <a:avLst/>
          </a:prstGeom>
        </p:spPr>
        <p:txBody>
          <a:bodyPr vert="horz" wrap="square" lIns="0" tIns="0" rIns="0" bIns="0" rtlCol="0">
            <a:spAutoFit/>
          </a:bodyPr>
          <a:lstStyle/>
          <a:p>
            <a:pPr marL="13999">
              <a:lnSpc>
                <a:spcPts val="2116"/>
              </a:lnSpc>
            </a:pPr>
            <a:r>
              <a:rPr sz="2000" spc="-6" dirty="0">
                <a:solidFill>
                  <a:srgbClr val="226092"/>
                </a:solidFill>
                <a:latin typeface="Arial"/>
                <a:cs typeface="Arial"/>
              </a:rPr>
              <a:t>Equipment</a:t>
            </a:r>
            <a:endParaRPr sz="2000">
              <a:latin typeface="Arial"/>
              <a:cs typeface="Arial"/>
            </a:endParaRPr>
          </a:p>
        </p:txBody>
      </p:sp>
      <p:sp>
        <p:nvSpPr>
          <p:cNvPr id="92" name="TextBox 91"/>
          <p:cNvSpPr txBox="1"/>
          <p:nvPr/>
        </p:nvSpPr>
        <p:spPr>
          <a:xfrm>
            <a:off x="3028808" y="2822528"/>
            <a:ext cx="2930703" cy="681405"/>
          </a:xfrm>
          <a:prstGeom prst="rect">
            <a:avLst/>
          </a:prstGeom>
          <a:noFill/>
        </p:spPr>
        <p:txBody>
          <a:bodyPr wrap="square" rtlCol="0">
            <a:spAutoFit/>
          </a:bodyPr>
          <a:lstStyle/>
          <a:p>
            <a:pPr algn="ctr">
              <a:defRPr/>
            </a:pPr>
            <a:r>
              <a:rPr lang="en-US" sz="4400" b="1" kern="0" dirty="0">
                <a:solidFill>
                  <a:sysClr val="windowText" lastClr="000000"/>
                </a:solidFill>
              </a:rPr>
              <a:t>?</a:t>
            </a:r>
            <a:endParaRPr lang="en-US" sz="4400" kern="0" dirty="0">
              <a:solidFill>
                <a:sysClr val="windowText" lastClr="000000"/>
              </a:solidFill>
            </a:endParaRPr>
          </a:p>
        </p:txBody>
      </p:sp>
      <p:sp>
        <p:nvSpPr>
          <p:cNvPr id="5" name="Date Placeholder 4"/>
          <p:cNvSpPr>
            <a:spLocks noGrp="1"/>
          </p:cNvSpPr>
          <p:nvPr>
            <p:ph type="dt" sz="half" idx="10"/>
          </p:nvPr>
        </p:nvSpPr>
        <p:spPr/>
        <p:txBody>
          <a:bodyPr/>
          <a:lstStyle/>
          <a:p>
            <a:r>
              <a:rPr lang="en-US" altLang="ko-KR"/>
              <a:t>© Lee</a:t>
            </a:r>
            <a:endParaRPr lang="en-US"/>
          </a:p>
        </p:txBody>
      </p:sp>
      <p:sp>
        <p:nvSpPr>
          <p:cNvPr id="10" name="Footer Placeholder 9"/>
          <p:cNvSpPr>
            <a:spLocks noGrp="1"/>
          </p:cNvSpPr>
          <p:nvPr>
            <p:ph type="ftr" sz="quarter" idx="11"/>
          </p:nvPr>
        </p:nvSpPr>
        <p:spPr/>
        <p:txBody>
          <a:bodyPr/>
          <a:lstStyle/>
          <a:p>
            <a:r>
              <a:rPr lang="en-US"/>
              <a:t>IUPUI</a:t>
            </a:r>
          </a:p>
        </p:txBody>
      </p:sp>
      <p:sp>
        <p:nvSpPr>
          <p:cNvPr id="94" name="Slide Number Placeholder 93"/>
          <p:cNvSpPr>
            <a:spLocks noGrp="1"/>
          </p:cNvSpPr>
          <p:nvPr>
            <p:ph type="sldNum" sz="quarter" idx="12"/>
          </p:nvPr>
        </p:nvSpPr>
        <p:spPr/>
        <p:txBody>
          <a:bodyPr/>
          <a:lstStyle/>
          <a:p>
            <a:fld id="{BB1A1510-2D0C-467F-BD7C-05B6FA1BBED9}" type="slidenum">
              <a:rPr lang="en-GB" smtClean="0"/>
              <a:pPr/>
              <a:t>92</a:t>
            </a:fld>
            <a:endParaRPr lang="en-GB"/>
          </a:p>
        </p:txBody>
      </p:sp>
    </p:spTree>
    <p:extLst>
      <p:ext uri="{BB962C8B-B14F-4D97-AF65-F5344CB8AC3E}">
        <p14:creationId xmlns:p14="http://schemas.microsoft.com/office/powerpoint/2010/main" val="286012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824930" y="5728566"/>
            <a:ext cx="6193892" cy="5829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65954" y="6233203"/>
            <a:ext cx="1772309" cy="1018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878007" y="5755498"/>
            <a:ext cx="6089038" cy="478079"/>
          </a:xfrm>
          <a:custGeom>
            <a:avLst/>
            <a:gdLst/>
            <a:ahLst/>
            <a:cxnLst/>
            <a:rect l="l" t="t" r="r" b="b"/>
            <a:pathLst>
              <a:path w="5523865" h="433704">
                <a:moveTo>
                  <a:pt x="5358434" y="0"/>
                </a:moveTo>
                <a:lnTo>
                  <a:pt x="159390" y="97"/>
                </a:lnTo>
                <a:lnTo>
                  <a:pt x="116841" y="7168"/>
                </a:lnTo>
                <a:lnTo>
                  <a:pt x="78717" y="24381"/>
                </a:lnTo>
                <a:lnTo>
                  <a:pt x="46493" y="50259"/>
                </a:lnTo>
                <a:lnTo>
                  <a:pt x="21648" y="83325"/>
                </a:lnTo>
                <a:lnTo>
                  <a:pt x="5658" y="122102"/>
                </a:lnTo>
                <a:lnTo>
                  <a:pt x="0" y="165112"/>
                </a:lnTo>
                <a:lnTo>
                  <a:pt x="96" y="273999"/>
                </a:lnTo>
                <a:lnTo>
                  <a:pt x="7166" y="316549"/>
                </a:lnTo>
                <a:lnTo>
                  <a:pt x="24378" y="354673"/>
                </a:lnTo>
                <a:lnTo>
                  <a:pt x="50256" y="386896"/>
                </a:lnTo>
                <a:lnTo>
                  <a:pt x="83322" y="411740"/>
                </a:lnTo>
                <a:lnTo>
                  <a:pt x="122100" y="427729"/>
                </a:lnTo>
                <a:lnTo>
                  <a:pt x="165112" y="433387"/>
                </a:lnTo>
                <a:lnTo>
                  <a:pt x="5364147" y="433290"/>
                </a:lnTo>
                <a:lnTo>
                  <a:pt x="5406698" y="426222"/>
                </a:lnTo>
                <a:lnTo>
                  <a:pt x="5444824" y="409012"/>
                </a:lnTo>
                <a:lnTo>
                  <a:pt x="5477050" y="383138"/>
                </a:lnTo>
                <a:lnTo>
                  <a:pt x="5501897" y="350074"/>
                </a:lnTo>
                <a:lnTo>
                  <a:pt x="5517888" y="311298"/>
                </a:lnTo>
                <a:lnTo>
                  <a:pt x="5523547" y="268287"/>
                </a:lnTo>
                <a:lnTo>
                  <a:pt x="5523450" y="159390"/>
                </a:lnTo>
                <a:lnTo>
                  <a:pt x="5516378" y="116841"/>
                </a:lnTo>
                <a:lnTo>
                  <a:pt x="5499165" y="78717"/>
                </a:lnTo>
                <a:lnTo>
                  <a:pt x="5473288" y="46493"/>
                </a:lnTo>
                <a:lnTo>
                  <a:pt x="5440222" y="21648"/>
                </a:lnTo>
                <a:lnTo>
                  <a:pt x="5401445" y="5658"/>
                </a:lnTo>
                <a:lnTo>
                  <a:pt x="5358434" y="0"/>
                </a:lnTo>
                <a:close/>
              </a:path>
            </a:pathLst>
          </a:custGeom>
          <a:solidFill>
            <a:srgbClr val="C0C0C0"/>
          </a:solidFill>
        </p:spPr>
        <p:txBody>
          <a:bodyPr wrap="square" lIns="0" tIns="0" rIns="0" bIns="0" rtlCol="0"/>
          <a:lstStyle/>
          <a:p>
            <a:endParaRPr/>
          </a:p>
        </p:txBody>
      </p:sp>
      <p:sp>
        <p:nvSpPr>
          <p:cNvPr id="8" name="object 8"/>
          <p:cNvSpPr/>
          <p:nvPr/>
        </p:nvSpPr>
        <p:spPr>
          <a:xfrm>
            <a:off x="1878007" y="5755498"/>
            <a:ext cx="6089038" cy="478079"/>
          </a:xfrm>
          <a:custGeom>
            <a:avLst/>
            <a:gdLst/>
            <a:ahLst/>
            <a:cxnLst/>
            <a:rect l="l" t="t" r="r" b="b"/>
            <a:pathLst>
              <a:path w="5523865" h="433704">
                <a:moveTo>
                  <a:pt x="0" y="165112"/>
                </a:moveTo>
                <a:lnTo>
                  <a:pt x="5658" y="122102"/>
                </a:lnTo>
                <a:lnTo>
                  <a:pt x="21648" y="83325"/>
                </a:lnTo>
                <a:lnTo>
                  <a:pt x="46493" y="50259"/>
                </a:lnTo>
                <a:lnTo>
                  <a:pt x="78717" y="24381"/>
                </a:lnTo>
                <a:lnTo>
                  <a:pt x="116841" y="7168"/>
                </a:lnTo>
                <a:lnTo>
                  <a:pt x="159390" y="97"/>
                </a:lnTo>
                <a:lnTo>
                  <a:pt x="5358434" y="0"/>
                </a:lnTo>
                <a:lnTo>
                  <a:pt x="5373150" y="646"/>
                </a:lnTo>
                <a:lnTo>
                  <a:pt x="5414914" y="9913"/>
                </a:lnTo>
                <a:lnTo>
                  <a:pt x="5451951" y="29019"/>
                </a:lnTo>
                <a:lnTo>
                  <a:pt x="5482785" y="56488"/>
                </a:lnTo>
                <a:lnTo>
                  <a:pt x="5505939" y="90842"/>
                </a:lnTo>
                <a:lnTo>
                  <a:pt x="5519935" y="130605"/>
                </a:lnTo>
                <a:lnTo>
                  <a:pt x="5523547" y="268287"/>
                </a:lnTo>
                <a:lnTo>
                  <a:pt x="5522900" y="283004"/>
                </a:lnTo>
                <a:lnTo>
                  <a:pt x="5513633" y="324767"/>
                </a:lnTo>
                <a:lnTo>
                  <a:pt x="5494525" y="361803"/>
                </a:lnTo>
                <a:lnTo>
                  <a:pt x="5467055" y="392634"/>
                </a:lnTo>
                <a:lnTo>
                  <a:pt x="5432698" y="415785"/>
                </a:lnTo>
                <a:lnTo>
                  <a:pt x="5392933" y="429778"/>
                </a:lnTo>
                <a:lnTo>
                  <a:pt x="165112" y="433387"/>
                </a:lnTo>
                <a:lnTo>
                  <a:pt x="150395" y="432740"/>
                </a:lnTo>
                <a:lnTo>
                  <a:pt x="108631" y="423474"/>
                </a:lnTo>
                <a:lnTo>
                  <a:pt x="71592" y="404370"/>
                </a:lnTo>
                <a:lnTo>
                  <a:pt x="40758" y="376902"/>
                </a:lnTo>
                <a:lnTo>
                  <a:pt x="17605" y="342548"/>
                </a:lnTo>
                <a:lnTo>
                  <a:pt x="3609" y="302785"/>
                </a:lnTo>
                <a:lnTo>
                  <a:pt x="0" y="165112"/>
                </a:lnTo>
                <a:close/>
              </a:path>
            </a:pathLst>
          </a:custGeom>
          <a:ln w="9525">
            <a:solidFill>
              <a:srgbClr val="4A7EBB"/>
            </a:solidFill>
          </a:ln>
        </p:spPr>
        <p:txBody>
          <a:bodyPr wrap="square" lIns="0" tIns="0" rIns="0" bIns="0" rtlCol="0"/>
          <a:lstStyle/>
          <a:p>
            <a:endParaRPr/>
          </a:p>
        </p:txBody>
      </p:sp>
      <p:sp>
        <p:nvSpPr>
          <p:cNvPr id="9" name="object 9"/>
          <p:cNvSpPr txBox="1"/>
          <p:nvPr/>
        </p:nvSpPr>
        <p:spPr>
          <a:xfrm>
            <a:off x="213341" y="5883317"/>
            <a:ext cx="5396068" cy="1026307"/>
          </a:xfrm>
          <a:prstGeom prst="rect">
            <a:avLst/>
          </a:prstGeom>
        </p:spPr>
        <p:txBody>
          <a:bodyPr vert="horz" wrap="square" lIns="0" tIns="0" rIns="0" bIns="0" rtlCol="0">
            <a:spAutoFit/>
          </a:bodyPr>
          <a:lstStyle/>
          <a:p>
            <a:pPr marR="5600" algn="r">
              <a:lnSpc>
                <a:spcPct val="100000"/>
              </a:lnSpc>
            </a:pPr>
            <a:r>
              <a:rPr sz="1764" b="1" spc="-17" dirty="0">
                <a:solidFill>
                  <a:srgbClr val="123049"/>
                </a:solidFill>
                <a:latin typeface="Arial"/>
                <a:cs typeface="Arial"/>
              </a:rPr>
              <a:t>Th</a:t>
            </a:r>
            <a:r>
              <a:rPr sz="1764" b="1" spc="-11" dirty="0">
                <a:solidFill>
                  <a:srgbClr val="123049"/>
                </a:solidFill>
                <a:latin typeface="Arial"/>
                <a:cs typeface="Arial"/>
              </a:rPr>
              <a:t>e</a:t>
            </a:r>
            <a:r>
              <a:rPr sz="1764" b="1" spc="11" dirty="0">
                <a:solidFill>
                  <a:srgbClr val="123049"/>
                </a:solidFill>
                <a:latin typeface="Arial"/>
                <a:cs typeface="Arial"/>
              </a:rPr>
              <a:t> </a:t>
            </a:r>
            <a:r>
              <a:rPr sz="1764" b="1" spc="-17" dirty="0">
                <a:solidFill>
                  <a:srgbClr val="123049"/>
                </a:solidFill>
                <a:latin typeface="Arial"/>
                <a:cs typeface="Arial"/>
              </a:rPr>
              <a:t>Net</a:t>
            </a:r>
            <a:r>
              <a:rPr sz="1764" b="1" spc="28" dirty="0">
                <a:solidFill>
                  <a:srgbClr val="123049"/>
                </a:solidFill>
                <a:latin typeface="Arial"/>
                <a:cs typeface="Arial"/>
              </a:rPr>
              <a:t>w</a:t>
            </a:r>
            <a:r>
              <a:rPr sz="1764" b="1" spc="-17" dirty="0">
                <a:solidFill>
                  <a:srgbClr val="123049"/>
                </a:solidFill>
                <a:latin typeface="Arial"/>
                <a:cs typeface="Arial"/>
              </a:rPr>
              <a:t>o</a:t>
            </a:r>
            <a:r>
              <a:rPr sz="1764" b="1" spc="-11" dirty="0">
                <a:solidFill>
                  <a:srgbClr val="123049"/>
                </a:solidFill>
                <a:latin typeface="Arial"/>
                <a:cs typeface="Arial"/>
              </a:rPr>
              <a:t>rk</a:t>
            </a:r>
            <a:endParaRPr sz="1764">
              <a:latin typeface="Arial"/>
              <a:cs typeface="Arial"/>
            </a:endParaRPr>
          </a:p>
          <a:p>
            <a:pPr>
              <a:lnSpc>
                <a:spcPct val="100000"/>
              </a:lnSpc>
              <a:spcBef>
                <a:spcPts val="49"/>
              </a:spcBef>
            </a:pPr>
            <a:endParaRPr sz="1819">
              <a:latin typeface="Times New Roman"/>
              <a:cs typeface="Times New Roman"/>
            </a:endParaRPr>
          </a:p>
          <a:p>
            <a:pPr marL="13999">
              <a:lnSpc>
                <a:spcPct val="100000"/>
              </a:lnSpc>
            </a:pPr>
            <a:r>
              <a:rPr sz="1543" dirty="0">
                <a:solidFill>
                  <a:srgbClr val="53565A"/>
                </a:solidFill>
                <a:latin typeface="Arial"/>
                <a:cs typeface="Arial"/>
              </a:rPr>
              <a:t>S</a:t>
            </a:r>
            <a:r>
              <a:rPr sz="1543" spc="-6" dirty="0">
                <a:solidFill>
                  <a:srgbClr val="53565A"/>
                </a:solidFill>
                <a:latin typeface="Arial"/>
                <a:cs typeface="Arial"/>
              </a:rPr>
              <a:t>e</a:t>
            </a:r>
            <a:r>
              <a:rPr sz="1543" dirty="0">
                <a:solidFill>
                  <a:srgbClr val="53565A"/>
                </a:solidFill>
                <a:latin typeface="Arial"/>
                <a:cs typeface="Arial"/>
              </a:rPr>
              <a:t>n</a:t>
            </a:r>
            <a:r>
              <a:rPr sz="1543" spc="6" dirty="0">
                <a:solidFill>
                  <a:srgbClr val="53565A"/>
                </a:solidFill>
                <a:latin typeface="Arial"/>
                <a:cs typeface="Arial"/>
              </a:rPr>
              <a:t>s</a:t>
            </a:r>
            <a:r>
              <a:rPr sz="1543" dirty="0">
                <a:solidFill>
                  <a:srgbClr val="53565A"/>
                </a:solidFill>
                <a:latin typeface="Arial"/>
                <a:cs typeface="Arial"/>
              </a:rPr>
              <a:t>or</a:t>
            </a:r>
            <a:r>
              <a:rPr sz="1543" spc="6" dirty="0">
                <a:solidFill>
                  <a:srgbClr val="53565A"/>
                </a:solidFill>
                <a:latin typeface="Arial"/>
                <a:cs typeface="Arial"/>
              </a:rPr>
              <a:t>s</a:t>
            </a:r>
            <a:r>
              <a:rPr sz="1543" dirty="0">
                <a:solidFill>
                  <a:srgbClr val="53565A"/>
                </a:solidFill>
                <a:latin typeface="Arial"/>
                <a:cs typeface="Arial"/>
              </a:rPr>
              <a:t>,</a:t>
            </a:r>
            <a:r>
              <a:rPr sz="1543" spc="-44" dirty="0">
                <a:solidFill>
                  <a:srgbClr val="53565A"/>
                </a:solidFill>
                <a:latin typeface="Arial"/>
                <a:cs typeface="Arial"/>
              </a:rPr>
              <a:t>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i</a:t>
            </a:r>
            <a:r>
              <a:rPr sz="1543" spc="6" dirty="0">
                <a:solidFill>
                  <a:srgbClr val="53565A"/>
                </a:solidFill>
                <a:latin typeface="Arial"/>
                <a:cs typeface="Arial"/>
              </a:rPr>
              <a:t>c</a:t>
            </a:r>
            <a:r>
              <a:rPr sz="1543" dirty="0">
                <a:solidFill>
                  <a:srgbClr val="53565A"/>
                </a:solidFill>
                <a:latin typeface="Arial"/>
                <a:cs typeface="Arial"/>
              </a:rPr>
              <a:t>es</a:t>
            </a:r>
            <a:endParaRPr sz="1543">
              <a:latin typeface="Arial"/>
              <a:cs typeface="Arial"/>
            </a:endParaRPr>
          </a:p>
          <a:p>
            <a:pPr marL="13999">
              <a:lnSpc>
                <a:spcPct val="100000"/>
              </a:lnSpc>
            </a:pPr>
            <a:r>
              <a:rPr sz="1543" dirty="0">
                <a:solidFill>
                  <a:srgbClr val="53565A"/>
                </a:solidFill>
                <a:latin typeface="Arial"/>
                <a:cs typeface="Arial"/>
              </a:rPr>
              <a:t>&amp;</a:t>
            </a:r>
            <a:r>
              <a:rPr sz="1543" spc="-11" dirty="0">
                <a:solidFill>
                  <a:srgbClr val="53565A"/>
                </a:solidFill>
                <a:latin typeface="Arial"/>
                <a:cs typeface="Arial"/>
              </a:rPr>
              <a:t> </a:t>
            </a:r>
            <a:r>
              <a:rPr sz="1543" dirty="0">
                <a:solidFill>
                  <a:srgbClr val="53565A"/>
                </a:solidFill>
                <a:latin typeface="Arial"/>
                <a:cs typeface="Arial"/>
              </a:rPr>
              <a:t>E</a:t>
            </a:r>
            <a:r>
              <a:rPr sz="1543" spc="-6" dirty="0">
                <a:solidFill>
                  <a:srgbClr val="53565A"/>
                </a:solidFill>
                <a:latin typeface="Arial"/>
                <a:cs typeface="Arial"/>
              </a:rPr>
              <a:t>q</a:t>
            </a:r>
            <a:r>
              <a:rPr sz="1543" dirty="0">
                <a:solidFill>
                  <a:srgbClr val="53565A"/>
                </a:solidFill>
                <a:latin typeface="Arial"/>
                <a:cs typeface="Arial"/>
              </a:rPr>
              <a:t>uip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10" name="object 10"/>
          <p:cNvSpPr/>
          <p:nvPr/>
        </p:nvSpPr>
        <p:spPr>
          <a:xfrm>
            <a:off x="2100438" y="1421218"/>
            <a:ext cx="1362420" cy="97939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140757" y="1434671"/>
            <a:ext cx="1340581" cy="95082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193604" y="1513863"/>
            <a:ext cx="1236147" cy="793766"/>
          </a:xfrm>
          <a:custGeom>
            <a:avLst/>
            <a:gdLst/>
            <a:ahLst/>
            <a:cxnLst/>
            <a:rect l="l" t="t" r="r" b="b"/>
            <a:pathLst>
              <a:path w="1121410" h="720089">
                <a:moveTo>
                  <a:pt x="0" y="720003"/>
                </a:moveTo>
                <a:lnTo>
                  <a:pt x="1120990" y="720003"/>
                </a:lnTo>
                <a:lnTo>
                  <a:pt x="1120990" y="0"/>
                </a:lnTo>
                <a:lnTo>
                  <a:pt x="0" y="0"/>
                </a:lnTo>
                <a:lnTo>
                  <a:pt x="0" y="720003"/>
                </a:lnTo>
                <a:close/>
              </a:path>
            </a:pathLst>
          </a:custGeom>
          <a:solidFill>
            <a:srgbClr val="FFFFFF"/>
          </a:solidFill>
        </p:spPr>
        <p:txBody>
          <a:bodyPr wrap="square" lIns="0" tIns="0" rIns="0" bIns="0" rtlCol="0"/>
          <a:lstStyle/>
          <a:p>
            <a:endParaRPr/>
          </a:p>
        </p:txBody>
      </p:sp>
      <p:sp>
        <p:nvSpPr>
          <p:cNvPr id="13" name="object 13"/>
          <p:cNvSpPr/>
          <p:nvPr/>
        </p:nvSpPr>
        <p:spPr>
          <a:xfrm>
            <a:off x="2193604" y="1461228"/>
            <a:ext cx="1236147" cy="846964"/>
          </a:xfrm>
          <a:custGeom>
            <a:avLst/>
            <a:gdLst/>
            <a:ahLst/>
            <a:cxnLst/>
            <a:rect l="l" t="t" r="r" b="b"/>
            <a:pathLst>
              <a:path w="1121410" h="768350">
                <a:moveTo>
                  <a:pt x="0" y="0"/>
                </a:moveTo>
                <a:lnTo>
                  <a:pt x="1120990" y="0"/>
                </a:lnTo>
                <a:lnTo>
                  <a:pt x="1120990" y="767753"/>
                </a:lnTo>
                <a:lnTo>
                  <a:pt x="0" y="767753"/>
                </a:lnTo>
                <a:lnTo>
                  <a:pt x="0" y="0"/>
                </a:lnTo>
                <a:close/>
              </a:path>
            </a:pathLst>
          </a:custGeom>
          <a:ln w="9525">
            <a:solidFill>
              <a:srgbClr val="4A7EBB"/>
            </a:solidFill>
          </a:ln>
        </p:spPr>
        <p:txBody>
          <a:bodyPr wrap="square" lIns="0" tIns="0" rIns="0" bIns="0" rtlCol="0"/>
          <a:lstStyle/>
          <a:p>
            <a:endParaRPr/>
          </a:p>
        </p:txBody>
      </p:sp>
      <p:sp>
        <p:nvSpPr>
          <p:cNvPr id="14" name="object 14"/>
          <p:cNvSpPr/>
          <p:nvPr/>
        </p:nvSpPr>
        <p:spPr>
          <a:xfrm>
            <a:off x="2624575" y="1980634"/>
            <a:ext cx="727408" cy="125993"/>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671781" y="2021469"/>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16" name="object 16"/>
          <p:cNvSpPr/>
          <p:nvPr/>
        </p:nvSpPr>
        <p:spPr>
          <a:xfrm>
            <a:off x="2624575" y="2059592"/>
            <a:ext cx="727408" cy="12599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671781" y="2100647"/>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18" name="object 18"/>
          <p:cNvSpPr/>
          <p:nvPr/>
        </p:nvSpPr>
        <p:spPr>
          <a:xfrm>
            <a:off x="2328880" y="1584633"/>
            <a:ext cx="975758" cy="275788"/>
          </a:xfrm>
          <a:custGeom>
            <a:avLst/>
            <a:gdLst/>
            <a:ahLst/>
            <a:cxnLst/>
            <a:rect l="l" t="t" r="r" b="b"/>
            <a:pathLst>
              <a:path w="885189" h="250189">
                <a:moveTo>
                  <a:pt x="0" y="0"/>
                </a:moveTo>
                <a:lnTo>
                  <a:pt x="884936" y="0"/>
                </a:lnTo>
                <a:lnTo>
                  <a:pt x="884936" y="249872"/>
                </a:lnTo>
                <a:lnTo>
                  <a:pt x="0" y="249872"/>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2328880" y="1584633"/>
            <a:ext cx="975464" cy="27543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314880" y="1570634"/>
            <a:ext cx="1003757" cy="303787"/>
          </a:xfrm>
          <a:custGeom>
            <a:avLst/>
            <a:gdLst/>
            <a:ahLst/>
            <a:cxnLst/>
            <a:rect l="l" t="t" r="r" b="b"/>
            <a:pathLst>
              <a:path w="910589" h="275589">
                <a:moveTo>
                  <a:pt x="0" y="0"/>
                </a:moveTo>
                <a:lnTo>
                  <a:pt x="910336" y="0"/>
                </a:lnTo>
                <a:lnTo>
                  <a:pt x="910336" y="275272"/>
                </a:lnTo>
                <a:lnTo>
                  <a:pt x="0" y="275272"/>
                </a:lnTo>
                <a:lnTo>
                  <a:pt x="0" y="0"/>
                </a:lnTo>
                <a:close/>
              </a:path>
            </a:pathLst>
          </a:custGeom>
          <a:ln w="25399">
            <a:solidFill>
              <a:srgbClr val="4F81BD"/>
            </a:solidFill>
          </a:ln>
        </p:spPr>
        <p:txBody>
          <a:bodyPr wrap="square" lIns="0" tIns="0" rIns="0" bIns="0" rtlCol="0"/>
          <a:lstStyle/>
          <a:p>
            <a:endParaRPr/>
          </a:p>
        </p:txBody>
      </p:sp>
      <p:sp>
        <p:nvSpPr>
          <p:cNvPr id="21" name="object 21"/>
          <p:cNvSpPr/>
          <p:nvPr/>
        </p:nvSpPr>
        <p:spPr>
          <a:xfrm>
            <a:off x="2307070" y="1963836"/>
            <a:ext cx="352784" cy="314145"/>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359372" y="1991456"/>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solidFill>
            <a:srgbClr val="558ED5"/>
          </a:solidFill>
        </p:spPr>
        <p:txBody>
          <a:bodyPr wrap="square" lIns="0" tIns="0" rIns="0" bIns="0" rtlCol="0"/>
          <a:lstStyle/>
          <a:p>
            <a:endParaRPr/>
          </a:p>
        </p:txBody>
      </p:sp>
      <p:sp>
        <p:nvSpPr>
          <p:cNvPr id="23" name="object 23"/>
          <p:cNvSpPr/>
          <p:nvPr/>
        </p:nvSpPr>
        <p:spPr>
          <a:xfrm>
            <a:off x="2359372" y="1991456"/>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ln w="9525">
            <a:solidFill>
              <a:srgbClr val="4A7EBB"/>
            </a:solidFill>
          </a:ln>
        </p:spPr>
        <p:txBody>
          <a:bodyPr wrap="square" lIns="0" tIns="0" rIns="0" bIns="0" rtlCol="0"/>
          <a:lstStyle/>
          <a:p>
            <a:endParaRPr/>
          </a:p>
        </p:txBody>
      </p:sp>
      <p:sp>
        <p:nvSpPr>
          <p:cNvPr id="24" name="object 24"/>
          <p:cNvSpPr/>
          <p:nvPr/>
        </p:nvSpPr>
        <p:spPr>
          <a:xfrm>
            <a:off x="2624576" y="2138548"/>
            <a:ext cx="727408" cy="124314"/>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2671781" y="2178691"/>
            <a:ext cx="632773" cy="0"/>
          </a:xfrm>
          <a:custGeom>
            <a:avLst/>
            <a:gdLst/>
            <a:ahLst/>
            <a:cxnLst/>
            <a:rect l="l" t="t" r="r" b="b"/>
            <a:pathLst>
              <a:path w="574039">
                <a:moveTo>
                  <a:pt x="0" y="0"/>
                </a:moveTo>
                <a:lnTo>
                  <a:pt x="573849" y="0"/>
                </a:lnTo>
              </a:path>
            </a:pathLst>
          </a:custGeom>
          <a:ln w="28575">
            <a:solidFill>
              <a:srgbClr val="4F81BD"/>
            </a:solidFill>
          </a:ln>
        </p:spPr>
        <p:txBody>
          <a:bodyPr wrap="square" lIns="0" tIns="0" rIns="0" bIns="0" rtlCol="0"/>
          <a:lstStyle/>
          <a:p>
            <a:endParaRPr/>
          </a:p>
        </p:txBody>
      </p:sp>
      <p:sp>
        <p:nvSpPr>
          <p:cNvPr id="26" name="object 26"/>
          <p:cNvSpPr/>
          <p:nvPr/>
        </p:nvSpPr>
        <p:spPr>
          <a:xfrm>
            <a:off x="2145797" y="1426258"/>
            <a:ext cx="1330502" cy="156232"/>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2193607" y="1482365"/>
            <a:ext cx="1236147" cy="0"/>
          </a:xfrm>
          <a:custGeom>
            <a:avLst/>
            <a:gdLst/>
            <a:ahLst/>
            <a:cxnLst/>
            <a:rect l="l" t="t" r="r" b="b"/>
            <a:pathLst>
              <a:path w="1121410">
                <a:moveTo>
                  <a:pt x="0" y="0"/>
                </a:moveTo>
                <a:lnTo>
                  <a:pt x="1120990" y="0"/>
                </a:lnTo>
              </a:path>
            </a:pathLst>
          </a:custGeom>
          <a:ln w="57150">
            <a:solidFill>
              <a:srgbClr val="4F81BD"/>
            </a:solidFill>
          </a:ln>
        </p:spPr>
        <p:txBody>
          <a:bodyPr wrap="square" lIns="0" tIns="0" rIns="0" bIns="0" rtlCol="0"/>
          <a:lstStyle/>
          <a:p>
            <a:endParaRPr/>
          </a:p>
        </p:txBody>
      </p:sp>
      <p:sp>
        <p:nvSpPr>
          <p:cNvPr id="28" name="object 28"/>
          <p:cNvSpPr/>
          <p:nvPr/>
        </p:nvSpPr>
        <p:spPr>
          <a:xfrm>
            <a:off x="4502736" y="1496815"/>
            <a:ext cx="700529" cy="873561"/>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4544734" y="1511935"/>
            <a:ext cx="677010" cy="843323"/>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4597146" y="1589511"/>
            <a:ext cx="572575" cy="688070"/>
          </a:xfrm>
          <a:custGeom>
            <a:avLst/>
            <a:gdLst/>
            <a:ahLst/>
            <a:cxnLst/>
            <a:rect l="l" t="t" r="r" b="b"/>
            <a:pathLst>
              <a:path w="519429" h="624205">
                <a:moveTo>
                  <a:pt x="0" y="623780"/>
                </a:moveTo>
                <a:lnTo>
                  <a:pt x="519277" y="623780"/>
                </a:lnTo>
                <a:lnTo>
                  <a:pt x="519277" y="0"/>
                </a:lnTo>
                <a:lnTo>
                  <a:pt x="0" y="0"/>
                </a:lnTo>
                <a:lnTo>
                  <a:pt x="0" y="623780"/>
                </a:lnTo>
                <a:close/>
              </a:path>
            </a:pathLst>
          </a:custGeom>
          <a:solidFill>
            <a:srgbClr val="FFFFFF"/>
          </a:solidFill>
        </p:spPr>
        <p:txBody>
          <a:bodyPr wrap="square" lIns="0" tIns="0" rIns="0" bIns="0" rtlCol="0"/>
          <a:lstStyle/>
          <a:p>
            <a:endParaRPr/>
          </a:p>
        </p:txBody>
      </p:sp>
      <p:sp>
        <p:nvSpPr>
          <p:cNvPr id="31" name="object 31"/>
          <p:cNvSpPr/>
          <p:nvPr/>
        </p:nvSpPr>
        <p:spPr>
          <a:xfrm>
            <a:off x="4597146" y="1539597"/>
            <a:ext cx="572575" cy="737768"/>
          </a:xfrm>
          <a:custGeom>
            <a:avLst/>
            <a:gdLst/>
            <a:ahLst/>
            <a:cxnLst/>
            <a:rect l="l" t="t" r="r" b="b"/>
            <a:pathLst>
              <a:path w="519429" h="669289">
                <a:moveTo>
                  <a:pt x="0" y="0"/>
                </a:moveTo>
                <a:lnTo>
                  <a:pt x="519277" y="0"/>
                </a:lnTo>
                <a:lnTo>
                  <a:pt x="519277" y="669061"/>
                </a:lnTo>
                <a:lnTo>
                  <a:pt x="0" y="669061"/>
                </a:lnTo>
                <a:lnTo>
                  <a:pt x="0" y="0"/>
                </a:lnTo>
                <a:close/>
              </a:path>
            </a:pathLst>
          </a:custGeom>
          <a:ln w="9524">
            <a:solidFill>
              <a:srgbClr val="4A7EBB"/>
            </a:solidFill>
          </a:ln>
        </p:spPr>
        <p:txBody>
          <a:bodyPr wrap="square" lIns="0" tIns="0" rIns="0" bIns="0" rtlCol="0"/>
          <a:lstStyle/>
          <a:p>
            <a:endParaRPr/>
          </a:p>
        </p:txBody>
      </p:sp>
      <p:sp>
        <p:nvSpPr>
          <p:cNvPr id="32" name="object 32"/>
          <p:cNvSpPr/>
          <p:nvPr/>
        </p:nvSpPr>
        <p:spPr>
          <a:xfrm>
            <a:off x="4771523" y="1987355"/>
            <a:ext cx="386369" cy="125993"/>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4818653" y="2027813"/>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34" name="object 34"/>
          <p:cNvSpPr/>
          <p:nvPr/>
        </p:nvSpPr>
        <p:spPr>
          <a:xfrm>
            <a:off x="4771523" y="2056232"/>
            <a:ext cx="386369" cy="125993"/>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4818653" y="2096815"/>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36" name="object 36"/>
          <p:cNvSpPr/>
          <p:nvPr/>
        </p:nvSpPr>
        <p:spPr>
          <a:xfrm>
            <a:off x="4659809" y="1647125"/>
            <a:ext cx="452179" cy="240089"/>
          </a:xfrm>
          <a:custGeom>
            <a:avLst/>
            <a:gdLst/>
            <a:ahLst/>
            <a:cxnLst/>
            <a:rect l="l" t="t" r="r" b="b"/>
            <a:pathLst>
              <a:path w="410210" h="217805">
                <a:moveTo>
                  <a:pt x="0" y="0"/>
                </a:moveTo>
                <a:lnTo>
                  <a:pt x="409930" y="0"/>
                </a:lnTo>
                <a:lnTo>
                  <a:pt x="409930" y="217754"/>
                </a:lnTo>
                <a:lnTo>
                  <a:pt x="0" y="217754"/>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4659808" y="1647130"/>
            <a:ext cx="451872" cy="240029"/>
          </a:xfrm>
          <a:prstGeom prst="rect">
            <a:avLst/>
          </a:prstGeom>
          <a:blipFill>
            <a:blip r:embed="rId16" cstate="print"/>
            <a:stretch>
              <a:fillRect/>
            </a:stretch>
          </a:blipFill>
        </p:spPr>
        <p:txBody>
          <a:bodyPr wrap="square" lIns="0" tIns="0" rIns="0" bIns="0" rtlCol="0"/>
          <a:lstStyle/>
          <a:p>
            <a:endParaRPr/>
          </a:p>
        </p:txBody>
      </p:sp>
      <p:sp>
        <p:nvSpPr>
          <p:cNvPr id="38" name="object 38"/>
          <p:cNvSpPr/>
          <p:nvPr/>
        </p:nvSpPr>
        <p:spPr>
          <a:xfrm>
            <a:off x="4645810" y="1633126"/>
            <a:ext cx="480178" cy="268087"/>
          </a:xfrm>
          <a:custGeom>
            <a:avLst/>
            <a:gdLst/>
            <a:ahLst/>
            <a:cxnLst/>
            <a:rect l="l" t="t" r="r" b="b"/>
            <a:pathLst>
              <a:path w="435610" h="243205">
                <a:moveTo>
                  <a:pt x="0" y="0"/>
                </a:moveTo>
                <a:lnTo>
                  <a:pt x="435330" y="0"/>
                </a:lnTo>
                <a:lnTo>
                  <a:pt x="435330" y="243154"/>
                </a:lnTo>
                <a:lnTo>
                  <a:pt x="0" y="243154"/>
                </a:lnTo>
                <a:lnTo>
                  <a:pt x="0" y="0"/>
                </a:lnTo>
                <a:close/>
              </a:path>
            </a:pathLst>
          </a:custGeom>
          <a:ln w="25400">
            <a:solidFill>
              <a:srgbClr val="4F81BD"/>
            </a:solidFill>
          </a:ln>
        </p:spPr>
        <p:txBody>
          <a:bodyPr wrap="square" lIns="0" tIns="0" rIns="0" bIns="0" rtlCol="0"/>
          <a:lstStyle/>
          <a:p>
            <a:endParaRPr/>
          </a:p>
        </p:txBody>
      </p:sp>
      <p:sp>
        <p:nvSpPr>
          <p:cNvPr id="39" name="object 39"/>
          <p:cNvSpPr/>
          <p:nvPr/>
        </p:nvSpPr>
        <p:spPr>
          <a:xfrm>
            <a:off x="4622009" y="1973915"/>
            <a:ext cx="218390" cy="287267"/>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4673934" y="2001662"/>
            <a:ext cx="115495" cy="182692"/>
          </a:xfrm>
          <a:custGeom>
            <a:avLst/>
            <a:gdLst/>
            <a:ahLst/>
            <a:cxnLst/>
            <a:rect l="l" t="t" r="r" b="b"/>
            <a:pathLst>
              <a:path w="104775" h="165735">
                <a:moveTo>
                  <a:pt x="0" y="0"/>
                </a:moveTo>
                <a:lnTo>
                  <a:pt x="104254" y="0"/>
                </a:lnTo>
                <a:lnTo>
                  <a:pt x="104254" y="165569"/>
                </a:lnTo>
                <a:lnTo>
                  <a:pt x="0" y="165569"/>
                </a:lnTo>
                <a:lnTo>
                  <a:pt x="0" y="0"/>
                </a:lnTo>
                <a:close/>
              </a:path>
            </a:pathLst>
          </a:custGeom>
          <a:solidFill>
            <a:srgbClr val="558ED5"/>
          </a:solidFill>
        </p:spPr>
        <p:txBody>
          <a:bodyPr wrap="square" lIns="0" tIns="0" rIns="0" bIns="0" rtlCol="0"/>
          <a:lstStyle/>
          <a:p>
            <a:endParaRPr/>
          </a:p>
        </p:txBody>
      </p:sp>
      <p:sp>
        <p:nvSpPr>
          <p:cNvPr id="41" name="object 41"/>
          <p:cNvSpPr/>
          <p:nvPr/>
        </p:nvSpPr>
        <p:spPr>
          <a:xfrm>
            <a:off x="4673934" y="2001662"/>
            <a:ext cx="115495" cy="182692"/>
          </a:xfrm>
          <a:custGeom>
            <a:avLst/>
            <a:gdLst/>
            <a:ahLst/>
            <a:cxnLst/>
            <a:rect l="l" t="t" r="r" b="b"/>
            <a:pathLst>
              <a:path w="104775" h="165735">
                <a:moveTo>
                  <a:pt x="0" y="0"/>
                </a:moveTo>
                <a:lnTo>
                  <a:pt x="104254" y="0"/>
                </a:lnTo>
                <a:lnTo>
                  <a:pt x="104254" y="165569"/>
                </a:lnTo>
                <a:lnTo>
                  <a:pt x="0" y="165569"/>
                </a:lnTo>
                <a:lnTo>
                  <a:pt x="0" y="0"/>
                </a:lnTo>
                <a:close/>
              </a:path>
            </a:pathLst>
          </a:custGeom>
          <a:ln w="9525">
            <a:solidFill>
              <a:srgbClr val="4A7EBB"/>
            </a:solidFill>
          </a:ln>
        </p:spPr>
        <p:txBody>
          <a:bodyPr wrap="square" lIns="0" tIns="0" rIns="0" bIns="0" rtlCol="0"/>
          <a:lstStyle/>
          <a:p>
            <a:endParaRPr/>
          </a:p>
        </p:txBody>
      </p:sp>
      <p:sp>
        <p:nvSpPr>
          <p:cNvPr id="42" name="object 42"/>
          <p:cNvSpPr/>
          <p:nvPr/>
        </p:nvSpPr>
        <p:spPr>
          <a:xfrm>
            <a:off x="4771523" y="2123428"/>
            <a:ext cx="386369" cy="125993"/>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4818653" y="2164826"/>
            <a:ext cx="293287" cy="0"/>
          </a:xfrm>
          <a:custGeom>
            <a:avLst/>
            <a:gdLst/>
            <a:ahLst/>
            <a:cxnLst/>
            <a:rect l="l" t="t" r="r" b="b"/>
            <a:pathLst>
              <a:path w="266064">
                <a:moveTo>
                  <a:pt x="0" y="0"/>
                </a:moveTo>
                <a:lnTo>
                  <a:pt x="265836" y="0"/>
                </a:lnTo>
              </a:path>
            </a:pathLst>
          </a:custGeom>
          <a:ln w="28575">
            <a:solidFill>
              <a:srgbClr val="4F81BD"/>
            </a:solidFill>
          </a:ln>
        </p:spPr>
        <p:txBody>
          <a:bodyPr wrap="square" lIns="0" tIns="0" rIns="0" bIns="0" rtlCol="0"/>
          <a:lstStyle/>
          <a:p>
            <a:endParaRPr/>
          </a:p>
        </p:txBody>
      </p:sp>
      <p:sp>
        <p:nvSpPr>
          <p:cNvPr id="44" name="object 44"/>
          <p:cNvSpPr/>
          <p:nvPr/>
        </p:nvSpPr>
        <p:spPr>
          <a:xfrm>
            <a:off x="4549773" y="1501854"/>
            <a:ext cx="666930" cy="156232"/>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4597144" y="1558011"/>
            <a:ext cx="572575" cy="0"/>
          </a:xfrm>
          <a:custGeom>
            <a:avLst/>
            <a:gdLst/>
            <a:ahLst/>
            <a:cxnLst/>
            <a:rect l="l" t="t" r="r" b="b"/>
            <a:pathLst>
              <a:path w="519429">
                <a:moveTo>
                  <a:pt x="0" y="0"/>
                </a:moveTo>
                <a:lnTo>
                  <a:pt x="519277" y="0"/>
                </a:lnTo>
              </a:path>
            </a:pathLst>
          </a:custGeom>
          <a:ln w="57150">
            <a:solidFill>
              <a:srgbClr val="4F81BD"/>
            </a:solidFill>
          </a:ln>
        </p:spPr>
        <p:txBody>
          <a:bodyPr wrap="square" lIns="0" tIns="0" rIns="0" bIns="0" rtlCol="0"/>
          <a:lstStyle/>
          <a:p>
            <a:endParaRPr/>
          </a:p>
        </p:txBody>
      </p:sp>
      <p:sp>
        <p:nvSpPr>
          <p:cNvPr id="46" name="object 46"/>
          <p:cNvSpPr/>
          <p:nvPr/>
        </p:nvSpPr>
        <p:spPr>
          <a:xfrm>
            <a:off x="4501856" y="1461228"/>
            <a:ext cx="758610" cy="898532"/>
          </a:xfrm>
          <a:prstGeom prst="rect">
            <a:avLst/>
          </a:prstGeom>
          <a:blipFill>
            <a:blip r:embed="rId20" cstate="print"/>
            <a:stretch>
              <a:fillRect/>
            </a:stretch>
          </a:blipFill>
        </p:spPr>
        <p:txBody>
          <a:bodyPr wrap="square" lIns="0" tIns="0" rIns="0" bIns="0" rtlCol="0"/>
          <a:lstStyle/>
          <a:p>
            <a:endParaRPr/>
          </a:p>
        </p:txBody>
      </p:sp>
      <p:sp>
        <p:nvSpPr>
          <p:cNvPr id="47" name="object 47"/>
          <p:cNvSpPr/>
          <p:nvPr/>
        </p:nvSpPr>
        <p:spPr>
          <a:xfrm>
            <a:off x="6239780" y="1446417"/>
            <a:ext cx="1364100" cy="979397"/>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6280098" y="1458177"/>
            <a:ext cx="1340581" cy="950838"/>
          </a:xfrm>
          <a:prstGeom prst="rect">
            <a:avLst/>
          </a:prstGeom>
          <a:blipFill>
            <a:blip r:embed="rId22" cstate="print"/>
            <a:stretch>
              <a:fillRect/>
            </a:stretch>
          </a:blipFill>
        </p:spPr>
        <p:txBody>
          <a:bodyPr wrap="square" lIns="0" tIns="0" rIns="0" bIns="0" rtlCol="0"/>
          <a:lstStyle/>
          <a:p>
            <a:endParaRPr/>
          </a:p>
        </p:txBody>
      </p:sp>
      <p:sp>
        <p:nvSpPr>
          <p:cNvPr id="49" name="object 49"/>
          <p:cNvSpPr/>
          <p:nvPr/>
        </p:nvSpPr>
        <p:spPr>
          <a:xfrm>
            <a:off x="6333044" y="1537831"/>
            <a:ext cx="1236147" cy="793766"/>
          </a:xfrm>
          <a:custGeom>
            <a:avLst/>
            <a:gdLst/>
            <a:ahLst/>
            <a:cxnLst/>
            <a:rect l="l" t="t" r="r" b="b"/>
            <a:pathLst>
              <a:path w="1121409" h="720089">
                <a:moveTo>
                  <a:pt x="0" y="720002"/>
                </a:moveTo>
                <a:lnTo>
                  <a:pt x="1120990" y="720002"/>
                </a:lnTo>
                <a:lnTo>
                  <a:pt x="1120990" y="0"/>
                </a:lnTo>
                <a:lnTo>
                  <a:pt x="0" y="0"/>
                </a:lnTo>
                <a:lnTo>
                  <a:pt x="0" y="720002"/>
                </a:lnTo>
                <a:close/>
              </a:path>
            </a:pathLst>
          </a:custGeom>
          <a:solidFill>
            <a:srgbClr val="FFFFFF"/>
          </a:solidFill>
        </p:spPr>
        <p:txBody>
          <a:bodyPr wrap="square" lIns="0" tIns="0" rIns="0" bIns="0" rtlCol="0"/>
          <a:lstStyle/>
          <a:p>
            <a:endParaRPr/>
          </a:p>
        </p:txBody>
      </p:sp>
      <p:sp>
        <p:nvSpPr>
          <p:cNvPr id="50" name="object 50"/>
          <p:cNvSpPr/>
          <p:nvPr/>
        </p:nvSpPr>
        <p:spPr>
          <a:xfrm>
            <a:off x="6333044" y="1485194"/>
            <a:ext cx="1236147" cy="846964"/>
          </a:xfrm>
          <a:custGeom>
            <a:avLst/>
            <a:gdLst/>
            <a:ahLst/>
            <a:cxnLst/>
            <a:rect l="l" t="t" r="r" b="b"/>
            <a:pathLst>
              <a:path w="1121409" h="768350">
                <a:moveTo>
                  <a:pt x="0" y="0"/>
                </a:moveTo>
                <a:lnTo>
                  <a:pt x="1120990" y="0"/>
                </a:lnTo>
                <a:lnTo>
                  <a:pt x="1120990" y="767753"/>
                </a:lnTo>
                <a:lnTo>
                  <a:pt x="0" y="767753"/>
                </a:lnTo>
                <a:lnTo>
                  <a:pt x="0" y="0"/>
                </a:lnTo>
                <a:close/>
              </a:path>
            </a:pathLst>
          </a:custGeom>
          <a:ln w="9525">
            <a:solidFill>
              <a:srgbClr val="4A7EBB"/>
            </a:solidFill>
          </a:ln>
        </p:spPr>
        <p:txBody>
          <a:bodyPr wrap="square" lIns="0" tIns="0" rIns="0" bIns="0" rtlCol="0"/>
          <a:lstStyle/>
          <a:p>
            <a:endParaRPr/>
          </a:p>
        </p:txBody>
      </p:sp>
      <p:sp>
        <p:nvSpPr>
          <p:cNvPr id="51" name="object 51"/>
          <p:cNvSpPr/>
          <p:nvPr/>
        </p:nvSpPr>
        <p:spPr>
          <a:xfrm>
            <a:off x="6763917" y="2004153"/>
            <a:ext cx="727408" cy="125993"/>
          </a:xfrm>
          <a:prstGeom prst="rect">
            <a:avLst/>
          </a:prstGeom>
          <a:blipFill>
            <a:blip r:embed="rId8" cstate="print"/>
            <a:stretch>
              <a:fillRect/>
            </a:stretch>
          </a:blipFill>
        </p:spPr>
        <p:txBody>
          <a:bodyPr wrap="square" lIns="0" tIns="0" rIns="0" bIns="0" rtlCol="0"/>
          <a:lstStyle/>
          <a:p>
            <a:endParaRPr/>
          </a:p>
        </p:txBody>
      </p:sp>
      <p:sp>
        <p:nvSpPr>
          <p:cNvPr id="52" name="object 52"/>
          <p:cNvSpPr/>
          <p:nvPr/>
        </p:nvSpPr>
        <p:spPr>
          <a:xfrm>
            <a:off x="6811216" y="2045437"/>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53" name="object 53"/>
          <p:cNvSpPr/>
          <p:nvPr/>
        </p:nvSpPr>
        <p:spPr>
          <a:xfrm>
            <a:off x="6763917" y="2083110"/>
            <a:ext cx="727408" cy="125993"/>
          </a:xfrm>
          <a:prstGeom prst="rect">
            <a:avLst/>
          </a:prstGeom>
          <a:blipFill>
            <a:blip r:embed="rId8" cstate="print"/>
            <a:stretch>
              <a:fillRect/>
            </a:stretch>
          </a:blipFill>
        </p:spPr>
        <p:txBody>
          <a:bodyPr wrap="square" lIns="0" tIns="0" rIns="0" bIns="0" rtlCol="0"/>
          <a:lstStyle/>
          <a:p>
            <a:endParaRPr/>
          </a:p>
        </p:txBody>
      </p:sp>
      <p:sp>
        <p:nvSpPr>
          <p:cNvPr id="54" name="object 54"/>
          <p:cNvSpPr/>
          <p:nvPr/>
        </p:nvSpPr>
        <p:spPr>
          <a:xfrm>
            <a:off x="6811216" y="2124617"/>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55" name="object 55"/>
          <p:cNvSpPr/>
          <p:nvPr/>
        </p:nvSpPr>
        <p:spPr>
          <a:xfrm>
            <a:off x="6468306" y="1608600"/>
            <a:ext cx="975758" cy="275788"/>
          </a:xfrm>
          <a:custGeom>
            <a:avLst/>
            <a:gdLst/>
            <a:ahLst/>
            <a:cxnLst/>
            <a:rect l="l" t="t" r="r" b="b"/>
            <a:pathLst>
              <a:path w="885190" h="250189">
                <a:moveTo>
                  <a:pt x="0" y="0"/>
                </a:moveTo>
                <a:lnTo>
                  <a:pt x="884935" y="0"/>
                </a:lnTo>
                <a:lnTo>
                  <a:pt x="884935" y="249872"/>
                </a:lnTo>
                <a:lnTo>
                  <a:pt x="0" y="249872"/>
                </a:lnTo>
                <a:lnTo>
                  <a:pt x="0" y="0"/>
                </a:lnTo>
                <a:close/>
              </a:path>
            </a:pathLst>
          </a:custGeom>
          <a:solidFill>
            <a:srgbClr val="FFFFFF"/>
          </a:solidFill>
        </p:spPr>
        <p:txBody>
          <a:bodyPr wrap="square" lIns="0" tIns="0" rIns="0" bIns="0" rtlCol="0"/>
          <a:lstStyle/>
          <a:p>
            <a:endParaRPr/>
          </a:p>
        </p:txBody>
      </p:sp>
      <p:sp>
        <p:nvSpPr>
          <p:cNvPr id="56" name="object 56"/>
          <p:cNvSpPr/>
          <p:nvPr/>
        </p:nvSpPr>
        <p:spPr>
          <a:xfrm>
            <a:off x="6468312" y="1608600"/>
            <a:ext cx="975473" cy="275438"/>
          </a:xfrm>
          <a:prstGeom prst="rect">
            <a:avLst/>
          </a:prstGeom>
          <a:blipFill>
            <a:blip r:embed="rId9" cstate="print"/>
            <a:stretch>
              <a:fillRect/>
            </a:stretch>
          </a:blipFill>
        </p:spPr>
        <p:txBody>
          <a:bodyPr wrap="square" lIns="0" tIns="0" rIns="0" bIns="0" rtlCol="0"/>
          <a:lstStyle/>
          <a:p>
            <a:endParaRPr/>
          </a:p>
        </p:txBody>
      </p:sp>
      <p:sp>
        <p:nvSpPr>
          <p:cNvPr id="57" name="object 57"/>
          <p:cNvSpPr/>
          <p:nvPr/>
        </p:nvSpPr>
        <p:spPr>
          <a:xfrm>
            <a:off x="6454306" y="1594600"/>
            <a:ext cx="1003757" cy="303787"/>
          </a:xfrm>
          <a:custGeom>
            <a:avLst/>
            <a:gdLst/>
            <a:ahLst/>
            <a:cxnLst/>
            <a:rect l="l" t="t" r="r" b="b"/>
            <a:pathLst>
              <a:path w="910590" h="275589">
                <a:moveTo>
                  <a:pt x="0" y="0"/>
                </a:moveTo>
                <a:lnTo>
                  <a:pt x="910335" y="0"/>
                </a:lnTo>
                <a:lnTo>
                  <a:pt x="910335" y="275272"/>
                </a:lnTo>
                <a:lnTo>
                  <a:pt x="0" y="275272"/>
                </a:lnTo>
                <a:lnTo>
                  <a:pt x="0" y="0"/>
                </a:lnTo>
                <a:close/>
              </a:path>
            </a:pathLst>
          </a:custGeom>
          <a:ln w="25399">
            <a:solidFill>
              <a:srgbClr val="4F81BD"/>
            </a:solidFill>
          </a:ln>
        </p:spPr>
        <p:txBody>
          <a:bodyPr wrap="square" lIns="0" tIns="0" rIns="0" bIns="0" rtlCol="0"/>
          <a:lstStyle/>
          <a:p>
            <a:endParaRPr/>
          </a:p>
        </p:txBody>
      </p:sp>
      <p:sp>
        <p:nvSpPr>
          <p:cNvPr id="58" name="object 58"/>
          <p:cNvSpPr/>
          <p:nvPr/>
        </p:nvSpPr>
        <p:spPr>
          <a:xfrm>
            <a:off x="6446412" y="1989035"/>
            <a:ext cx="352784" cy="314145"/>
          </a:xfrm>
          <a:prstGeom prst="rect">
            <a:avLst/>
          </a:prstGeom>
          <a:blipFill>
            <a:blip r:embed="rId23" cstate="print"/>
            <a:stretch>
              <a:fillRect/>
            </a:stretch>
          </a:blipFill>
        </p:spPr>
        <p:txBody>
          <a:bodyPr wrap="square" lIns="0" tIns="0" rIns="0" bIns="0" rtlCol="0"/>
          <a:lstStyle/>
          <a:p>
            <a:endParaRPr/>
          </a:p>
        </p:txBody>
      </p:sp>
      <p:sp>
        <p:nvSpPr>
          <p:cNvPr id="59" name="object 59"/>
          <p:cNvSpPr/>
          <p:nvPr/>
        </p:nvSpPr>
        <p:spPr>
          <a:xfrm>
            <a:off x="6498812" y="2015422"/>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solidFill>
            <a:srgbClr val="558ED5"/>
          </a:solidFill>
        </p:spPr>
        <p:txBody>
          <a:bodyPr wrap="square" lIns="0" tIns="0" rIns="0" bIns="0" rtlCol="0"/>
          <a:lstStyle/>
          <a:p>
            <a:endParaRPr/>
          </a:p>
        </p:txBody>
      </p:sp>
      <p:sp>
        <p:nvSpPr>
          <p:cNvPr id="60" name="object 60"/>
          <p:cNvSpPr/>
          <p:nvPr/>
        </p:nvSpPr>
        <p:spPr>
          <a:xfrm>
            <a:off x="6498812" y="2015422"/>
            <a:ext cx="248489" cy="209991"/>
          </a:xfrm>
          <a:custGeom>
            <a:avLst/>
            <a:gdLst/>
            <a:ahLst/>
            <a:cxnLst/>
            <a:rect l="l" t="t" r="r" b="b"/>
            <a:pathLst>
              <a:path w="225425" h="190500">
                <a:moveTo>
                  <a:pt x="0" y="0"/>
                </a:moveTo>
                <a:lnTo>
                  <a:pt x="225056" y="0"/>
                </a:lnTo>
                <a:lnTo>
                  <a:pt x="225056" y="189991"/>
                </a:lnTo>
                <a:lnTo>
                  <a:pt x="0" y="189991"/>
                </a:lnTo>
                <a:lnTo>
                  <a:pt x="0" y="0"/>
                </a:lnTo>
                <a:close/>
              </a:path>
            </a:pathLst>
          </a:custGeom>
          <a:ln w="9525">
            <a:solidFill>
              <a:srgbClr val="4A7EBB"/>
            </a:solidFill>
          </a:ln>
        </p:spPr>
        <p:txBody>
          <a:bodyPr wrap="square" lIns="0" tIns="0" rIns="0" bIns="0" rtlCol="0"/>
          <a:lstStyle/>
          <a:p>
            <a:endParaRPr/>
          </a:p>
        </p:txBody>
      </p:sp>
      <p:sp>
        <p:nvSpPr>
          <p:cNvPr id="61" name="object 61"/>
          <p:cNvSpPr/>
          <p:nvPr/>
        </p:nvSpPr>
        <p:spPr>
          <a:xfrm>
            <a:off x="6763916" y="2162066"/>
            <a:ext cx="727408" cy="125993"/>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6811215" y="2202658"/>
            <a:ext cx="632773" cy="0"/>
          </a:xfrm>
          <a:custGeom>
            <a:avLst/>
            <a:gdLst/>
            <a:ahLst/>
            <a:cxnLst/>
            <a:rect l="l" t="t" r="r" b="b"/>
            <a:pathLst>
              <a:path w="574040">
                <a:moveTo>
                  <a:pt x="0" y="0"/>
                </a:moveTo>
                <a:lnTo>
                  <a:pt x="573849" y="0"/>
                </a:lnTo>
              </a:path>
            </a:pathLst>
          </a:custGeom>
          <a:ln w="28575">
            <a:solidFill>
              <a:srgbClr val="4F81BD"/>
            </a:solidFill>
          </a:ln>
        </p:spPr>
        <p:txBody>
          <a:bodyPr wrap="square" lIns="0" tIns="0" rIns="0" bIns="0" rtlCol="0"/>
          <a:lstStyle/>
          <a:p>
            <a:endParaRPr/>
          </a:p>
        </p:txBody>
      </p:sp>
      <p:sp>
        <p:nvSpPr>
          <p:cNvPr id="63" name="object 63"/>
          <p:cNvSpPr/>
          <p:nvPr/>
        </p:nvSpPr>
        <p:spPr>
          <a:xfrm>
            <a:off x="6286817" y="1449778"/>
            <a:ext cx="1328822" cy="157912"/>
          </a:xfrm>
          <a:prstGeom prst="rect">
            <a:avLst/>
          </a:prstGeom>
          <a:blipFill>
            <a:blip r:embed="rId24" cstate="print"/>
            <a:stretch>
              <a:fillRect/>
            </a:stretch>
          </a:blipFill>
        </p:spPr>
        <p:txBody>
          <a:bodyPr wrap="square" lIns="0" tIns="0" rIns="0" bIns="0" rtlCol="0"/>
          <a:lstStyle/>
          <a:p>
            <a:endParaRPr/>
          </a:p>
        </p:txBody>
      </p:sp>
      <p:sp>
        <p:nvSpPr>
          <p:cNvPr id="64" name="object 64"/>
          <p:cNvSpPr/>
          <p:nvPr/>
        </p:nvSpPr>
        <p:spPr>
          <a:xfrm>
            <a:off x="6333038" y="1506333"/>
            <a:ext cx="1236147" cy="0"/>
          </a:xfrm>
          <a:custGeom>
            <a:avLst/>
            <a:gdLst/>
            <a:ahLst/>
            <a:cxnLst/>
            <a:rect l="l" t="t" r="r" b="b"/>
            <a:pathLst>
              <a:path w="1121409">
                <a:moveTo>
                  <a:pt x="0" y="0"/>
                </a:moveTo>
                <a:lnTo>
                  <a:pt x="1120990" y="0"/>
                </a:lnTo>
              </a:path>
            </a:pathLst>
          </a:custGeom>
          <a:ln w="57150">
            <a:solidFill>
              <a:srgbClr val="4F81BD"/>
            </a:solidFill>
          </a:ln>
        </p:spPr>
        <p:txBody>
          <a:bodyPr wrap="square" lIns="0" tIns="0" rIns="0" bIns="0" rtlCol="0"/>
          <a:lstStyle/>
          <a:p>
            <a:endParaRPr/>
          </a:p>
        </p:txBody>
      </p:sp>
      <p:sp>
        <p:nvSpPr>
          <p:cNvPr id="65" name="object 65"/>
          <p:cNvSpPr txBox="1"/>
          <p:nvPr/>
        </p:nvSpPr>
        <p:spPr>
          <a:xfrm>
            <a:off x="220975" y="3501029"/>
            <a:ext cx="1181549" cy="474874"/>
          </a:xfrm>
          <a:prstGeom prst="rect">
            <a:avLst/>
          </a:prstGeom>
        </p:spPr>
        <p:txBody>
          <a:bodyPr vert="horz" wrap="square" lIns="0" tIns="0" rIns="0" bIns="0" rtlCol="0">
            <a:spAutoFit/>
          </a:bodyPr>
          <a:lstStyle/>
          <a:p>
            <a:pPr marL="13999" marR="5600">
              <a:lnSpc>
                <a:spcPct val="100000"/>
              </a:lnSpc>
            </a:pP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on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elo</a:t>
            </a:r>
            <a:r>
              <a:rPr sz="1543" spc="-6" dirty="0">
                <a:solidFill>
                  <a:srgbClr val="53565A"/>
                </a:solidFill>
                <a:latin typeface="Arial"/>
                <a:cs typeface="Arial"/>
              </a:rPr>
              <a:t>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66" name="object 66"/>
          <p:cNvSpPr txBox="1"/>
          <p:nvPr/>
        </p:nvSpPr>
        <p:spPr>
          <a:xfrm>
            <a:off x="213310" y="1612562"/>
            <a:ext cx="1089153"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F</a:t>
            </a:r>
            <a:r>
              <a:rPr sz="1543" dirty="0">
                <a:solidFill>
                  <a:srgbClr val="53565A"/>
                </a:solidFill>
                <a:latin typeface="Arial"/>
                <a:cs typeface="Arial"/>
              </a:rPr>
              <a:t>i</a:t>
            </a:r>
            <a:r>
              <a:rPr sz="1543" spc="-22" dirty="0">
                <a:solidFill>
                  <a:srgbClr val="53565A"/>
                </a:solidFill>
                <a:latin typeface="Arial"/>
                <a:cs typeface="Arial"/>
              </a:rPr>
              <a:t>x</a:t>
            </a:r>
            <a:r>
              <a:rPr sz="1543" spc="-6" dirty="0">
                <a:solidFill>
                  <a:srgbClr val="53565A"/>
                </a:solidFill>
                <a:latin typeface="Arial"/>
                <a:cs typeface="Arial"/>
              </a:rPr>
              <a:t>ed </a:t>
            </a: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a:t>
            </a:r>
            <a:r>
              <a:rPr sz="1543" dirty="0">
                <a:solidFill>
                  <a:srgbClr val="53565A"/>
                </a:solidFill>
                <a:latin typeface="Arial"/>
                <a:cs typeface="Arial"/>
              </a:rPr>
              <a:t>ns</a:t>
            </a:r>
            <a:endParaRPr sz="1543">
              <a:latin typeface="Arial"/>
              <a:cs typeface="Arial"/>
            </a:endParaRPr>
          </a:p>
        </p:txBody>
      </p:sp>
      <p:sp>
        <p:nvSpPr>
          <p:cNvPr id="67" name="object 67"/>
          <p:cNvSpPr txBox="1"/>
          <p:nvPr/>
        </p:nvSpPr>
        <p:spPr>
          <a:xfrm>
            <a:off x="203875" y="5126903"/>
            <a:ext cx="1488836"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C</a:t>
            </a:r>
            <a:r>
              <a:rPr sz="1543" spc="-6" dirty="0">
                <a:solidFill>
                  <a:srgbClr val="53565A"/>
                </a:solidFill>
                <a:latin typeface="Arial"/>
                <a:cs typeface="Arial"/>
              </a:rPr>
              <a:t>o</a:t>
            </a:r>
            <a:r>
              <a:rPr sz="1543" spc="-11" dirty="0">
                <a:solidFill>
                  <a:srgbClr val="53565A"/>
                </a:solidFill>
                <a:latin typeface="Arial"/>
                <a:cs typeface="Arial"/>
              </a:rPr>
              <a:t>mm</a:t>
            </a:r>
            <a:r>
              <a:rPr sz="1543" spc="-6" dirty="0">
                <a:solidFill>
                  <a:srgbClr val="53565A"/>
                </a:solidFill>
                <a:latin typeface="Arial"/>
                <a:cs typeface="Arial"/>
              </a:rPr>
              <a:t>u</a:t>
            </a:r>
            <a:r>
              <a:rPr sz="1543" dirty="0">
                <a:solidFill>
                  <a:srgbClr val="53565A"/>
                </a:solidFill>
                <a:latin typeface="Arial"/>
                <a:cs typeface="Arial"/>
              </a:rPr>
              <a:t>ni</a:t>
            </a:r>
            <a:r>
              <a:rPr sz="1543" spc="6" dirty="0">
                <a:solidFill>
                  <a:srgbClr val="53565A"/>
                </a:solidFill>
                <a:latin typeface="Arial"/>
                <a:cs typeface="Arial"/>
              </a:rPr>
              <a:t>c</a:t>
            </a:r>
            <a:r>
              <a:rPr sz="1543" spc="-6"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io</a:t>
            </a:r>
            <a:r>
              <a:rPr sz="1543" spc="-17" dirty="0">
                <a:solidFill>
                  <a:srgbClr val="53565A"/>
                </a:solidFill>
                <a:latin typeface="Arial"/>
                <a:cs typeface="Arial"/>
              </a:rPr>
              <a:t>n</a:t>
            </a:r>
            <a:r>
              <a:rPr sz="1543" dirty="0">
                <a:solidFill>
                  <a:srgbClr val="53565A"/>
                </a:solidFill>
                <a:latin typeface="Arial"/>
                <a:cs typeface="Arial"/>
              </a:rPr>
              <a:t>s Ele</a:t>
            </a:r>
            <a:r>
              <a:rPr sz="1543" spc="-11" dirty="0">
                <a:solidFill>
                  <a:srgbClr val="53565A"/>
                </a:solidFill>
                <a:latin typeface="Arial"/>
                <a:cs typeface="Arial"/>
              </a:rPr>
              <a:t>m</a:t>
            </a:r>
            <a:r>
              <a:rPr sz="1543" dirty="0">
                <a:solidFill>
                  <a:srgbClr val="53565A"/>
                </a:solidFill>
                <a:latin typeface="Arial"/>
                <a:cs typeface="Arial"/>
              </a:rPr>
              <a:t>en</a:t>
            </a:r>
            <a:r>
              <a:rPr sz="1543" spc="6" dirty="0">
                <a:solidFill>
                  <a:srgbClr val="53565A"/>
                </a:solidFill>
                <a:latin typeface="Arial"/>
                <a:cs typeface="Arial"/>
              </a:rPr>
              <a:t>t</a:t>
            </a:r>
            <a:r>
              <a:rPr sz="1543" dirty="0">
                <a:solidFill>
                  <a:srgbClr val="53565A"/>
                </a:solidFill>
                <a:latin typeface="Arial"/>
                <a:cs typeface="Arial"/>
              </a:rPr>
              <a:t>s</a:t>
            </a:r>
            <a:endParaRPr sz="1543">
              <a:latin typeface="Arial"/>
              <a:cs typeface="Arial"/>
            </a:endParaRPr>
          </a:p>
        </p:txBody>
      </p:sp>
      <p:sp>
        <p:nvSpPr>
          <p:cNvPr id="68" name="object 68"/>
          <p:cNvSpPr/>
          <p:nvPr/>
        </p:nvSpPr>
        <p:spPr>
          <a:xfrm>
            <a:off x="2060120" y="4584536"/>
            <a:ext cx="2414055" cy="1545519"/>
          </a:xfrm>
          <a:prstGeom prst="rect">
            <a:avLst/>
          </a:prstGeom>
          <a:blipFill>
            <a:blip r:embed="rId25" cstate="print"/>
            <a:stretch>
              <a:fillRect/>
            </a:stretch>
          </a:blipFill>
        </p:spPr>
        <p:txBody>
          <a:bodyPr wrap="square" lIns="0" tIns="0" rIns="0" bIns="0" rtlCol="0"/>
          <a:lstStyle/>
          <a:p>
            <a:endParaRPr/>
          </a:p>
        </p:txBody>
      </p:sp>
      <p:sp>
        <p:nvSpPr>
          <p:cNvPr id="69" name="object 69"/>
          <p:cNvSpPr/>
          <p:nvPr/>
        </p:nvSpPr>
        <p:spPr>
          <a:xfrm>
            <a:off x="2189495" y="4714173"/>
            <a:ext cx="2155619" cy="1285837"/>
          </a:xfrm>
          <a:prstGeom prst="rect">
            <a:avLst/>
          </a:prstGeom>
          <a:blipFill>
            <a:blip r:embed="rId26" cstate="print"/>
            <a:stretch>
              <a:fillRect/>
            </a:stretch>
          </a:blipFill>
        </p:spPr>
        <p:txBody>
          <a:bodyPr wrap="square" lIns="0" tIns="0" rIns="0" bIns="0" rtlCol="0"/>
          <a:lstStyle/>
          <a:p>
            <a:endParaRPr/>
          </a:p>
        </p:txBody>
      </p:sp>
      <p:sp>
        <p:nvSpPr>
          <p:cNvPr id="70" name="object 70"/>
          <p:cNvSpPr txBox="1"/>
          <p:nvPr/>
        </p:nvSpPr>
        <p:spPr>
          <a:xfrm>
            <a:off x="2907650" y="5394961"/>
            <a:ext cx="528477" cy="178062"/>
          </a:xfrm>
          <a:prstGeom prst="rect">
            <a:avLst/>
          </a:prstGeom>
        </p:spPr>
        <p:txBody>
          <a:bodyPr vert="horz" wrap="square" lIns="0" tIns="0" rIns="0" bIns="0" rtlCol="0">
            <a:spAutoFit/>
          </a:bodyPr>
          <a:lstStyle/>
          <a:p>
            <a:pPr marL="13999">
              <a:lnSpc>
                <a:spcPct val="100000"/>
              </a:lnSpc>
            </a:pPr>
            <a:r>
              <a:rPr sz="1157" spc="-11" dirty="0">
                <a:solidFill>
                  <a:srgbClr val="123049"/>
                </a:solidFill>
                <a:latin typeface="Arial"/>
                <a:cs typeface="Arial"/>
              </a:rPr>
              <a:t>I</a:t>
            </a:r>
            <a:r>
              <a:rPr sz="1157" dirty="0">
                <a:solidFill>
                  <a:srgbClr val="123049"/>
                </a:solidFill>
                <a:latin typeface="Arial"/>
                <a:cs typeface="Arial"/>
              </a:rPr>
              <a:t>n</a:t>
            </a:r>
            <a:r>
              <a:rPr sz="1157" spc="-11" dirty="0">
                <a:solidFill>
                  <a:srgbClr val="123049"/>
                </a:solidFill>
                <a:latin typeface="Arial"/>
                <a:cs typeface="Arial"/>
              </a:rPr>
              <a:t>t</a:t>
            </a:r>
            <a:r>
              <a:rPr sz="1157" dirty="0">
                <a:solidFill>
                  <a:srgbClr val="123049"/>
                </a:solidFill>
                <a:latin typeface="Arial"/>
                <a:cs typeface="Arial"/>
              </a:rPr>
              <a:t>e</a:t>
            </a:r>
            <a:r>
              <a:rPr sz="1157" spc="-6" dirty="0">
                <a:solidFill>
                  <a:srgbClr val="123049"/>
                </a:solidFill>
                <a:latin typeface="Arial"/>
                <a:cs typeface="Arial"/>
              </a:rPr>
              <a:t>r</a:t>
            </a:r>
            <a:r>
              <a:rPr sz="1157" dirty="0">
                <a:solidFill>
                  <a:srgbClr val="123049"/>
                </a:solidFill>
                <a:latin typeface="Arial"/>
                <a:cs typeface="Arial"/>
              </a:rPr>
              <a:t>net</a:t>
            </a:r>
            <a:endParaRPr sz="1157">
              <a:latin typeface="Arial"/>
              <a:cs typeface="Arial"/>
            </a:endParaRPr>
          </a:p>
        </p:txBody>
      </p:sp>
      <p:sp>
        <p:nvSpPr>
          <p:cNvPr id="71" name="object 71"/>
          <p:cNvSpPr/>
          <p:nvPr/>
        </p:nvSpPr>
        <p:spPr>
          <a:xfrm>
            <a:off x="5653485" y="4870110"/>
            <a:ext cx="1926876" cy="1226346"/>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5782182" y="4999647"/>
            <a:ext cx="1669343" cy="967218"/>
          </a:xfrm>
          <a:prstGeom prst="rect">
            <a:avLst/>
          </a:prstGeom>
          <a:blipFill>
            <a:blip r:embed="rId26" cstate="print"/>
            <a:stretch>
              <a:fillRect/>
            </a:stretch>
          </a:blipFill>
        </p:spPr>
        <p:txBody>
          <a:bodyPr wrap="square" lIns="0" tIns="0" rIns="0" bIns="0" rtlCol="0"/>
          <a:lstStyle/>
          <a:p>
            <a:endParaRPr/>
          </a:p>
        </p:txBody>
      </p:sp>
      <p:sp>
        <p:nvSpPr>
          <p:cNvPr id="73" name="object 73"/>
          <p:cNvSpPr txBox="1"/>
          <p:nvPr/>
        </p:nvSpPr>
        <p:spPr>
          <a:xfrm>
            <a:off x="6293030" y="5435169"/>
            <a:ext cx="644672" cy="356123"/>
          </a:xfrm>
          <a:prstGeom prst="rect">
            <a:avLst/>
          </a:prstGeom>
        </p:spPr>
        <p:txBody>
          <a:bodyPr vert="horz" wrap="square" lIns="0" tIns="0" rIns="0" bIns="0" rtlCol="0">
            <a:spAutoFit/>
          </a:bodyPr>
          <a:lstStyle/>
          <a:p>
            <a:pPr marL="13999" marR="5600" indent="90295">
              <a:lnSpc>
                <a:spcPct val="100000"/>
              </a:lnSpc>
            </a:pPr>
            <a:r>
              <a:rPr sz="1157" spc="-6" dirty="0">
                <a:solidFill>
                  <a:srgbClr val="123049"/>
                </a:solidFill>
                <a:latin typeface="Arial"/>
                <a:cs typeface="Arial"/>
              </a:rPr>
              <a:t>M</a:t>
            </a:r>
            <a:r>
              <a:rPr sz="1157" dirty="0">
                <a:solidFill>
                  <a:srgbClr val="123049"/>
                </a:solidFill>
                <a:latin typeface="Arial"/>
                <a:cs typeface="Arial"/>
              </a:rPr>
              <a:t>ob</a:t>
            </a:r>
            <a:r>
              <a:rPr sz="1157" spc="6" dirty="0">
                <a:solidFill>
                  <a:srgbClr val="123049"/>
                </a:solidFill>
                <a:latin typeface="Arial"/>
                <a:cs typeface="Arial"/>
              </a:rPr>
              <a:t>il</a:t>
            </a:r>
            <a:r>
              <a:rPr sz="1157" dirty="0">
                <a:solidFill>
                  <a:srgbClr val="123049"/>
                </a:solidFill>
                <a:latin typeface="Arial"/>
                <a:cs typeface="Arial"/>
              </a:rPr>
              <a:t>e </a:t>
            </a:r>
            <a:r>
              <a:rPr sz="1157" spc="6" dirty="0">
                <a:solidFill>
                  <a:srgbClr val="123049"/>
                </a:solidFill>
                <a:latin typeface="Arial"/>
                <a:cs typeface="Arial"/>
              </a:rPr>
              <a:t>N</a:t>
            </a:r>
            <a:r>
              <a:rPr sz="1157" dirty="0">
                <a:solidFill>
                  <a:srgbClr val="123049"/>
                </a:solidFill>
                <a:latin typeface="Arial"/>
                <a:cs typeface="Arial"/>
              </a:rPr>
              <a:t>e</a:t>
            </a:r>
            <a:r>
              <a:rPr sz="1157" spc="-11" dirty="0">
                <a:solidFill>
                  <a:srgbClr val="123049"/>
                </a:solidFill>
                <a:latin typeface="Arial"/>
                <a:cs typeface="Arial"/>
              </a:rPr>
              <a:t>tw</a:t>
            </a:r>
            <a:r>
              <a:rPr sz="1157" dirty="0">
                <a:solidFill>
                  <a:srgbClr val="123049"/>
                </a:solidFill>
                <a:latin typeface="Arial"/>
                <a:cs typeface="Arial"/>
              </a:rPr>
              <a:t>o</a:t>
            </a:r>
            <a:r>
              <a:rPr sz="1157" spc="-6" dirty="0">
                <a:solidFill>
                  <a:srgbClr val="123049"/>
                </a:solidFill>
                <a:latin typeface="Arial"/>
                <a:cs typeface="Arial"/>
              </a:rPr>
              <a:t>r</a:t>
            </a:r>
            <a:r>
              <a:rPr sz="1157" spc="11" dirty="0">
                <a:solidFill>
                  <a:srgbClr val="123049"/>
                </a:solidFill>
                <a:latin typeface="Arial"/>
                <a:cs typeface="Arial"/>
              </a:rPr>
              <a:t>k</a:t>
            </a:r>
            <a:r>
              <a:rPr sz="1157" dirty="0">
                <a:solidFill>
                  <a:srgbClr val="123049"/>
                </a:solidFill>
                <a:latin typeface="Arial"/>
                <a:cs typeface="Arial"/>
              </a:rPr>
              <a:t>s</a:t>
            </a:r>
            <a:endParaRPr sz="1157">
              <a:latin typeface="Arial"/>
              <a:cs typeface="Arial"/>
            </a:endParaRPr>
          </a:p>
        </p:txBody>
      </p:sp>
      <p:sp>
        <p:nvSpPr>
          <p:cNvPr id="74" name="object 74"/>
          <p:cNvSpPr/>
          <p:nvPr/>
        </p:nvSpPr>
        <p:spPr>
          <a:xfrm>
            <a:off x="4442751" y="6793926"/>
            <a:ext cx="432661" cy="450314"/>
          </a:xfrm>
          <a:prstGeom prst="rect">
            <a:avLst/>
          </a:prstGeom>
          <a:blipFill>
            <a:blip r:embed="rId28" cstate="print"/>
            <a:stretch>
              <a:fillRect/>
            </a:stretch>
          </a:blipFill>
        </p:spPr>
        <p:txBody>
          <a:bodyPr wrap="square" lIns="0" tIns="0" rIns="0" bIns="0" rtlCol="0"/>
          <a:lstStyle/>
          <a:p>
            <a:endParaRPr/>
          </a:p>
        </p:txBody>
      </p:sp>
      <p:sp>
        <p:nvSpPr>
          <p:cNvPr id="75" name="object 75"/>
          <p:cNvSpPr/>
          <p:nvPr/>
        </p:nvSpPr>
        <p:spPr>
          <a:xfrm>
            <a:off x="5215646" y="6757456"/>
            <a:ext cx="439253" cy="521417"/>
          </a:xfrm>
          <a:prstGeom prst="rect">
            <a:avLst/>
          </a:prstGeom>
          <a:blipFill>
            <a:blip r:embed="rId29" cstate="print"/>
            <a:stretch>
              <a:fillRect/>
            </a:stretch>
          </a:blipFill>
        </p:spPr>
        <p:txBody>
          <a:bodyPr wrap="square" lIns="0" tIns="0" rIns="0" bIns="0" rtlCol="0"/>
          <a:lstStyle/>
          <a:p>
            <a:endParaRPr/>
          </a:p>
        </p:txBody>
      </p:sp>
      <p:sp>
        <p:nvSpPr>
          <p:cNvPr id="76" name="object 76"/>
          <p:cNvSpPr/>
          <p:nvPr/>
        </p:nvSpPr>
        <p:spPr>
          <a:xfrm>
            <a:off x="6692632" y="6723435"/>
            <a:ext cx="577831" cy="563293"/>
          </a:xfrm>
          <a:prstGeom prst="rect">
            <a:avLst/>
          </a:prstGeom>
          <a:blipFill>
            <a:blip r:embed="rId30" cstate="print"/>
            <a:stretch>
              <a:fillRect/>
            </a:stretch>
          </a:blipFill>
        </p:spPr>
        <p:txBody>
          <a:bodyPr wrap="square" lIns="0" tIns="0" rIns="0" bIns="0" rtlCol="0"/>
          <a:lstStyle/>
          <a:p>
            <a:endParaRPr/>
          </a:p>
        </p:txBody>
      </p:sp>
      <p:sp>
        <p:nvSpPr>
          <p:cNvPr id="77" name="object 77"/>
          <p:cNvSpPr/>
          <p:nvPr/>
        </p:nvSpPr>
        <p:spPr>
          <a:xfrm>
            <a:off x="5930351" y="6755185"/>
            <a:ext cx="428591" cy="525999"/>
          </a:xfrm>
          <a:prstGeom prst="rect">
            <a:avLst/>
          </a:prstGeom>
          <a:blipFill>
            <a:blip r:embed="rId31" cstate="print"/>
            <a:stretch>
              <a:fillRect/>
            </a:stretch>
          </a:blipFill>
        </p:spPr>
        <p:txBody>
          <a:bodyPr wrap="square" lIns="0" tIns="0" rIns="0" bIns="0" rtlCol="0"/>
          <a:lstStyle/>
          <a:p>
            <a:endParaRPr/>
          </a:p>
        </p:txBody>
      </p:sp>
      <p:sp>
        <p:nvSpPr>
          <p:cNvPr id="78" name="object 78"/>
          <p:cNvSpPr/>
          <p:nvPr/>
        </p:nvSpPr>
        <p:spPr>
          <a:xfrm>
            <a:off x="2871189" y="6809182"/>
            <a:ext cx="364054" cy="417978"/>
          </a:xfrm>
          <a:prstGeom prst="rect">
            <a:avLst/>
          </a:prstGeom>
          <a:blipFill>
            <a:blip r:embed="rId32" cstate="print"/>
            <a:stretch>
              <a:fillRect/>
            </a:stretch>
          </a:blipFill>
        </p:spPr>
        <p:txBody>
          <a:bodyPr wrap="square" lIns="0" tIns="0" rIns="0" bIns="0" rtlCol="0"/>
          <a:lstStyle/>
          <a:p>
            <a:endParaRPr/>
          </a:p>
        </p:txBody>
      </p:sp>
      <p:sp>
        <p:nvSpPr>
          <p:cNvPr id="79" name="object 79"/>
          <p:cNvSpPr/>
          <p:nvPr/>
        </p:nvSpPr>
        <p:spPr>
          <a:xfrm>
            <a:off x="3549571" y="6769030"/>
            <a:ext cx="446874" cy="498315"/>
          </a:xfrm>
          <a:prstGeom prst="rect">
            <a:avLst/>
          </a:prstGeom>
          <a:blipFill>
            <a:blip r:embed="rId33" cstate="print"/>
            <a:stretch>
              <a:fillRect/>
            </a:stretch>
          </a:blipFill>
        </p:spPr>
        <p:txBody>
          <a:bodyPr wrap="square" lIns="0" tIns="0" rIns="0" bIns="0" rtlCol="0"/>
          <a:lstStyle/>
          <a:p>
            <a:endParaRPr/>
          </a:p>
        </p:txBody>
      </p:sp>
      <p:sp>
        <p:nvSpPr>
          <p:cNvPr id="80" name="object 80"/>
          <p:cNvSpPr/>
          <p:nvPr/>
        </p:nvSpPr>
        <p:spPr>
          <a:xfrm>
            <a:off x="2867269" y="6438966"/>
            <a:ext cx="367181" cy="321129"/>
          </a:xfrm>
          <a:prstGeom prst="rect">
            <a:avLst/>
          </a:prstGeom>
          <a:blipFill>
            <a:blip r:embed="rId34" cstate="print"/>
            <a:stretch>
              <a:fillRect/>
            </a:stretch>
          </a:blipFill>
        </p:spPr>
        <p:txBody>
          <a:bodyPr wrap="square" lIns="0" tIns="0" rIns="0" bIns="0" rtlCol="0"/>
          <a:lstStyle/>
          <a:p>
            <a:endParaRPr/>
          </a:p>
        </p:txBody>
      </p:sp>
      <p:sp>
        <p:nvSpPr>
          <p:cNvPr id="81" name="object 81"/>
          <p:cNvSpPr/>
          <p:nvPr/>
        </p:nvSpPr>
        <p:spPr>
          <a:xfrm>
            <a:off x="3622939" y="6423289"/>
            <a:ext cx="300137" cy="300143"/>
          </a:xfrm>
          <a:prstGeom prst="rect">
            <a:avLst/>
          </a:prstGeom>
          <a:blipFill>
            <a:blip r:embed="rId35" cstate="print"/>
            <a:stretch>
              <a:fillRect/>
            </a:stretch>
          </a:blipFill>
        </p:spPr>
        <p:txBody>
          <a:bodyPr wrap="square" lIns="0" tIns="0" rIns="0" bIns="0" rtlCol="0"/>
          <a:lstStyle/>
          <a:p>
            <a:endParaRPr/>
          </a:p>
        </p:txBody>
      </p:sp>
      <p:sp>
        <p:nvSpPr>
          <p:cNvPr id="82" name="object 82"/>
          <p:cNvSpPr/>
          <p:nvPr/>
        </p:nvSpPr>
        <p:spPr>
          <a:xfrm>
            <a:off x="4475491" y="6436325"/>
            <a:ext cx="367181" cy="321126"/>
          </a:xfrm>
          <a:prstGeom prst="rect">
            <a:avLst/>
          </a:prstGeom>
          <a:blipFill>
            <a:blip r:embed="rId34" cstate="print"/>
            <a:stretch>
              <a:fillRect/>
            </a:stretch>
          </a:blipFill>
        </p:spPr>
        <p:txBody>
          <a:bodyPr wrap="square" lIns="0" tIns="0" rIns="0" bIns="0" rtlCol="0"/>
          <a:lstStyle/>
          <a:p>
            <a:endParaRPr/>
          </a:p>
        </p:txBody>
      </p:sp>
      <p:sp>
        <p:nvSpPr>
          <p:cNvPr id="83" name="object 83"/>
          <p:cNvSpPr/>
          <p:nvPr/>
        </p:nvSpPr>
        <p:spPr>
          <a:xfrm>
            <a:off x="5251681" y="6436325"/>
            <a:ext cx="367169" cy="321126"/>
          </a:xfrm>
          <a:prstGeom prst="rect">
            <a:avLst/>
          </a:prstGeom>
          <a:blipFill>
            <a:blip r:embed="rId34" cstate="print"/>
            <a:stretch>
              <a:fillRect/>
            </a:stretch>
          </a:blipFill>
        </p:spPr>
        <p:txBody>
          <a:bodyPr wrap="square" lIns="0" tIns="0" rIns="0" bIns="0" rtlCol="0"/>
          <a:lstStyle/>
          <a:p>
            <a:endParaRPr/>
          </a:p>
        </p:txBody>
      </p:sp>
      <p:sp>
        <p:nvSpPr>
          <p:cNvPr id="84" name="object 84"/>
          <p:cNvSpPr/>
          <p:nvPr/>
        </p:nvSpPr>
        <p:spPr>
          <a:xfrm>
            <a:off x="5994568" y="6449458"/>
            <a:ext cx="300143" cy="300143"/>
          </a:xfrm>
          <a:prstGeom prst="rect">
            <a:avLst/>
          </a:prstGeom>
          <a:blipFill>
            <a:blip r:embed="rId35" cstate="print"/>
            <a:stretch>
              <a:fillRect/>
            </a:stretch>
          </a:blipFill>
        </p:spPr>
        <p:txBody>
          <a:bodyPr wrap="square" lIns="0" tIns="0" rIns="0" bIns="0" rtlCol="0"/>
          <a:lstStyle/>
          <a:p>
            <a:endParaRPr/>
          </a:p>
        </p:txBody>
      </p:sp>
      <p:sp>
        <p:nvSpPr>
          <p:cNvPr id="85" name="object 85"/>
          <p:cNvSpPr/>
          <p:nvPr/>
        </p:nvSpPr>
        <p:spPr>
          <a:xfrm>
            <a:off x="6813840" y="6412796"/>
            <a:ext cx="367173" cy="321123"/>
          </a:xfrm>
          <a:prstGeom prst="rect">
            <a:avLst/>
          </a:prstGeom>
          <a:blipFill>
            <a:blip r:embed="rId34" cstate="print"/>
            <a:stretch>
              <a:fillRect/>
            </a:stretch>
          </a:blipFill>
        </p:spPr>
        <p:txBody>
          <a:bodyPr wrap="square" lIns="0" tIns="0" rIns="0" bIns="0" rtlCol="0"/>
          <a:lstStyle/>
          <a:p>
            <a:endParaRPr/>
          </a:p>
        </p:txBody>
      </p:sp>
      <p:sp>
        <p:nvSpPr>
          <p:cNvPr id="92" name="object 92"/>
          <p:cNvSpPr txBox="1"/>
          <p:nvPr/>
        </p:nvSpPr>
        <p:spPr>
          <a:xfrm>
            <a:off x="3963843" y="5017880"/>
            <a:ext cx="1834621" cy="271379"/>
          </a:xfrm>
          <a:prstGeom prst="rect">
            <a:avLst/>
          </a:prstGeom>
          <a:solidFill>
            <a:srgbClr val="236192"/>
          </a:solidFill>
        </p:spPr>
        <p:txBody>
          <a:bodyPr vert="horz" wrap="square" lIns="0" tIns="50398" rIns="0" bIns="50398" rtlCol="0" anchor="ctr" anchorCtr="0">
            <a:spAutoFit/>
          </a:bodyPr>
          <a:lstStyle/>
          <a:p>
            <a:pPr marL="265285">
              <a:lnSpc>
                <a:spcPct val="100000"/>
              </a:lnSpc>
            </a:pPr>
            <a:r>
              <a:rPr sz="1102" spc="-11" dirty="0">
                <a:solidFill>
                  <a:srgbClr val="FFFFFF"/>
                </a:solidFill>
                <a:latin typeface="Arial"/>
                <a:cs typeface="Arial"/>
              </a:rPr>
              <a:t>C</a:t>
            </a:r>
            <a:r>
              <a:rPr sz="1102" spc="-6" dirty="0">
                <a:solidFill>
                  <a:srgbClr val="FFFFFF"/>
                </a:solidFill>
                <a:latin typeface="Arial"/>
                <a:cs typeface="Arial"/>
              </a:rPr>
              <a:t>O</a:t>
            </a:r>
            <a:r>
              <a:rPr sz="1102" spc="-17" dirty="0">
                <a:solidFill>
                  <a:srgbClr val="FFFFFF"/>
                </a:solidFill>
                <a:latin typeface="Arial"/>
                <a:cs typeface="Arial"/>
              </a:rPr>
              <a:t>MM</a:t>
            </a:r>
            <a:r>
              <a:rPr sz="1102" spc="-11" dirty="0">
                <a:solidFill>
                  <a:srgbClr val="FFFFFF"/>
                </a:solidFill>
                <a:latin typeface="Arial"/>
                <a:cs typeface="Arial"/>
              </a:rPr>
              <a:t>UNIC</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I</a:t>
            </a:r>
            <a:r>
              <a:rPr sz="1102" spc="-6" dirty="0">
                <a:solidFill>
                  <a:srgbClr val="FFFFFF"/>
                </a:solidFill>
                <a:latin typeface="Arial"/>
                <a:cs typeface="Arial"/>
              </a:rPr>
              <a:t>O</a:t>
            </a:r>
            <a:r>
              <a:rPr sz="1102" spc="-11" dirty="0">
                <a:solidFill>
                  <a:srgbClr val="FFFFFF"/>
                </a:solidFill>
                <a:latin typeface="Arial"/>
                <a:cs typeface="Arial"/>
              </a:rPr>
              <a:t>NS</a:t>
            </a:r>
            <a:endParaRPr sz="1102">
              <a:latin typeface="Arial"/>
              <a:cs typeface="Arial"/>
            </a:endParaRPr>
          </a:p>
        </p:txBody>
      </p:sp>
      <p:sp>
        <p:nvSpPr>
          <p:cNvPr id="93" name="object 93"/>
          <p:cNvSpPr txBox="1"/>
          <p:nvPr/>
        </p:nvSpPr>
        <p:spPr>
          <a:xfrm>
            <a:off x="3963843" y="4477054"/>
            <a:ext cx="1834621" cy="383909"/>
          </a:xfrm>
          <a:prstGeom prst="rect">
            <a:avLst/>
          </a:prstGeom>
          <a:solidFill>
            <a:srgbClr val="236192"/>
          </a:solidFill>
        </p:spPr>
        <p:txBody>
          <a:bodyPr vert="horz" wrap="square" lIns="0" tIns="50398" rIns="0" bIns="50398" rtlCol="0" anchor="ctr" anchorCtr="0">
            <a:spAutoFit/>
          </a:bodyPr>
          <a:lstStyle/>
          <a:p>
            <a:pPr marL="668462" marR="141392" indent="-517971">
              <a:lnSpc>
                <a:spcPts val="1058"/>
              </a:lnSpc>
            </a:pPr>
            <a:r>
              <a:rPr sz="1102" spc="-17" dirty="0">
                <a:solidFill>
                  <a:srgbClr val="FFFFFF"/>
                </a:solidFill>
                <a:latin typeface="Arial"/>
                <a:cs typeface="Arial"/>
              </a:rPr>
              <a:t>A</a:t>
            </a:r>
            <a:r>
              <a:rPr sz="1102" spc="-11" dirty="0">
                <a:solidFill>
                  <a:srgbClr val="FFFFFF"/>
                </a:solidFill>
                <a:latin typeface="Arial"/>
                <a:cs typeface="Arial"/>
              </a:rPr>
              <a:t>RCHI</a:t>
            </a:r>
            <a:r>
              <a:rPr sz="1102" dirty="0">
                <a:solidFill>
                  <a:srgbClr val="FFFFFF"/>
                </a:solidFill>
                <a:latin typeface="Arial"/>
                <a:cs typeface="Arial"/>
              </a:rPr>
              <a:t>T</a:t>
            </a:r>
            <a:r>
              <a:rPr sz="1102" spc="-17" dirty="0">
                <a:solidFill>
                  <a:srgbClr val="FFFFFF"/>
                </a:solidFill>
                <a:latin typeface="Arial"/>
                <a:cs typeface="Arial"/>
              </a:rPr>
              <a:t>E</a:t>
            </a:r>
            <a:r>
              <a:rPr sz="1102" spc="-11" dirty="0">
                <a:solidFill>
                  <a:srgbClr val="FFFFFF"/>
                </a:solidFill>
                <a:latin typeface="Arial"/>
                <a:cs typeface="Arial"/>
              </a:rPr>
              <a:t>CT</a:t>
            </a:r>
            <a:r>
              <a:rPr sz="1102" spc="11" dirty="0">
                <a:solidFill>
                  <a:srgbClr val="FFFFFF"/>
                </a:solidFill>
                <a:latin typeface="Arial"/>
                <a:cs typeface="Arial"/>
              </a:rPr>
              <a:t> </a:t>
            </a:r>
            <a:r>
              <a:rPr sz="1102" dirty="0">
                <a:solidFill>
                  <a:srgbClr val="FFFFFF"/>
                </a:solidFill>
                <a:latin typeface="Arial"/>
                <a:cs typeface="Arial"/>
              </a:rPr>
              <a:t>T</a:t>
            </a:r>
            <a:r>
              <a:rPr sz="1102" spc="-11" dirty="0">
                <a:solidFill>
                  <a:srgbClr val="FFFFFF"/>
                </a:solidFill>
                <a:latin typeface="Arial"/>
                <a:cs typeface="Arial"/>
              </a:rPr>
              <a:t>HE D</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A</a:t>
            </a:r>
            <a:r>
              <a:rPr sz="1102" spc="-6" dirty="0">
                <a:solidFill>
                  <a:srgbClr val="FFFFFF"/>
                </a:solidFill>
                <a:latin typeface="Arial"/>
                <a:cs typeface="Arial"/>
              </a:rPr>
              <a:t> </a:t>
            </a:r>
            <a:r>
              <a:rPr sz="1102" spc="-17" dirty="0">
                <a:solidFill>
                  <a:srgbClr val="FFFFFF"/>
                </a:solidFill>
                <a:latin typeface="Arial"/>
                <a:cs typeface="Arial"/>
              </a:rPr>
              <a:t>M</a:t>
            </a:r>
            <a:r>
              <a:rPr sz="1102" spc="-6" dirty="0">
                <a:solidFill>
                  <a:srgbClr val="FFFFFF"/>
                </a:solidFill>
                <a:latin typeface="Arial"/>
                <a:cs typeface="Arial"/>
              </a:rPr>
              <a:t>O</a:t>
            </a:r>
            <a:r>
              <a:rPr sz="1102" spc="-11" dirty="0">
                <a:solidFill>
                  <a:srgbClr val="FFFFFF"/>
                </a:solidFill>
                <a:latin typeface="Arial"/>
                <a:cs typeface="Arial"/>
              </a:rPr>
              <a:t>D</a:t>
            </a:r>
            <a:r>
              <a:rPr sz="1102" spc="-17" dirty="0">
                <a:solidFill>
                  <a:srgbClr val="FFFFFF"/>
                </a:solidFill>
                <a:latin typeface="Arial"/>
                <a:cs typeface="Arial"/>
              </a:rPr>
              <a:t>EL</a:t>
            </a:r>
            <a:endParaRPr sz="1102">
              <a:latin typeface="Arial"/>
              <a:cs typeface="Arial"/>
            </a:endParaRPr>
          </a:p>
        </p:txBody>
      </p:sp>
      <p:sp>
        <p:nvSpPr>
          <p:cNvPr id="94" name="object 94"/>
          <p:cNvSpPr txBox="1"/>
          <p:nvPr/>
        </p:nvSpPr>
        <p:spPr>
          <a:xfrm>
            <a:off x="3963843" y="3992493"/>
            <a:ext cx="1834621" cy="383909"/>
          </a:xfrm>
          <a:prstGeom prst="rect">
            <a:avLst/>
          </a:prstGeom>
          <a:solidFill>
            <a:srgbClr val="236192"/>
          </a:solidFill>
        </p:spPr>
        <p:txBody>
          <a:bodyPr vert="horz" wrap="square" lIns="0" tIns="50398" rIns="0" bIns="50398" rtlCol="0" anchor="ctr" anchorCtr="0">
            <a:spAutoFit/>
          </a:bodyPr>
          <a:lstStyle/>
          <a:p>
            <a:pPr marL="566268" marR="136492" indent="-419976">
              <a:lnSpc>
                <a:spcPts val="1058"/>
              </a:lnSpc>
            </a:pPr>
            <a:r>
              <a:rPr sz="1102" spc="-11" dirty="0">
                <a:solidFill>
                  <a:srgbClr val="FFFFFF"/>
                </a:solidFill>
                <a:latin typeface="Arial"/>
                <a:cs typeface="Arial"/>
              </a:rPr>
              <a:t>IN</a:t>
            </a:r>
            <a:r>
              <a:rPr sz="1102" dirty="0">
                <a:solidFill>
                  <a:srgbClr val="FFFFFF"/>
                </a:solidFill>
                <a:latin typeface="Arial"/>
                <a:cs typeface="Arial"/>
              </a:rPr>
              <a:t>T</a:t>
            </a:r>
            <a:r>
              <a:rPr sz="1102" spc="-17" dirty="0">
                <a:solidFill>
                  <a:srgbClr val="FFFFFF"/>
                </a:solidFill>
                <a:latin typeface="Arial"/>
                <a:cs typeface="Arial"/>
              </a:rPr>
              <a:t>E</a:t>
            </a:r>
            <a:r>
              <a:rPr sz="1102" spc="-6" dirty="0">
                <a:solidFill>
                  <a:srgbClr val="FFFFFF"/>
                </a:solidFill>
                <a:latin typeface="Arial"/>
                <a:cs typeface="Arial"/>
              </a:rPr>
              <a:t>G</a:t>
            </a:r>
            <a:r>
              <a:rPr sz="1102" spc="-11" dirty="0">
                <a:solidFill>
                  <a:srgbClr val="FFFFFF"/>
                </a:solidFill>
                <a:latin typeface="Arial"/>
                <a:cs typeface="Arial"/>
              </a:rPr>
              <a:t>R</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E</a:t>
            </a:r>
            <a:r>
              <a:rPr sz="1102" spc="-22" dirty="0">
                <a:solidFill>
                  <a:srgbClr val="FFFFFF"/>
                </a:solidFill>
                <a:latin typeface="Arial"/>
                <a:cs typeface="Arial"/>
              </a:rPr>
              <a:t> </a:t>
            </a:r>
            <a:r>
              <a:rPr sz="1102" spc="-6" dirty="0">
                <a:solidFill>
                  <a:srgbClr val="FFFFFF"/>
                </a:solidFill>
                <a:latin typeface="Arial"/>
                <a:cs typeface="Arial"/>
              </a:rPr>
              <a:t>O</a:t>
            </a:r>
            <a:r>
              <a:rPr sz="1102" spc="-11" dirty="0">
                <a:solidFill>
                  <a:srgbClr val="FFFFFF"/>
                </a:solidFill>
                <a:latin typeface="Arial"/>
                <a:cs typeface="Arial"/>
              </a:rPr>
              <a:t>R</a:t>
            </a:r>
            <a:r>
              <a:rPr sz="1102" spc="-6" dirty="0">
                <a:solidFill>
                  <a:srgbClr val="FFFFFF"/>
                </a:solidFill>
                <a:latin typeface="Arial"/>
                <a:cs typeface="Arial"/>
              </a:rPr>
              <a:t> </a:t>
            </a:r>
            <a:r>
              <a:rPr sz="1102" spc="28" dirty="0">
                <a:solidFill>
                  <a:srgbClr val="FFFFFF"/>
                </a:solidFill>
                <a:latin typeface="Arial"/>
                <a:cs typeface="Arial"/>
              </a:rPr>
              <a:t>W</a:t>
            </a:r>
            <a:r>
              <a:rPr sz="1102" spc="-11" dirty="0">
                <a:solidFill>
                  <a:srgbClr val="FFFFFF"/>
                </a:solidFill>
                <a:latin typeface="Arial"/>
                <a:cs typeface="Arial"/>
              </a:rPr>
              <a:t>RITE</a:t>
            </a:r>
            <a:r>
              <a:rPr sz="1102" spc="-6" dirty="0">
                <a:solidFill>
                  <a:srgbClr val="FFFFFF"/>
                </a:solidFill>
                <a:latin typeface="Arial"/>
                <a:cs typeface="Arial"/>
              </a:rPr>
              <a:t> </a:t>
            </a:r>
            <a:r>
              <a:rPr sz="1102" spc="-17" dirty="0">
                <a:solidFill>
                  <a:srgbClr val="FFFFFF"/>
                </a:solidFill>
                <a:latin typeface="Arial"/>
                <a:cs typeface="Arial"/>
              </a:rPr>
              <a:t>SE</a:t>
            </a:r>
            <a:r>
              <a:rPr sz="1102" spc="-11" dirty="0">
                <a:solidFill>
                  <a:srgbClr val="FFFFFF"/>
                </a:solidFill>
                <a:latin typeface="Arial"/>
                <a:cs typeface="Arial"/>
              </a:rPr>
              <a:t>RVIC</a:t>
            </a:r>
            <a:r>
              <a:rPr sz="1102" spc="-17" dirty="0">
                <a:solidFill>
                  <a:srgbClr val="FFFFFF"/>
                </a:solidFill>
                <a:latin typeface="Arial"/>
                <a:cs typeface="Arial"/>
              </a:rPr>
              <a:t>ES</a:t>
            </a:r>
            <a:endParaRPr sz="1102">
              <a:latin typeface="Arial"/>
              <a:cs typeface="Arial"/>
            </a:endParaRPr>
          </a:p>
        </p:txBody>
      </p:sp>
      <p:sp>
        <p:nvSpPr>
          <p:cNvPr id="95" name="object 95"/>
          <p:cNvSpPr txBox="1"/>
          <p:nvPr/>
        </p:nvSpPr>
        <p:spPr>
          <a:xfrm>
            <a:off x="3963843" y="3507933"/>
            <a:ext cx="1834621" cy="383909"/>
          </a:xfrm>
          <a:prstGeom prst="rect">
            <a:avLst/>
          </a:prstGeom>
          <a:solidFill>
            <a:srgbClr val="236192"/>
          </a:solidFill>
        </p:spPr>
        <p:txBody>
          <a:bodyPr vert="horz" wrap="square" lIns="0" tIns="50398" rIns="0" bIns="50398" rtlCol="0" anchor="ctr" anchorCtr="0">
            <a:spAutoFit/>
          </a:bodyPr>
          <a:lstStyle/>
          <a:p>
            <a:pPr marL="359780" marR="350680" indent="21699">
              <a:lnSpc>
                <a:spcPts val="1058"/>
              </a:lnSpc>
            </a:pPr>
            <a:r>
              <a:rPr sz="1102" spc="-11" dirty="0">
                <a:solidFill>
                  <a:srgbClr val="FFFFFF"/>
                </a:solidFill>
                <a:latin typeface="Arial"/>
                <a:cs typeface="Arial"/>
              </a:rPr>
              <a:t>D</a:t>
            </a:r>
            <a:r>
              <a:rPr sz="1102" spc="-17" dirty="0">
                <a:solidFill>
                  <a:srgbClr val="FFFFFF"/>
                </a:solidFill>
                <a:latin typeface="Arial"/>
                <a:cs typeface="Arial"/>
              </a:rPr>
              <a:t>EVEL</a:t>
            </a:r>
            <a:r>
              <a:rPr sz="1102" spc="-6" dirty="0">
                <a:solidFill>
                  <a:srgbClr val="FFFFFF"/>
                </a:solidFill>
                <a:latin typeface="Arial"/>
                <a:cs typeface="Arial"/>
              </a:rPr>
              <a:t>O</a:t>
            </a:r>
            <a:r>
              <a:rPr sz="1102" spc="-11" dirty="0">
                <a:solidFill>
                  <a:srgbClr val="FFFFFF"/>
                </a:solidFill>
                <a:latin typeface="Arial"/>
                <a:cs typeface="Arial"/>
              </a:rPr>
              <a:t>P</a:t>
            </a:r>
            <a:r>
              <a:rPr sz="1102" spc="6" dirty="0">
                <a:solidFill>
                  <a:srgbClr val="FFFFFF"/>
                </a:solidFill>
                <a:latin typeface="Arial"/>
                <a:cs typeface="Arial"/>
              </a:rPr>
              <a:t> </a:t>
            </a:r>
            <a:r>
              <a:rPr sz="1102" spc="-11" dirty="0">
                <a:solidFill>
                  <a:srgbClr val="FFFFFF"/>
                </a:solidFill>
                <a:latin typeface="Arial"/>
                <a:cs typeface="Arial"/>
              </a:rPr>
              <a:t>D</a:t>
            </a:r>
            <a:r>
              <a:rPr sz="1102" spc="-17" dirty="0">
                <a:solidFill>
                  <a:srgbClr val="FFFFFF"/>
                </a:solidFill>
                <a:latin typeface="Arial"/>
                <a:cs typeface="Arial"/>
              </a:rPr>
              <a:t>A</a:t>
            </a:r>
            <a:r>
              <a:rPr sz="1102" dirty="0">
                <a:solidFill>
                  <a:srgbClr val="FFFFFF"/>
                </a:solidFill>
                <a:latin typeface="Arial"/>
                <a:cs typeface="Arial"/>
              </a:rPr>
              <a:t>T</a:t>
            </a:r>
            <a:r>
              <a:rPr sz="1102" spc="-11" dirty="0">
                <a:solidFill>
                  <a:srgbClr val="FFFFFF"/>
                </a:solidFill>
                <a:latin typeface="Arial"/>
                <a:cs typeface="Arial"/>
              </a:rPr>
              <a:t>A</a:t>
            </a:r>
            <a:r>
              <a:rPr sz="1102" spc="-6" dirty="0">
                <a:solidFill>
                  <a:srgbClr val="FFFFFF"/>
                </a:solidFill>
                <a:latin typeface="Arial"/>
                <a:cs typeface="Arial"/>
              </a:rPr>
              <a:t> R</a:t>
            </a:r>
            <a:r>
              <a:rPr sz="1102" spc="-17" dirty="0">
                <a:solidFill>
                  <a:srgbClr val="FFFFFF"/>
                </a:solidFill>
                <a:latin typeface="Arial"/>
                <a:cs typeface="Arial"/>
              </a:rPr>
              <a:t>ELA</a:t>
            </a:r>
            <a:r>
              <a:rPr sz="1102" dirty="0">
                <a:solidFill>
                  <a:srgbClr val="FFFFFF"/>
                </a:solidFill>
                <a:latin typeface="Arial"/>
                <a:cs typeface="Arial"/>
              </a:rPr>
              <a:t>T</a:t>
            </a:r>
            <a:r>
              <a:rPr sz="1102" spc="-11" dirty="0">
                <a:solidFill>
                  <a:srgbClr val="FFFFFF"/>
                </a:solidFill>
                <a:latin typeface="Arial"/>
                <a:cs typeface="Arial"/>
              </a:rPr>
              <a:t>I</a:t>
            </a:r>
            <a:r>
              <a:rPr sz="1102" spc="-6" dirty="0">
                <a:solidFill>
                  <a:srgbClr val="FFFFFF"/>
                </a:solidFill>
                <a:latin typeface="Arial"/>
                <a:cs typeface="Arial"/>
              </a:rPr>
              <a:t>O</a:t>
            </a:r>
            <a:r>
              <a:rPr sz="1102" spc="-11" dirty="0">
                <a:solidFill>
                  <a:srgbClr val="FFFFFF"/>
                </a:solidFill>
                <a:latin typeface="Arial"/>
                <a:cs typeface="Arial"/>
              </a:rPr>
              <a:t>N</a:t>
            </a:r>
            <a:r>
              <a:rPr sz="1102" spc="-17" dirty="0">
                <a:solidFill>
                  <a:srgbClr val="FFFFFF"/>
                </a:solidFill>
                <a:latin typeface="Arial"/>
                <a:cs typeface="Arial"/>
              </a:rPr>
              <a:t>S</a:t>
            </a:r>
            <a:r>
              <a:rPr sz="1102" spc="-11" dirty="0">
                <a:solidFill>
                  <a:srgbClr val="FFFFFF"/>
                </a:solidFill>
                <a:latin typeface="Arial"/>
                <a:cs typeface="Arial"/>
              </a:rPr>
              <a:t>H</a:t>
            </a:r>
            <a:r>
              <a:rPr sz="1102" spc="-17" dirty="0">
                <a:solidFill>
                  <a:srgbClr val="FFFFFF"/>
                </a:solidFill>
                <a:latin typeface="Arial"/>
                <a:cs typeface="Arial"/>
              </a:rPr>
              <a:t>IPS</a:t>
            </a:r>
            <a:endParaRPr sz="1102">
              <a:latin typeface="Arial"/>
              <a:cs typeface="Arial"/>
            </a:endParaRPr>
          </a:p>
        </p:txBody>
      </p:sp>
      <p:sp>
        <p:nvSpPr>
          <p:cNvPr id="96" name="object 96"/>
          <p:cNvSpPr txBox="1"/>
          <p:nvPr/>
        </p:nvSpPr>
        <p:spPr>
          <a:xfrm>
            <a:off x="3963843" y="3023371"/>
            <a:ext cx="1834621" cy="383909"/>
          </a:xfrm>
          <a:prstGeom prst="rect">
            <a:avLst/>
          </a:prstGeom>
          <a:solidFill>
            <a:srgbClr val="236192"/>
          </a:solidFill>
        </p:spPr>
        <p:txBody>
          <a:bodyPr vert="horz" wrap="square" lIns="0" tIns="50398" rIns="0" bIns="50398" rtlCol="0" anchor="ctr" anchorCtr="0">
            <a:spAutoFit/>
          </a:bodyPr>
          <a:lstStyle/>
          <a:p>
            <a:pPr marL="436775" marR="74896" indent="-352780">
              <a:lnSpc>
                <a:spcPts val="1058"/>
              </a:lnSpc>
            </a:pPr>
            <a:r>
              <a:rPr sz="1102" spc="-11" dirty="0">
                <a:solidFill>
                  <a:srgbClr val="FFFFFF"/>
                </a:solidFill>
                <a:latin typeface="Arial"/>
                <a:cs typeface="Arial"/>
              </a:rPr>
              <a:t>D</a:t>
            </a:r>
            <a:r>
              <a:rPr sz="1102" spc="-17" dirty="0">
                <a:solidFill>
                  <a:srgbClr val="FFFFFF"/>
                </a:solidFill>
                <a:latin typeface="Arial"/>
                <a:cs typeface="Arial"/>
              </a:rPr>
              <a:t>EVEL</a:t>
            </a:r>
            <a:r>
              <a:rPr sz="1102" spc="-6" dirty="0">
                <a:solidFill>
                  <a:srgbClr val="FFFFFF"/>
                </a:solidFill>
                <a:latin typeface="Arial"/>
                <a:cs typeface="Arial"/>
              </a:rPr>
              <a:t>O</a:t>
            </a:r>
            <a:r>
              <a:rPr sz="1102" spc="-11" dirty="0">
                <a:solidFill>
                  <a:srgbClr val="FFFFFF"/>
                </a:solidFill>
                <a:latin typeface="Arial"/>
                <a:cs typeface="Arial"/>
              </a:rPr>
              <a:t>P</a:t>
            </a:r>
            <a:r>
              <a:rPr sz="1102" spc="6" dirty="0">
                <a:solidFill>
                  <a:srgbClr val="FFFFFF"/>
                </a:solidFill>
                <a:latin typeface="Arial"/>
                <a:cs typeface="Arial"/>
              </a:rPr>
              <a:t> </a:t>
            </a:r>
            <a:r>
              <a:rPr sz="1102" spc="-17" dirty="0">
                <a:solidFill>
                  <a:srgbClr val="FFFFFF"/>
                </a:solidFill>
                <a:latin typeface="Arial"/>
                <a:cs typeface="Arial"/>
              </a:rPr>
              <a:t>EVE</a:t>
            </a:r>
            <a:r>
              <a:rPr sz="1102" spc="-11" dirty="0">
                <a:solidFill>
                  <a:srgbClr val="FFFFFF"/>
                </a:solidFill>
                <a:latin typeface="Arial"/>
                <a:cs typeface="Arial"/>
              </a:rPr>
              <a:t>NT</a:t>
            </a:r>
            <a:r>
              <a:rPr sz="1102" spc="11" dirty="0">
                <a:solidFill>
                  <a:srgbClr val="FFFFFF"/>
                </a:solidFill>
                <a:latin typeface="Arial"/>
                <a:cs typeface="Arial"/>
              </a:rPr>
              <a:t> </a:t>
            </a:r>
            <a:r>
              <a:rPr sz="1102" dirty="0">
                <a:solidFill>
                  <a:srgbClr val="FFFFFF"/>
                </a:solidFill>
                <a:latin typeface="Arial"/>
                <a:cs typeface="Arial"/>
              </a:rPr>
              <a:t>T</a:t>
            </a:r>
            <a:r>
              <a:rPr sz="1102" spc="-11" dirty="0">
                <a:solidFill>
                  <a:srgbClr val="FFFFFF"/>
                </a:solidFill>
                <a:latin typeface="Arial"/>
                <a:cs typeface="Arial"/>
              </a:rPr>
              <a:t>R</a:t>
            </a:r>
            <a:r>
              <a:rPr sz="1102" spc="-17" dirty="0">
                <a:solidFill>
                  <a:srgbClr val="FFFFFF"/>
                </a:solidFill>
                <a:latin typeface="Arial"/>
                <a:cs typeface="Arial"/>
              </a:rPr>
              <a:t>APS</a:t>
            </a:r>
            <a:r>
              <a:rPr sz="1102" spc="-11" dirty="0">
                <a:solidFill>
                  <a:srgbClr val="FFFFFF"/>
                </a:solidFill>
                <a:latin typeface="Arial"/>
                <a:cs typeface="Arial"/>
              </a:rPr>
              <a:t> AND</a:t>
            </a:r>
            <a:r>
              <a:rPr sz="1102" spc="11" dirty="0">
                <a:solidFill>
                  <a:srgbClr val="FFFFFF"/>
                </a:solidFill>
                <a:latin typeface="Arial"/>
                <a:cs typeface="Arial"/>
              </a:rPr>
              <a:t> </a:t>
            </a:r>
            <a:r>
              <a:rPr sz="1102" spc="-6" dirty="0">
                <a:solidFill>
                  <a:srgbClr val="FFFFFF"/>
                </a:solidFill>
                <a:latin typeface="Arial"/>
                <a:cs typeface="Arial"/>
              </a:rPr>
              <a:t>Q</a:t>
            </a:r>
            <a:r>
              <a:rPr sz="1102" spc="-11" dirty="0">
                <a:solidFill>
                  <a:srgbClr val="FFFFFF"/>
                </a:solidFill>
                <a:latin typeface="Arial"/>
                <a:cs typeface="Arial"/>
              </a:rPr>
              <a:t>U</a:t>
            </a:r>
            <a:r>
              <a:rPr sz="1102" spc="-17" dirty="0">
                <a:solidFill>
                  <a:srgbClr val="FFFFFF"/>
                </a:solidFill>
                <a:latin typeface="Arial"/>
                <a:cs typeface="Arial"/>
              </a:rPr>
              <a:t>E</a:t>
            </a:r>
            <a:r>
              <a:rPr sz="1102" spc="-11" dirty="0">
                <a:solidFill>
                  <a:srgbClr val="FFFFFF"/>
                </a:solidFill>
                <a:latin typeface="Arial"/>
                <a:cs typeface="Arial"/>
              </a:rPr>
              <a:t>R</a:t>
            </a:r>
            <a:r>
              <a:rPr sz="1102" spc="-17" dirty="0">
                <a:solidFill>
                  <a:srgbClr val="FFFFFF"/>
                </a:solidFill>
                <a:latin typeface="Arial"/>
                <a:cs typeface="Arial"/>
              </a:rPr>
              <a:t>IES</a:t>
            </a:r>
            <a:endParaRPr sz="1102">
              <a:latin typeface="Arial"/>
              <a:cs typeface="Arial"/>
            </a:endParaRPr>
          </a:p>
        </p:txBody>
      </p:sp>
      <p:sp>
        <p:nvSpPr>
          <p:cNvPr id="97" name="object 97"/>
          <p:cNvSpPr txBox="1"/>
          <p:nvPr/>
        </p:nvSpPr>
        <p:spPr>
          <a:xfrm>
            <a:off x="3963843" y="2538810"/>
            <a:ext cx="1834621" cy="383909"/>
          </a:xfrm>
          <a:prstGeom prst="rect">
            <a:avLst/>
          </a:prstGeom>
          <a:solidFill>
            <a:srgbClr val="236192"/>
          </a:solidFill>
        </p:spPr>
        <p:txBody>
          <a:bodyPr vert="horz" wrap="square" lIns="0" tIns="50398" rIns="0" bIns="50398" rtlCol="0" anchor="ctr" anchorCtr="0">
            <a:spAutoFit/>
          </a:bodyPr>
          <a:lstStyle/>
          <a:p>
            <a:pPr marL="520771" marR="249886" indent="-263885">
              <a:lnSpc>
                <a:spcPts val="1058"/>
              </a:lnSpc>
            </a:pPr>
            <a:r>
              <a:rPr sz="1102" spc="-11" dirty="0">
                <a:solidFill>
                  <a:srgbClr val="FFFFFF"/>
                </a:solidFill>
                <a:latin typeface="Arial"/>
                <a:cs typeface="Arial"/>
              </a:rPr>
              <a:t>D</a:t>
            </a:r>
            <a:r>
              <a:rPr sz="1102" spc="-17" dirty="0">
                <a:solidFill>
                  <a:srgbClr val="FFFFFF"/>
                </a:solidFill>
                <a:latin typeface="Arial"/>
                <a:cs typeface="Arial"/>
              </a:rPr>
              <a:t>ESI</a:t>
            </a:r>
            <a:r>
              <a:rPr sz="1102" spc="-6" dirty="0">
                <a:solidFill>
                  <a:srgbClr val="FFFFFF"/>
                </a:solidFill>
                <a:latin typeface="Arial"/>
                <a:cs typeface="Arial"/>
              </a:rPr>
              <a:t>G</a:t>
            </a:r>
            <a:r>
              <a:rPr sz="1102" spc="-11" dirty="0">
                <a:solidFill>
                  <a:srgbClr val="FFFFFF"/>
                </a:solidFill>
                <a:latin typeface="Arial"/>
                <a:cs typeface="Arial"/>
              </a:rPr>
              <a:t>N</a:t>
            </a:r>
            <a:r>
              <a:rPr sz="1102" spc="11" dirty="0">
                <a:solidFill>
                  <a:srgbClr val="FFFFFF"/>
                </a:solidFill>
                <a:latin typeface="Arial"/>
                <a:cs typeface="Arial"/>
              </a:rPr>
              <a:t> </a:t>
            </a:r>
            <a:r>
              <a:rPr sz="1102" spc="-17" dirty="0">
                <a:solidFill>
                  <a:srgbClr val="FFFFFF"/>
                </a:solidFill>
                <a:latin typeface="Arial"/>
                <a:cs typeface="Arial"/>
              </a:rPr>
              <a:t>A</a:t>
            </a:r>
            <a:r>
              <a:rPr sz="1102" spc="-11" dirty="0">
                <a:solidFill>
                  <a:srgbClr val="FFFFFF"/>
                </a:solidFill>
                <a:latin typeface="Arial"/>
                <a:cs typeface="Arial"/>
              </a:rPr>
              <a:t>ND</a:t>
            </a:r>
            <a:r>
              <a:rPr sz="1102" spc="11" dirty="0">
                <a:solidFill>
                  <a:srgbClr val="FFFFFF"/>
                </a:solidFill>
                <a:latin typeface="Arial"/>
                <a:cs typeface="Arial"/>
              </a:rPr>
              <a:t> </a:t>
            </a:r>
            <a:r>
              <a:rPr sz="1102" spc="-17" dirty="0">
                <a:solidFill>
                  <a:srgbClr val="FFFFFF"/>
                </a:solidFill>
                <a:latin typeface="Arial"/>
                <a:cs typeface="Arial"/>
              </a:rPr>
              <a:t>B</a:t>
            </a:r>
            <a:r>
              <a:rPr sz="1102" spc="-11" dirty="0">
                <a:solidFill>
                  <a:srgbClr val="FFFFFF"/>
                </a:solidFill>
                <a:latin typeface="Arial"/>
                <a:cs typeface="Arial"/>
              </a:rPr>
              <a:t>UILD</a:t>
            </a:r>
            <a:r>
              <a:rPr sz="1102" spc="-6" dirty="0">
                <a:solidFill>
                  <a:srgbClr val="FFFFFF"/>
                </a:solidFill>
                <a:latin typeface="Arial"/>
                <a:cs typeface="Arial"/>
              </a:rPr>
              <a:t> </a:t>
            </a:r>
            <a:r>
              <a:rPr sz="1102" spc="-11" dirty="0">
                <a:solidFill>
                  <a:srgbClr val="FFFFFF"/>
                </a:solidFill>
                <a:latin typeface="Arial"/>
                <a:cs typeface="Arial"/>
              </a:rPr>
              <a:t>IN</a:t>
            </a:r>
            <a:r>
              <a:rPr sz="1102" dirty="0">
                <a:solidFill>
                  <a:srgbClr val="FFFFFF"/>
                </a:solidFill>
                <a:latin typeface="Arial"/>
                <a:cs typeface="Arial"/>
              </a:rPr>
              <a:t>T</a:t>
            </a:r>
            <a:r>
              <a:rPr sz="1102" spc="-17" dirty="0">
                <a:solidFill>
                  <a:srgbClr val="FFFFFF"/>
                </a:solidFill>
                <a:latin typeface="Arial"/>
                <a:cs typeface="Arial"/>
              </a:rPr>
              <a:t>E</a:t>
            </a:r>
            <a:r>
              <a:rPr sz="1102" spc="-11" dirty="0">
                <a:solidFill>
                  <a:srgbClr val="FFFFFF"/>
                </a:solidFill>
                <a:latin typeface="Arial"/>
                <a:cs typeface="Arial"/>
              </a:rPr>
              <a:t>RF</a:t>
            </a:r>
            <a:r>
              <a:rPr sz="1102" spc="-17" dirty="0">
                <a:solidFill>
                  <a:srgbClr val="FFFFFF"/>
                </a:solidFill>
                <a:latin typeface="Arial"/>
                <a:cs typeface="Arial"/>
              </a:rPr>
              <a:t>A</a:t>
            </a:r>
            <a:r>
              <a:rPr sz="1102" spc="-11" dirty="0">
                <a:solidFill>
                  <a:srgbClr val="FFFFFF"/>
                </a:solidFill>
                <a:latin typeface="Arial"/>
                <a:cs typeface="Arial"/>
              </a:rPr>
              <a:t>CE</a:t>
            </a:r>
            <a:endParaRPr sz="1102">
              <a:latin typeface="Arial"/>
              <a:cs typeface="Arial"/>
            </a:endParaRPr>
          </a:p>
        </p:txBody>
      </p:sp>
      <p:grpSp>
        <p:nvGrpSpPr>
          <p:cNvPr id="2" name="Group 1"/>
          <p:cNvGrpSpPr/>
          <p:nvPr/>
        </p:nvGrpSpPr>
        <p:grpSpPr>
          <a:xfrm>
            <a:off x="7097712" y="2560637"/>
            <a:ext cx="383882" cy="2658479"/>
            <a:chOff x="7707312" y="2609104"/>
            <a:chExt cx="383882" cy="2658479"/>
          </a:xfrm>
        </p:grpSpPr>
        <p:sp>
          <p:nvSpPr>
            <p:cNvPr id="105" name="object 105"/>
            <p:cNvSpPr/>
            <p:nvPr/>
          </p:nvSpPr>
          <p:spPr>
            <a:xfrm>
              <a:off x="7833293" y="2819096"/>
              <a:ext cx="0" cy="2238504"/>
            </a:xfrm>
            <a:custGeom>
              <a:avLst/>
              <a:gdLst/>
              <a:ahLst/>
              <a:cxnLst/>
              <a:rect l="l" t="t" r="r" b="b"/>
              <a:pathLst>
                <a:path h="2030729">
                  <a:moveTo>
                    <a:pt x="0" y="2030729"/>
                  </a:moveTo>
                  <a:lnTo>
                    <a:pt x="0" y="0"/>
                  </a:lnTo>
                </a:path>
              </a:pathLst>
            </a:custGeom>
            <a:ln w="76200">
              <a:solidFill>
                <a:srgbClr val="E57200"/>
              </a:solidFill>
            </a:ln>
          </p:spPr>
          <p:txBody>
            <a:bodyPr wrap="square" lIns="0" tIns="0" rIns="0" bIns="0" rtlCol="0"/>
            <a:lstStyle/>
            <a:p>
              <a:endParaRPr/>
            </a:p>
          </p:txBody>
        </p:sp>
        <p:sp>
          <p:nvSpPr>
            <p:cNvPr id="106" name="object 106"/>
            <p:cNvSpPr/>
            <p:nvPr/>
          </p:nvSpPr>
          <p:spPr>
            <a:xfrm>
              <a:off x="7707312" y="2609104"/>
              <a:ext cx="251989" cy="251989"/>
            </a:xfrm>
            <a:custGeom>
              <a:avLst/>
              <a:gdLst/>
              <a:ahLst/>
              <a:cxnLst/>
              <a:rect l="l" t="t" r="r" b="b"/>
              <a:pathLst>
                <a:path w="228600" h="228600">
                  <a:moveTo>
                    <a:pt x="114287" y="0"/>
                  </a:moveTo>
                  <a:lnTo>
                    <a:pt x="0" y="228612"/>
                  </a:lnTo>
                  <a:lnTo>
                    <a:pt x="228600" y="228600"/>
                  </a:lnTo>
                  <a:lnTo>
                    <a:pt x="114287" y="0"/>
                  </a:lnTo>
                  <a:close/>
                </a:path>
              </a:pathLst>
            </a:custGeom>
            <a:solidFill>
              <a:srgbClr val="E57200"/>
            </a:solidFill>
          </p:spPr>
          <p:txBody>
            <a:bodyPr wrap="square" lIns="0" tIns="0" rIns="0" bIns="0" rtlCol="0"/>
            <a:lstStyle/>
            <a:p>
              <a:endParaRPr/>
            </a:p>
          </p:txBody>
        </p:sp>
        <p:sp>
          <p:nvSpPr>
            <p:cNvPr id="107" name="object 107"/>
            <p:cNvSpPr/>
            <p:nvPr/>
          </p:nvSpPr>
          <p:spPr>
            <a:xfrm>
              <a:off x="7707312" y="5015594"/>
              <a:ext cx="251989" cy="251989"/>
            </a:xfrm>
            <a:custGeom>
              <a:avLst/>
              <a:gdLst/>
              <a:ahLst/>
              <a:cxnLst/>
              <a:rect l="l" t="t" r="r" b="b"/>
              <a:pathLst>
                <a:path w="228600" h="228600">
                  <a:moveTo>
                    <a:pt x="0" y="0"/>
                  </a:moveTo>
                  <a:lnTo>
                    <a:pt x="114287" y="228600"/>
                  </a:lnTo>
                  <a:lnTo>
                    <a:pt x="228600" y="12"/>
                  </a:lnTo>
                  <a:lnTo>
                    <a:pt x="0" y="0"/>
                  </a:lnTo>
                  <a:close/>
                </a:path>
              </a:pathLst>
            </a:custGeom>
            <a:solidFill>
              <a:srgbClr val="E57200"/>
            </a:solidFill>
          </p:spPr>
          <p:txBody>
            <a:bodyPr wrap="square" lIns="0" tIns="0" rIns="0" bIns="0" rtlCol="0"/>
            <a:lstStyle/>
            <a:p>
              <a:endParaRPr/>
            </a:p>
          </p:txBody>
        </p:sp>
        <p:sp>
          <p:nvSpPr>
            <p:cNvPr id="108" name="object 108"/>
            <p:cNvSpPr txBox="1"/>
            <p:nvPr/>
          </p:nvSpPr>
          <p:spPr>
            <a:xfrm>
              <a:off x="7887612" y="3177587"/>
              <a:ext cx="203582" cy="1521035"/>
            </a:xfrm>
            <a:prstGeom prst="rect">
              <a:avLst/>
            </a:prstGeom>
          </p:spPr>
          <p:txBody>
            <a:bodyPr vert="vert" wrap="square" lIns="0" tIns="0" rIns="0" bIns="0" rtlCol="0">
              <a:spAutoFit/>
            </a:bodyPr>
            <a:lstStyle/>
            <a:p>
              <a:pPr marL="13999">
                <a:lnSpc>
                  <a:spcPct val="100000"/>
                </a:lnSpc>
              </a:pPr>
              <a:r>
                <a:rPr sz="1323" spc="-6" dirty="0">
                  <a:solidFill>
                    <a:srgbClr val="E57200"/>
                  </a:solidFill>
                  <a:latin typeface="Arial"/>
                  <a:cs typeface="Arial"/>
                </a:rPr>
                <a:t>M</a:t>
              </a:r>
              <a:r>
                <a:rPr sz="1323" dirty="0">
                  <a:solidFill>
                    <a:srgbClr val="E57200"/>
                  </a:solidFill>
                  <a:latin typeface="Arial"/>
                  <a:cs typeface="Arial"/>
                </a:rPr>
                <a:t>A</a:t>
              </a:r>
              <a:r>
                <a:rPr sz="1323" spc="-6" dirty="0">
                  <a:solidFill>
                    <a:srgbClr val="E57200"/>
                  </a:solidFill>
                  <a:latin typeface="Arial"/>
                  <a:cs typeface="Arial"/>
                </a:rPr>
                <a:t>N</a:t>
              </a:r>
              <a:r>
                <a:rPr sz="1323" dirty="0">
                  <a:solidFill>
                    <a:srgbClr val="E57200"/>
                  </a:solidFill>
                  <a:latin typeface="Arial"/>
                  <a:cs typeface="Arial"/>
                </a:rPr>
                <a:t>AGE</a:t>
              </a:r>
              <a:r>
                <a:rPr sz="1323" spc="-11" dirty="0">
                  <a:solidFill>
                    <a:srgbClr val="E57200"/>
                  </a:solidFill>
                  <a:latin typeface="Arial"/>
                  <a:cs typeface="Arial"/>
                </a:rPr>
                <a:t> </a:t>
              </a:r>
              <a:r>
                <a:rPr sz="1323" spc="-6" dirty="0">
                  <a:solidFill>
                    <a:srgbClr val="E57200"/>
                  </a:solidFill>
                  <a:latin typeface="Arial"/>
                  <a:cs typeface="Arial"/>
                </a:rPr>
                <a:t>CH</a:t>
              </a:r>
              <a:r>
                <a:rPr sz="1323" dirty="0">
                  <a:solidFill>
                    <a:srgbClr val="E57200"/>
                  </a:solidFill>
                  <a:latin typeface="Arial"/>
                  <a:cs typeface="Arial"/>
                </a:rPr>
                <a:t>A</a:t>
              </a:r>
              <a:r>
                <a:rPr sz="1323" spc="-6" dirty="0">
                  <a:solidFill>
                    <a:srgbClr val="E57200"/>
                  </a:solidFill>
                  <a:latin typeface="Arial"/>
                  <a:cs typeface="Arial"/>
                </a:rPr>
                <a:t>N</a:t>
              </a:r>
              <a:r>
                <a:rPr sz="1323" dirty="0">
                  <a:solidFill>
                    <a:srgbClr val="E57200"/>
                  </a:solidFill>
                  <a:latin typeface="Arial"/>
                  <a:cs typeface="Arial"/>
                </a:rPr>
                <a:t>GE</a:t>
              </a:r>
              <a:endParaRPr sz="1323">
                <a:latin typeface="Arial"/>
                <a:cs typeface="Arial"/>
              </a:endParaRPr>
            </a:p>
          </p:txBody>
        </p:sp>
      </p:grpSp>
      <p:sp>
        <p:nvSpPr>
          <p:cNvPr id="109" name="object 109"/>
          <p:cNvSpPr/>
          <p:nvPr/>
        </p:nvSpPr>
        <p:spPr>
          <a:xfrm>
            <a:off x="1490353" y="2730582"/>
            <a:ext cx="253389" cy="1962016"/>
          </a:xfrm>
          <a:custGeom>
            <a:avLst/>
            <a:gdLst/>
            <a:ahLst/>
            <a:cxnLst/>
            <a:rect l="l" t="t" r="r" b="b"/>
            <a:pathLst>
              <a:path w="229869" h="1779904">
                <a:moveTo>
                  <a:pt x="229285" y="1779346"/>
                </a:moveTo>
                <a:lnTo>
                  <a:pt x="229285" y="1779346"/>
                </a:lnTo>
                <a:lnTo>
                  <a:pt x="113085" y="1779346"/>
                </a:lnTo>
                <a:lnTo>
                  <a:pt x="113041" y="889673"/>
                </a:lnTo>
                <a:lnTo>
                  <a:pt x="111230" y="889673"/>
                </a:lnTo>
                <a:lnTo>
                  <a:pt x="106003" y="889673"/>
                </a:lnTo>
                <a:lnTo>
                  <a:pt x="97673" y="889673"/>
                </a:lnTo>
                <a:lnTo>
                  <a:pt x="0" y="889673"/>
                </a:lnTo>
                <a:lnTo>
                  <a:pt x="20161" y="889673"/>
                </a:lnTo>
                <a:lnTo>
                  <a:pt x="39277" y="889673"/>
                </a:lnTo>
                <a:lnTo>
                  <a:pt x="56980" y="889673"/>
                </a:lnTo>
                <a:lnTo>
                  <a:pt x="72905" y="889673"/>
                </a:lnTo>
                <a:lnTo>
                  <a:pt x="86684" y="889673"/>
                </a:lnTo>
                <a:lnTo>
                  <a:pt x="97951" y="889673"/>
                </a:lnTo>
                <a:lnTo>
                  <a:pt x="106341" y="889673"/>
                </a:lnTo>
                <a:lnTo>
                  <a:pt x="111487" y="889673"/>
                </a:lnTo>
                <a:lnTo>
                  <a:pt x="113041" y="0"/>
                </a:lnTo>
                <a:lnTo>
                  <a:pt x="114853" y="0"/>
                </a:lnTo>
                <a:lnTo>
                  <a:pt x="120080" y="0"/>
                </a:lnTo>
                <a:lnTo>
                  <a:pt x="128410" y="0"/>
                </a:lnTo>
                <a:lnTo>
                  <a:pt x="139531" y="0"/>
                </a:lnTo>
                <a:lnTo>
                  <a:pt x="153131" y="0"/>
                </a:lnTo>
                <a:lnTo>
                  <a:pt x="168897" y="0"/>
                </a:lnTo>
                <a:lnTo>
                  <a:pt x="186518" y="0"/>
                </a:lnTo>
                <a:lnTo>
                  <a:pt x="205682" y="0"/>
                </a:lnTo>
                <a:lnTo>
                  <a:pt x="226076" y="0"/>
                </a:lnTo>
              </a:path>
            </a:pathLst>
          </a:custGeom>
          <a:ln w="9524">
            <a:solidFill>
              <a:srgbClr val="53565A"/>
            </a:solidFill>
          </a:ln>
        </p:spPr>
        <p:txBody>
          <a:bodyPr wrap="square" lIns="0" tIns="0" rIns="0" bIns="0" rtlCol="0"/>
          <a:lstStyle/>
          <a:p>
            <a:endParaRPr/>
          </a:p>
        </p:txBody>
      </p:sp>
      <p:sp>
        <p:nvSpPr>
          <p:cNvPr id="111" name="Title 110"/>
          <p:cNvSpPr>
            <a:spLocks noGrp="1"/>
          </p:cNvSpPr>
          <p:nvPr>
            <p:ph type="title"/>
          </p:nvPr>
        </p:nvSpPr>
        <p:spPr/>
        <p:txBody>
          <a:bodyPr>
            <a:noAutofit/>
          </a:bodyPr>
          <a:lstStyle/>
          <a:p>
            <a:r>
              <a:rPr lang="en-US" sz="2400" dirty="0"/>
              <a:t>Conventional Application Development is Unable to Unlock the Vast Potential of Smart Connected Products</a:t>
            </a:r>
            <a:br>
              <a:rPr lang="en-US" sz="2400" dirty="0"/>
            </a:br>
            <a:endParaRPr lang="en-US" sz="2400" dirty="0"/>
          </a:p>
        </p:txBody>
      </p:sp>
      <p:sp>
        <p:nvSpPr>
          <p:cNvPr id="114" name="Date Placeholder 113"/>
          <p:cNvSpPr>
            <a:spLocks noGrp="1"/>
          </p:cNvSpPr>
          <p:nvPr>
            <p:ph type="dt" sz="half" idx="10"/>
          </p:nvPr>
        </p:nvSpPr>
        <p:spPr/>
        <p:txBody>
          <a:bodyPr/>
          <a:lstStyle/>
          <a:p>
            <a:r>
              <a:rPr lang="en-US" altLang="ko-KR"/>
              <a:t>© Lee</a:t>
            </a:r>
            <a:endParaRPr lang="en-US"/>
          </a:p>
        </p:txBody>
      </p:sp>
      <p:sp>
        <p:nvSpPr>
          <p:cNvPr id="115" name="Footer Placeholder 114"/>
          <p:cNvSpPr>
            <a:spLocks noGrp="1"/>
          </p:cNvSpPr>
          <p:nvPr>
            <p:ph type="ftr" sz="quarter" idx="11"/>
          </p:nvPr>
        </p:nvSpPr>
        <p:spPr/>
        <p:txBody>
          <a:bodyPr/>
          <a:lstStyle/>
          <a:p>
            <a:r>
              <a:rPr lang="en-US"/>
              <a:t>IUPUI</a:t>
            </a:r>
          </a:p>
        </p:txBody>
      </p:sp>
      <p:sp>
        <p:nvSpPr>
          <p:cNvPr id="116" name="Slide Number Placeholder 115"/>
          <p:cNvSpPr>
            <a:spLocks noGrp="1"/>
          </p:cNvSpPr>
          <p:nvPr>
            <p:ph type="sldNum" sz="quarter" idx="12"/>
          </p:nvPr>
        </p:nvSpPr>
        <p:spPr/>
        <p:txBody>
          <a:bodyPr/>
          <a:lstStyle/>
          <a:p>
            <a:fld id="{73BD3A3E-DC2D-42E2-94A0-F94764AAED51}" type="slidenum">
              <a:rPr lang="en-GB" smtClean="0"/>
              <a:pPr/>
              <a:t>93</a:t>
            </a:fld>
            <a:endParaRPr lang="en-GB"/>
          </a:p>
        </p:txBody>
      </p:sp>
      <p:grpSp>
        <p:nvGrpSpPr>
          <p:cNvPr id="3" name="Group 2"/>
          <p:cNvGrpSpPr/>
          <p:nvPr/>
        </p:nvGrpSpPr>
        <p:grpSpPr>
          <a:xfrm>
            <a:off x="7860507" y="1491215"/>
            <a:ext cx="2124632" cy="5108022"/>
            <a:chOff x="7860507" y="1341436"/>
            <a:chExt cx="2124632" cy="5108022"/>
          </a:xfrm>
        </p:grpSpPr>
        <p:sp>
          <p:nvSpPr>
            <p:cNvPr id="102" name="object 34"/>
            <p:cNvSpPr/>
            <p:nvPr/>
          </p:nvSpPr>
          <p:spPr>
            <a:xfrm>
              <a:off x="7860507" y="1341437"/>
              <a:ext cx="2124632" cy="5108021"/>
            </a:xfrm>
            <a:custGeom>
              <a:avLst/>
              <a:gdLst/>
              <a:ahLst/>
              <a:cxnLst/>
              <a:rect l="l" t="t" r="r" b="b"/>
              <a:pathLst>
                <a:path w="1927225" h="5717540">
                  <a:moveTo>
                    <a:pt x="0" y="5717540"/>
                  </a:moveTo>
                  <a:lnTo>
                    <a:pt x="1926717" y="5717540"/>
                  </a:lnTo>
                  <a:lnTo>
                    <a:pt x="1926717" y="0"/>
                  </a:lnTo>
                  <a:lnTo>
                    <a:pt x="0" y="0"/>
                  </a:lnTo>
                  <a:lnTo>
                    <a:pt x="0" y="5717540"/>
                  </a:lnTo>
                  <a:close/>
                </a:path>
              </a:pathLst>
            </a:custGeom>
            <a:solidFill>
              <a:srgbClr val="FFFFFF"/>
            </a:solidFill>
          </p:spPr>
          <p:txBody>
            <a:bodyPr wrap="square" lIns="0" tIns="0" rIns="0" bIns="0" rtlCol="0"/>
            <a:lstStyle/>
            <a:p>
              <a:endParaRPr/>
            </a:p>
          </p:txBody>
        </p:sp>
        <p:sp>
          <p:nvSpPr>
            <p:cNvPr id="103" name="object 35"/>
            <p:cNvSpPr/>
            <p:nvPr/>
          </p:nvSpPr>
          <p:spPr>
            <a:xfrm>
              <a:off x="7860507" y="1341436"/>
              <a:ext cx="2124632" cy="5081853"/>
            </a:xfrm>
            <a:custGeom>
              <a:avLst/>
              <a:gdLst/>
              <a:ahLst/>
              <a:cxnLst/>
              <a:rect l="l" t="t" r="r" b="b"/>
              <a:pathLst>
                <a:path w="1927225" h="5717540">
                  <a:moveTo>
                    <a:pt x="0" y="5717540"/>
                  </a:moveTo>
                  <a:lnTo>
                    <a:pt x="1926717" y="5717540"/>
                  </a:lnTo>
                  <a:lnTo>
                    <a:pt x="1926717" y="0"/>
                  </a:lnTo>
                  <a:lnTo>
                    <a:pt x="0" y="0"/>
                  </a:lnTo>
                  <a:lnTo>
                    <a:pt x="0" y="5717540"/>
                  </a:lnTo>
                  <a:close/>
                </a:path>
              </a:pathLst>
            </a:custGeom>
            <a:ln w="19050">
              <a:solidFill>
                <a:srgbClr val="FF0000"/>
              </a:solidFill>
              <a:prstDash val="lgDash"/>
            </a:ln>
          </p:spPr>
          <p:txBody>
            <a:bodyPr wrap="square" lIns="0" tIns="0" rIns="0" bIns="0" rtlCol="0"/>
            <a:lstStyle/>
            <a:p>
              <a:endParaRPr/>
            </a:p>
          </p:txBody>
        </p:sp>
        <p:sp>
          <p:nvSpPr>
            <p:cNvPr id="110" name="object 36"/>
            <p:cNvSpPr txBox="1"/>
            <p:nvPr/>
          </p:nvSpPr>
          <p:spPr>
            <a:xfrm>
              <a:off x="7951372" y="1449021"/>
              <a:ext cx="1913219" cy="818965"/>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spc="-6" dirty="0">
                  <a:solidFill>
                    <a:srgbClr val="FF0000"/>
                  </a:solidFill>
                  <a:latin typeface="Arial"/>
                  <a:cs typeface="Arial"/>
                </a:rPr>
                <a:t>Complex  P</a:t>
              </a:r>
              <a:r>
                <a:rPr sz="2200" spc="17" dirty="0">
                  <a:solidFill>
                    <a:srgbClr val="FF0000"/>
                  </a:solidFill>
                  <a:latin typeface="Arial"/>
                  <a:cs typeface="Arial"/>
                </a:rPr>
                <a:t>r</a:t>
              </a:r>
              <a:r>
                <a:rPr sz="2200" dirty="0">
                  <a:solidFill>
                    <a:srgbClr val="FF0000"/>
                  </a:solidFill>
                  <a:latin typeface="Arial"/>
                  <a:cs typeface="Arial"/>
                </a:rPr>
                <a:t>og</a:t>
              </a:r>
              <a:r>
                <a:rPr sz="2200" spc="17" dirty="0">
                  <a:solidFill>
                    <a:srgbClr val="FF0000"/>
                  </a:solidFill>
                  <a:latin typeface="Arial"/>
                  <a:cs typeface="Arial"/>
                </a:rPr>
                <a:t>r</a:t>
              </a:r>
              <a:r>
                <a:rPr sz="2200" dirty="0">
                  <a:solidFill>
                    <a:srgbClr val="FF0000"/>
                  </a:solidFill>
                  <a:latin typeface="Arial"/>
                  <a:cs typeface="Arial"/>
                </a:rPr>
                <a:t>a</a:t>
              </a:r>
              <a:r>
                <a:rPr sz="2200" spc="22" dirty="0">
                  <a:solidFill>
                    <a:srgbClr val="FF0000"/>
                  </a:solidFill>
                  <a:latin typeface="Arial"/>
                  <a:cs typeface="Arial"/>
                </a:rPr>
                <a:t>mm</a:t>
              </a:r>
              <a:r>
                <a:rPr sz="2200" spc="17" dirty="0">
                  <a:solidFill>
                    <a:srgbClr val="FF0000"/>
                  </a:solidFill>
                  <a:latin typeface="Arial"/>
                  <a:cs typeface="Arial"/>
                </a:rPr>
                <a:t>i</a:t>
              </a:r>
              <a:r>
                <a:rPr sz="2200" spc="-39" dirty="0">
                  <a:solidFill>
                    <a:srgbClr val="FF0000"/>
                  </a:solidFill>
                  <a:latin typeface="Arial"/>
                  <a:cs typeface="Arial"/>
                </a:rPr>
                <a:t>n</a:t>
              </a:r>
              <a:r>
                <a:rPr sz="2200" spc="11" dirty="0">
                  <a:solidFill>
                    <a:srgbClr val="FF0000"/>
                  </a:solidFill>
                  <a:latin typeface="Arial"/>
                  <a:cs typeface="Arial"/>
                </a:rPr>
                <a:t>g</a:t>
              </a:r>
              <a:endParaRPr sz="2200" dirty="0">
                <a:latin typeface="Arial"/>
                <a:cs typeface="Arial"/>
              </a:endParaRPr>
            </a:p>
          </p:txBody>
        </p:sp>
        <p:sp>
          <p:nvSpPr>
            <p:cNvPr id="112" name="object 37"/>
            <p:cNvSpPr txBox="1"/>
            <p:nvPr/>
          </p:nvSpPr>
          <p:spPr>
            <a:xfrm>
              <a:off x="7951372" y="2659270"/>
              <a:ext cx="1542896" cy="1222147"/>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dirty="0">
                  <a:solidFill>
                    <a:srgbClr val="FF0000"/>
                  </a:solidFill>
                  <a:latin typeface="Arial"/>
                  <a:cs typeface="Arial"/>
                </a:rPr>
                <a:t>Difficult </a:t>
              </a:r>
              <a:r>
                <a:rPr sz="2200" spc="6" dirty="0">
                  <a:solidFill>
                    <a:srgbClr val="FF0000"/>
                  </a:solidFill>
                  <a:latin typeface="Arial"/>
                  <a:cs typeface="Arial"/>
                </a:rPr>
                <a:t>to  Maintain</a:t>
              </a:r>
              <a:r>
                <a:rPr sz="2200" spc="-182"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Evolve</a:t>
              </a:r>
              <a:endParaRPr sz="2200">
                <a:latin typeface="Arial"/>
                <a:cs typeface="Arial"/>
              </a:endParaRPr>
            </a:p>
          </p:txBody>
        </p:sp>
        <p:sp>
          <p:nvSpPr>
            <p:cNvPr id="113" name="object 38"/>
            <p:cNvSpPr txBox="1"/>
            <p:nvPr/>
          </p:nvSpPr>
          <p:spPr>
            <a:xfrm>
              <a:off x="7951372" y="4272980"/>
              <a:ext cx="1682904" cy="818965"/>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sz="2200" spc="6" dirty="0">
                  <a:solidFill>
                    <a:srgbClr val="FF0000"/>
                  </a:solidFill>
                  <a:latin typeface="Arial"/>
                  <a:cs typeface="Arial"/>
                </a:rPr>
                <a:t>High Risk</a:t>
              </a:r>
              <a:r>
                <a:rPr sz="2200" spc="-187" dirty="0">
                  <a:solidFill>
                    <a:srgbClr val="FF0000"/>
                  </a:solidFill>
                  <a:latin typeface="Arial"/>
                  <a:cs typeface="Arial"/>
                </a:rPr>
                <a:t> </a:t>
              </a:r>
              <a:r>
                <a:rPr sz="2200" spc="11" dirty="0">
                  <a:solidFill>
                    <a:srgbClr val="FF0000"/>
                  </a:solidFill>
                  <a:latin typeface="Arial"/>
                  <a:cs typeface="Arial"/>
                </a:rPr>
                <a:t>&amp;  </a:t>
              </a:r>
              <a:r>
                <a:rPr sz="2200" spc="6" dirty="0">
                  <a:solidFill>
                    <a:srgbClr val="FF0000"/>
                  </a:solidFill>
                  <a:latin typeface="Arial"/>
                  <a:cs typeface="Arial"/>
                </a:rPr>
                <a:t>High</a:t>
              </a:r>
              <a:r>
                <a:rPr sz="2200" spc="-126" dirty="0">
                  <a:solidFill>
                    <a:srgbClr val="FF0000"/>
                  </a:solidFill>
                  <a:latin typeface="Arial"/>
                  <a:cs typeface="Arial"/>
                </a:rPr>
                <a:t> </a:t>
              </a:r>
              <a:r>
                <a:rPr sz="2200" dirty="0">
                  <a:solidFill>
                    <a:srgbClr val="FF0000"/>
                  </a:solidFill>
                  <a:latin typeface="Arial"/>
                  <a:cs typeface="Arial"/>
                </a:rPr>
                <a:t>Cost</a:t>
              </a:r>
              <a:endParaRPr sz="2200">
                <a:latin typeface="Arial"/>
                <a:cs typeface="Arial"/>
              </a:endParaRPr>
            </a:p>
          </p:txBody>
        </p:sp>
        <p:sp>
          <p:nvSpPr>
            <p:cNvPr id="117" name="object 39"/>
            <p:cNvSpPr txBox="1"/>
            <p:nvPr/>
          </p:nvSpPr>
          <p:spPr>
            <a:xfrm>
              <a:off x="7951372" y="5551041"/>
              <a:ext cx="1373485" cy="347885"/>
            </a:xfrm>
            <a:prstGeom prst="rect">
              <a:avLst/>
            </a:prstGeom>
          </p:spPr>
          <p:txBody>
            <a:bodyPr vert="horz" wrap="square" lIns="0" tIns="0" rIns="0" bIns="0" rtlCol="0">
              <a:spAutoFit/>
            </a:bodyPr>
            <a:lstStyle/>
            <a:p>
              <a:pPr marL="205088" indent="-191089">
                <a:lnSpc>
                  <a:spcPct val="100000"/>
                </a:lnSpc>
                <a:buFont typeface="Wingdings"/>
                <a:buChar char=""/>
                <a:tabLst>
                  <a:tab pos="205788" algn="l"/>
                </a:tabLst>
              </a:pPr>
              <a:r>
                <a:rPr sz="2200" spc="6" dirty="0">
                  <a:solidFill>
                    <a:srgbClr val="FF0000"/>
                  </a:solidFill>
                  <a:latin typeface="Arial"/>
                  <a:cs typeface="Arial"/>
                </a:rPr>
                <a:t>Barrier</a:t>
              </a:r>
              <a:r>
                <a:rPr sz="2200" spc="-176" dirty="0">
                  <a:solidFill>
                    <a:srgbClr val="FF0000"/>
                  </a:solidFill>
                  <a:latin typeface="Arial"/>
                  <a:cs typeface="Arial"/>
                </a:rPr>
                <a:t> </a:t>
              </a:r>
              <a:r>
                <a:rPr sz="2200" spc="11" dirty="0">
                  <a:solidFill>
                    <a:srgbClr val="FF0000"/>
                  </a:solidFill>
                  <a:latin typeface="Arial"/>
                  <a:cs typeface="Arial"/>
                </a:rPr>
                <a:t>to</a:t>
              </a:r>
              <a:endParaRPr sz="2200" dirty="0">
                <a:latin typeface="Arial"/>
                <a:cs typeface="Arial"/>
              </a:endParaRPr>
            </a:p>
          </p:txBody>
        </p:sp>
        <p:sp>
          <p:nvSpPr>
            <p:cNvPr id="118" name="object 40"/>
            <p:cNvSpPr txBox="1"/>
            <p:nvPr/>
          </p:nvSpPr>
          <p:spPr>
            <a:xfrm>
              <a:off x="8142904" y="5954560"/>
              <a:ext cx="1333583" cy="347885"/>
            </a:xfrm>
            <a:prstGeom prst="rect">
              <a:avLst/>
            </a:prstGeom>
          </p:spPr>
          <p:txBody>
            <a:bodyPr vert="horz" wrap="square" lIns="0" tIns="0" rIns="0" bIns="0" rtlCol="0">
              <a:spAutoFit/>
            </a:bodyPr>
            <a:lstStyle/>
            <a:p>
              <a:pPr marL="13999">
                <a:lnSpc>
                  <a:spcPct val="100000"/>
                </a:lnSpc>
              </a:pPr>
              <a:r>
                <a:rPr sz="2200" dirty="0">
                  <a:solidFill>
                    <a:srgbClr val="FF0000"/>
                  </a:solidFill>
                  <a:latin typeface="Arial"/>
                  <a:cs typeface="Arial"/>
                </a:rPr>
                <a:t>Innovation</a:t>
              </a:r>
              <a:endParaRPr sz="2200" dirty="0">
                <a:latin typeface="Arial"/>
                <a:cs typeface="Arial"/>
              </a:endParaRPr>
            </a:p>
          </p:txBody>
        </p:sp>
      </p:grpSp>
      <p:sp>
        <p:nvSpPr>
          <p:cNvPr id="4" name="object 4"/>
          <p:cNvSpPr txBox="1"/>
          <p:nvPr/>
        </p:nvSpPr>
        <p:spPr>
          <a:xfrm>
            <a:off x="574278" y="1024214"/>
            <a:ext cx="8504634" cy="373179"/>
          </a:xfrm>
          <a:prstGeom prst="rect">
            <a:avLst/>
          </a:prstGeom>
        </p:spPr>
        <p:txBody>
          <a:bodyPr vert="horz" wrap="square" lIns="0" tIns="0" rIns="0" bIns="0" rtlCol="0">
            <a:spAutoFit/>
          </a:bodyPr>
          <a:lstStyle/>
          <a:p>
            <a:pPr marL="13999">
              <a:lnSpc>
                <a:spcPct val="100000"/>
              </a:lnSpc>
            </a:pPr>
            <a:r>
              <a:rPr sz="2425" spc="-22" dirty="0">
                <a:solidFill>
                  <a:srgbClr val="53565A"/>
                </a:solidFill>
                <a:latin typeface="Arial Narrow"/>
                <a:cs typeface="Arial Narrow"/>
              </a:rPr>
              <a:t>No</a:t>
            </a:r>
            <a:r>
              <a:rPr sz="2425" spc="-6" dirty="0">
                <a:solidFill>
                  <a:srgbClr val="53565A"/>
                </a:solidFill>
                <a:latin typeface="Arial Narrow"/>
                <a:cs typeface="Arial Narrow"/>
              </a:rPr>
              <a:t>t</a:t>
            </a:r>
            <a:r>
              <a:rPr sz="2425" spc="6" dirty="0">
                <a:solidFill>
                  <a:srgbClr val="53565A"/>
                </a:solidFill>
                <a:latin typeface="Arial Narrow"/>
                <a:cs typeface="Arial Narrow"/>
              </a:rPr>
              <a:t> </a:t>
            </a:r>
            <a:r>
              <a:rPr sz="2425" spc="-22" dirty="0">
                <a:solidFill>
                  <a:srgbClr val="53565A"/>
                </a:solidFill>
                <a:latin typeface="Arial Narrow"/>
                <a:cs typeface="Arial Narrow"/>
              </a:rPr>
              <a:t>d</a:t>
            </a:r>
            <a:r>
              <a:rPr sz="2425" spc="-17" dirty="0">
                <a:solidFill>
                  <a:srgbClr val="53565A"/>
                </a:solidFill>
                <a:latin typeface="Arial Narrow"/>
                <a:cs typeface="Arial Narrow"/>
              </a:rPr>
              <a:t>e</a:t>
            </a:r>
            <a:r>
              <a:rPr sz="2425" spc="-11" dirty="0">
                <a:solidFill>
                  <a:srgbClr val="53565A"/>
                </a:solidFill>
                <a:latin typeface="Arial Narrow"/>
                <a:cs typeface="Arial Narrow"/>
              </a:rPr>
              <a:t>si</a:t>
            </a:r>
            <a:r>
              <a:rPr sz="2425" spc="-22" dirty="0">
                <a:solidFill>
                  <a:srgbClr val="53565A"/>
                </a:solidFill>
                <a:latin typeface="Arial Narrow"/>
                <a:cs typeface="Arial Narrow"/>
              </a:rPr>
              <a:t>g</a:t>
            </a:r>
            <a:r>
              <a:rPr sz="2425" spc="-17" dirty="0">
                <a:solidFill>
                  <a:srgbClr val="53565A"/>
                </a:solidFill>
                <a:latin typeface="Arial Narrow"/>
                <a:cs typeface="Arial Narrow"/>
              </a:rPr>
              <a:t>n</a:t>
            </a:r>
            <a:r>
              <a:rPr sz="2425" spc="-22" dirty="0">
                <a:solidFill>
                  <a:srgbClr val="53565A"/>
                </a:solidFill>
                <a:latin typeface="Arial Narrow"/>
                <a:cs typeface="Arial Narrow"/>
              </a:rPr>
              <a:t>e</a:t>
            </a:r>
            <a:r>
              <a:rPr sz="2425" spc="-11" dirty="0">
                <a:solidFill>
                  <a:srgbClr val="53565A"/>
                </a:solidFill>
                <a:latin typeface="Arial Narrow"/>
                <a:cs typeface="Arial Narrow"/>
              </a:rPr>
              <a:t>d</a:t>
            </a:r>
            <a:r>
              <a:rPr sz="2425" spc="22" dirty="0">
                <a:solidFill>
                  <a:srgbClr val="53565A"/>
                </a:solidFill>
                <a:latin typeface="Arial Narrow"/>
                <a:cs typeface="Arial Narrow"/>
              </a:rPr>
              <a:t> </a:t>
            </a:r>
            <a:r>
              <a:rPr sz="2425" spc="-11" dirty="0">
                <a:solidFill>
                  <a:srgbClr val="53565A"/>
                </a:solidFill>
                <a:latin typeface="Arial Narrow"/>
                <a:cs typeface="Arial Narrow"/>
              </a:rPr>
              <a:t>to</a:t>
            </a:r>
            <a:r>
              <a:rPr sz="2425" spc="-6" dirty="0">
                <a:solidFill>
                  <a:srgbClr val="53565A"/>
                </a:solidFill>
                <a:latin typeface="Arial Narrow"/>
                <a:cs typeface="Arial Narrow"/>
              </a:rPr>
              <a:t> </a:t>
            </a:r>
            <a:r>
              <a:rPr sz="2425" spc="-22" dirty="0">
                <a:solidFill>
                  <a:srgbClr val="53565A"/>
                </a:solidFill>
                <a:latin typeface="Arial Narrow"/>
                <a:cs typeface="Arial Narrow"/>
              </a:rPr>
              <a:t>wo</a:t>
            </a:r>
            <a:r>
              <a:rPr sz="2425" spc="-11" dirty="0">
                <a:solidFill>
                  <a:srgbClr val="53565A"/>
                </a:solidFill>
                <a:latin typeface="Arial Narrow"/>
                <a:cs typeface="Arial Narrow"/>
              </a:rPr>
              <a:t>rk</a:t>
            </a:r>
            <a:r>
              <a:rPr sz="2425" dirty="0">
                <a:solidFill>
                  <a:srgbClr val="53565A"/>
                </a:solidFill>
                <a:latin typeface="Arial Narrow"/>
                <a:cs typeface="Arial Narrow"/>
              </a:rPr>
              <a:t> </a:t>
            </a:r>
            <a:r>
              <a:rPr sz="2425" spc="-17" dirty="0">
                <a:solidFill>
                  <a:srgbClr val="53565A"/>
                </a:solidFill>
                <a:latin typeface="Arial Narrow"/>
                <a:cs typeface="Arial Narrow"/>
              </a:rPr>
              <a:t>wi</a:t>
            </a:r>
            <a:r>
              <a:rPr sz="2425" spc="-11" dirty="0">
                <a:solidFill>
                  <a:srgbClr val="53565A"/>
                </a:solidFill>
                <a:latin typeface="Arial Narrow"/>
                <a:cs typeface="Arial Narrow"/>
              </a:rPr>
              <a:t>th</a:t>
            </a:r>
            <a:r>
              <a:rPr sz="2425" spc="-6" dirty="0">
                <a:solidFill>
                  <a:srgbClr val="53565A"/>
                </a:solidFill>
                <a:latin typeface="Arial Narrow"/>
                <a:cs typeface="Arial Narrow"/>
              </a:rPr>
              <a:t> t</a:t>
            </a:r>
            <a:r>
              <a:rPr sz="2425" spc="-17" dirty="0">
                <a:solidFill>
                  <a:srgbClr val="53565A"/>
                </a:solidFill>
                <a:latin typeface="Arial Narrow"/>
                <a:cs typeface="Arial Narrow"/>
              </a:rPr>
              <a:t>h</a:t>
            </a:r>
            <a:r>
              <a:rPr sz="2425" spc="-11" dirty="0">
                <a:solidFill>
                  <a:srgbClr val="53565A"/>
                </a:solidFill>
                <a:latin typeface="Arial Narrow"/>
                <a:cs typeface="Arial Narrow"/>
              </a:rPr>
              <a:t>e </a:t>
            </a:r>
            <a:r>
              <a:rPr sz="2425" spc="-17" dirty="0">
                <a:solidFill>
                  <a:srgbClr val="53565A"/>
                </a:solidFill>
                <a:latin typeface="Arial Narrow"/>
                <a:cs typeface="Arial Narrow"/>
              </a:rPr>
              <a:t>u</a:t>
            </a:r>
            <a:r>
              <a:rPr sz="2425" spc="-22" dirty="0">
                <a:solidFill>
                  <a:srgbClr val="53565A"/>
                </a:solidFill>
                <a:latin typeface="Arial Narrow"/>
                <a:cs typeface="Arial Narrow"/>
              </a:rPr>
              <a:t>n</a:t>
            </a:r>
            <a:r>
              <a:rPr sz="2425" spc="-11" dirty="0">
                <a:solidFill>
                  <a:srgbClr val="53565A"/>
                </a:solidFill>
                <a:latin typeface="Arial Narrow"/>
                <a:cs typeface="Arial Narrow"/>
              </a:rPr>
              <a:t>i</a:t>
            </a:r>
            <a:r>
              <a:rPr sz="2425" spc="-22" dirty="0">
                <a:solidFill>
                  <a:srgbClr val="53565A"/>
                </a:solidFill>
                <a:latin typeface="Arial Narrow"/>
                <a:cs typeface="Arial Narrow"/>
              </a:rPr>
              <a:t>q</a:t>
            </a:r>
            <a:r>
              <a:rPr sz="2425" spc="-17" dirty="0">
                <a:solidFill>
                  <a:srgbClr val="53565A"/>
                </a:solidFill>
                <a:latin typeface="Arial Narrow"/>
                <a:cs typeface="Arial Narrow"/>
              </a:rPr>
              <a:t>u</a:t>
            </a:r>
            <a:r>
              <a:rPr sz="2425" spc="-11" dirty="0">
                <a:solidFill>
                  <a:srgbClr val="53565A"/>
                </a:solidFill>
                <a:latin typeface="Arial Narrow"/>
                <a:cs typeface="Arial Narrow"/>
              </a:rPr>
              <a:t>e</a:t>
            </a:r>
            <a:r>
              <a:rPr sz="2425" spc="17" dirty="0">
                <a:solidFill>
                  <a:srgbClr val="53565A"/>
                </a:solidFill>
                <a:latin typeface="Arial Narrow"/>
                <a:cs typeface="Arial Narrow"/>
              </a:rPr>
              <a:t> </a:t>
            </a:r>
            <a:r>
              <a:rPr sz="2425" spc="-17" dirty="0">
                <a:solidFill>
                  <a:srgbClr val="53565A"/>
                </a:solidFill>
                <a:latin typeface="Arial Narrow"/>
                <a:cs typeface="Arial Narrow"/>
              </a:rPr>
              <a:t>an</a:t>
            </a:r>
            <a:r>
              <a:rPr sz="2425" spc="-11" dirty="0">
                <a:solidFill>
                  <a:srgbClr val="53565A"/>
                </a:solidFill>
                <a:latin typeface="Arial Narrow"/>
                <a:cs typeface="Arial Narrow"/>
              </a:rPr>
              <a:t>d</a:t>
            </a:r>
            <a:r>
              <a:rPr sz="2425" spc="6" dirty="0">
                <a:solidFill>
                  <a:srgbClr val="53565A"/>
                </a:solidFill>
                <a:latin typeface="Arial Narrow"/>
                <a:cs typeface="Arial Narrow"/>
              </a:rPr>
              <a:t> </a:t>
            </a:r>
            <a:r>
              <a:rPr sz="2425" spc="-22" dirty="0">
                <a:solidFill>
                  <a:srgbClr val="53565A"/>
                </a:solidFill>
                <a:latin typeface="Arial Narrow"/>
                <a:cs typeface="Arial Narrow"/>
              </a:rPr>
              <a:t>e</a:t>
            </a:r>
            <a:r>
              <a:rPr sz="2425" spc="-11" dirty="0">
                <a:solidFill>
                  <a:srgbClr val="53565A"/>
                </a:solidFill>
                <a:latin typeface="Arial Narrow"/>
                <a:cs typeface="Arial Narrow"/>
              </a:rPr>
              <a:t>v</a:t>
            </a:r>
            <a:r>
              <a:rPr sz="2425" spc="-22" dirty="0">
                <a:solidFill>
                  <a:srgbClr val="53565A"/>
                </a:solidFill>
                <a:latin typeface="Arial Narrow"/>
                <a:cs typeface="Arial Narrow"/>
              </a:rPr>
              <a:t>o</a:t>
            </a:r>
            <a:r>
              <a:rPr sz="2425" spc="-11" dirty="0">
                <a:solidFill>
                  <a:srgbClr val="53565A"/>
                </a:solidFill>
                <a:latin typeface="Arial Narrow"/>
                <a:cs typeface="Arial Narrow"/>
              </a:rPr>
              <a:t>lvi</a:t>
            </a:r>
            <a:r>
              <a:rPr sz="2425" spc="-22" dirty="0">
                <a:solidFill>
                  <a:srgbClr val="53565A"/>
                </a:solidFill>
                <a:latin typeface="Arial Narrow"/>
                <a:cs typeface="Arial Narrow"/>
              </a:rPr>
              <a:t>n</a:t>
            </a:r>
            <a:r>
              <a:rPr sz="2425" spc="-11" dirty="0">
                <a:solidFill>
                  <a:srgbClr val="53565A"/>
                </a:solidFill>
                <a:latin typeface="Arial Narrow"/>
                <a:cs typeface="Arial Narrow"/>
              </a:rPr>
              <a:t>g</a:t>
            </a:r>
            <a:r>
              <a:rPr sz="2425" spc="11" dirty="0">
                <a:solidFill>
                  <a:srgbClr val="53565A"/>
                </a:solidFill>
                <a:latin typeface="Arial Narrow"/>
                <a:cs typeface="Arial Narrow"/>
              </a:rPr>
              <a:t> </a:t>
            </a:r>
            <a:r>
              <a:rPr sz="2425" spc="-11" dirty="0">
                <a:solidFill>
                  <a:srgbClr val="53565A"/>
                </a:solidFill>
                <a:latin typeface="Arial Narrow"/>
                <a:cs typeface="Arial Narrow"/>
              </a:rPr>
              <a:t>r</a:t>
            </a:r>
            <a:r>
              <a:rPr sz="2425" spc="-22" dirty="0">
                <a:solidFill>
                  <a:srgbClr val="53565A"/>
                </a:solidFill>
                <a:latin typeface="Arial Narrow"/>
                <a:cs typeface="Arial Narrow"/>
              </a:rPr>
              <a:t>e</a:t>
            </a:r>
            <a:r>
              <a:rPr sz="2425" spc="-17" dirty="0">
                <a:solidFill>
                  <a:srgbClr val="53565A"/>
                </a:solidFill>
                <a:latin typeface="Arial Narrow"/>
                <a:cs typeface="Arial Narrow"/>
              </a:rPr>
              <a:t>q</a:t>
            </a:r>
            <a:r>
              <a:rPr sz="2425" spc="-22" dirty="0">
                <a:solidFill>
                  <a:srgbClr val="53565A"/>
                </a:solidFill>
                <a:latin typeface="Arial Narrow"/>
                <a:cs typeface="Arial Narrow"/>
              </a:rPr>
              <a:t>u</a:t>
            </a:r>
            <a:r>
              <a:rPr sz="2425" spc="-11" dirty="0">
                <a:solidFill>
                  <a:srgbClr val="53565A"/>
                </a:solidFill>
                <a:latin typeface="Arial Narrow"/>
                <a:cs typeface="Arial Narrow"/>
              </a:rPr>
              <a:t>ir</a:t>
            </a:r>
            <a:r>
              <a:rPr sz="2425" spc="-22" dirty="0">
                <a:solidFill>
                  <a:srgbClr val="53565A"/>
                </a:solidFill>
                <a:latin typeface="Arial Narrow"/>
                <a:cs typeface="Arial Narrow"/>
              </a:rPr>
              <a:t>e</a:t>
            </a:r>
            <a:r>
              <a:rPr sz="2425" spc="-17" dirty="0">
                <a:solidFill>
                  <a:srgbClr val="53565A"/>
                </a:solidFill>
                <a:latin typeface="Arial Narrow"/>
                <a:cs typeface="Arial Narrow"/>
              </a:rPr>
              <a:t>me</a:t>
            </a:r>
            <a:r>
              <a:rPr sz="2425" spc="-22" dirty="0">
                <a:solidFill>
                  <a:srgbClr val="53565A"/>
                </a:solidFill>
                <a:latin typeface="Arial Narrow"/>
                <a:cs typeface="Arial Narrow"/>
              </a:rPr>
              <a:t>n</a:t>
            </a:r>
            <a:r>
              <a:rPr sz="2425" spc="-11" dirty="0">
                <a:solidFill>
                  <a:srgbClr val="53565A"/>
                </a:solidFill>
                <a:latin typeface="Arial Narrow"/>
                <a:cs typeface="Arial Narrow"/>
              </a:rPr>
              <a:t>ts</a:t>
            </a:r>
            <a:r>
              <a:rPr sz="2425" spc="28" dirty="0">
                <a:solidFill>
                  <a:srgbClr val="53565A"/>
                </a:solidFill>
                <a:latin typeface="Arial Narrow"/>
                <a:cs typeface="Arial Narrow"/>
              </a:rPr>
              <a:t> </a:t>
            </a:r>
            <a:r>
              <a:rPr sz="2425" spc="-22" dirty="0">
                <a:solidFill>
                  <a:srgbClr val="53565A"/>
                </a:solidFill>
                <a:latin typeface="Arial Narrow"/>
                <a:cs typeface="Arial Narrow"/>
              </a:rPr>
              <a:t>o</a:t>
            </a:r>
            <a:r>
              <a:rPr sz="2425" spc="-6" dirty="0">
                <a:solidFill>
                  <a:srgbClr val="53565A"/>
                </a:solidFill>
                <a:latin typeface="Arial Narrow"/>
                <a:cs typeface="Arial Narrow"/>
              </a:rPr>
              <a:t>f</a:t>
            </a:r>
            <a:r>
              <a:rPr sz="2425" spc="28" dirty="0">
                <a:solidFill>
                  <a:srgbClr val="53565A"/>
                </a:solidFill>
                <a:latin typeface="Arial Narrow"/>
                <a:cs typeface="Arial Narrow"/>
              </a:rPr>
              <a:t> </a:t>
            </a:r>
            <a:r>
              <a:rPr sz="2425" spc="-6" dirty="0">
                <a:solidFill>
                  <a:srgbClr val="53565A"/>
                </a:solidFill>
                <a:latin typeface="Arial Narrow"/>
                <a:cs typeface="Arial Narrow"/>
              </a:rPr>
              <a:t>I</a:t>
            </a:r>
            <a:r>
              <a:rPr sz="2425" spc="-17" dirty="0">
                <a:solidFill>
                  <a:srgbClr val="53565A"/>
                </a:solidFill>
                <a:latin typeface="Arial Narrow"/>
                <a:cs typeface="Arial Narrow"/>
              </a:rPr>
              <a:t>oT</a:t>
            </a:r>
            <a:r>
              <a:rPr sz="2425" spc="-50" dirty="0">
                <a:solidFill>
                  <a:srgbClr val="53565A"/>
                </a:solidFill>
                <a:latin typeface="Arial Narrow"/>
                <a:cs typeface="Arial Narrow"/>
              </a:rPr>
              <a:t> </a:t>
            </a:r>
            <a:r>
              <a:rPr sz="2425" spc="-22" dirty="0">
                <a:solidFill>
                  <a:srgbClr val="53565A"/>
                </a:solidFill>
                <a:latin typeface="Arial Narrow"/>
                <a:cs typeface="Arial Narrow"/>
              </a:rPr>
              <a:t>a</a:t>
            </a:r>
            <a:r>
              <a:rPr sz="2425" spc="-17" dirty="0">
                <a:solidFill>
                  <a:srgbClr val="53565A"/>
                </a:solidFill>
                <a:latin typeface="Arial Narrow"/>
                <a:cs typeface="Arial Narrow"/>
              </a:rPr>
              <a:t>pps</a:t>
            </a:r>
            <a:endParaRPr sz="2425" dirty="0">
              <a:latin typeface="Arial Narrow"/>
              <a:cs typeface="Arial Narrow"/>
            </a:endParaRPr>
          </a:p>
        </p:txBody>
      </p:sp>
    </p:spTree>
    <p:extLst>
      <p:ext uri="{BB962C8B-B14F-4D97-AF65-F5344CB8AC3E}">
        <p14:creationId xmlns:p14="http://schemas.microsoft.com/office/powerpoint/2010/main" val="2846142743"/>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5618520"/>
            <a:ext cx="10080625" cy="2062103"/>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spcBef>
                <a:spcPts val="19"/>
              </a:spcBef>
            </a:pPr>
            <a:endParaRPr sz="700">
              <a:latin typeface="Times New Roman"/>
              <a:cs typeface="Times New Roman"/>
            </a:endParaRPr>
          </a:p>
          <a:p>
            <a:pPr marR="231687" algn="r">
              <a:lnSpc>
                <a:spcPct val="100000"/>
              </a:lnSpc>
            </a:pPr>
            <a:r>
              <a:rPr sz="700" spc="17" dirty="0">
                <a:solidFill>
                  <a:srgbClr val="52555A"/>
                </a:solidFill>
                <a:latin typeface="Arial"/>
                <a:cs typeface="Arial"/>
              </a:rPr>
              <a:t>4</a:t>
            </a:r>
            <a:endParaRPr sz="700">
              <a:latin typeface="Arial"/>
              <a:cs typeface="Arial"/>
            </a:endParaRPr>
          </a:p>
        </p:txBody>
      </p:sp>
      <p:sp>
        <p:nvSpPr>
          <p:cNvPr id="4" name="object 4"/>
          <p:cNvSpPr/>
          <p:nvPr/>
        </p:nvSpPr>
        <p:spPr>
          <a:xfrm>
            <a:off x="0" y="2388856"/>
            <a:ext cx="10080625" cy="16127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 y="2411955"/>
            <a:ext cx="10080624" cy="1511935"/>
          </a:xfrm>
          <a:custGeom>
            <a:avLst/>
            <a:gdLst/>
            <a:ahLst/>
            <a:cxnLst/>
            <a:rect l="l" t="t" r="r" b="b"/>
            <a:pathLst>
              <a:path w="7130415" h="1371600">
                <a:moveTo>
                  <a:pt x="0" y="1371600"/>
                </a:moveTo>
                <a:lnTo>
                  <a:pt x="7130160" y="1371600"/>
                </a:lnTo>
                <a:lnTo>
                  <a:pt x="7130160" y="0"/>
                </a:lnTo>
                <a:lnTo>
                  <a:pt x="0" y="0"/>
                </a:lnTo>
                <a:lnTo>
                  <a:pt x="0" y="1371600"/>
                </a:lnTo>
                <a:close/>
              </a:path>
            </a:pathLst>
          </a:custGeom>
          <a:solidFill>
            <a:srgbClr val="F1F1F1"/>
          </a:solidFill>
        </p:spPr>
        <p:txBody>
          <a:bodyPr wrap="square" lIns="0" tIns="0" rIns="0" bIns="0" rtlCol="0"/>
          <a:lstStyle/>
          <a:p>
            <a:endParaRPr/>
          </a:p>
        </p:txBody>
      </p:sp>
      <p:sp>
        <p:nvSpPr>
          <p:cNvPr id="7" name="object 7"/>
          <p:cNvSpPr/>
          <p:nvPr/>
        </p:nvSpPr>
        <p:spPr>
          <a:xfrm>
            <a:off x="0" y="5594159"/>
            <a:ext cx="10080625" cy="196551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0" y="5706294"/>
            <a:ext cx="10080625" cy="1853520"/>
          </a:xfrm>
          <a:custGeom>
            <a:avLst/>
            <a:gdLst/>
            <a:ahLst/>
            <a:cxnLst/>
            <a:rect l="l" t="t" r="r" b="b"/>
            <a:pathLst>
              <a:path w="9144000" h="1681479">
                <a:moveTo>
                  <a:pt x="0" y="1681354"/>
                </a:moveTo>
                <a:lnTo>
                  <a:pt x="9144000" y="1681354"/>
                </a:lnTo>
                <a:lnTo>
                  <a:pt x="9144000" y="0"/>
                </a:lnTo>
                <a:lnTo>
                  <a:pt x="0" y="0"/>
                </a:lnTo>
                <a:lnTo>
                  <a:pt x="0" y="1681354"/>
                </a:lnTo>
                <a:close/>
              </a:path>
            </a:pathLst>
          </a:custGeom>
          <a:solidFill>
            <a:srgbClr val="BEBEBE"/>
          </a:solidFill>
        </p:spPr>
        <p:txBody>
          <a:bodyPr wrap="square" lIns="0" tIns="0" rIns="0" bIns="0" rtlCol="0"/>
          <a:lstStyle/>
          <a:p>
            <a:endParaRPr/>
          </a:p>
        </p:txBody>
      </p:sp>
      <p:sp>
        <p:nvSpPr>
          <p:cNvPr id="9" name="object 9"/>
          <p:cNvSpPr/>
          <p:nvPr/>
        </p:nvSpPr>
        <p:spPr>
          <a:xfrm>
            <a:off x="0" y="3900792"/>
            <a:ext cx="10080625" cy="187983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 y="3923892"/>
            <a:ext cx="10080624" cy="1782823"/>
          </a:xfrm>
          <a:custGeom>
            <a:avLst/>
            <a:gdLst/>
            <a:ahLst/>
            <a:cxnLst/>
            <a:rect l="l" t="t" r="r" b="b"/>
            <a:pathLst>
              <a:path w="7130415" h="1617345">
                <a:moveTo>
                  <a:pt x="0" y="1616964"/>
                </a:moveTo>
                <a:lnTo>
                  <a:pt x="7130160" y="1616964"/>
                </a:lnTo>
                <a:lnTo>
                  <a:pt x="7130160" y="0"/>
                </a:lnTo>
                <a:lnTo>
                  <a:pt x="0" y="0"/>
                </a:lnTo>
                <a:lnTo>
                  <a:pt x="0" y="1616964"/>
                </a:lnTo>
                <a:close/>
              </a:path>
            </a:pathLst>
          </a:custGeom>
          <a:solidFill>
            <a:srgbClr val="D9D9D9"/>
          </a:solidFill>
        </p:spPr>
        <p:txBody>
          <a:bodyPr wrap="square" lIns="0" tIns="0" rIns="0" bIns="0" rtlCol="0"/>
          <a:lstStyle/>
          <a:p>
            <a:endParaRPr/>
          </a:p>
        </p:txBody>
      </p:sp>
      <p:sp>
        <p:nvSpPr>
          <p:cNvPr id="12" name="object 12"/>
          <p:cNvSpPr txBox="1"/>
          <p:nvPr/>
        </p:nvSpPr>
        <p:spPr>
          <a:xfrm>
            <a:off x="242719" y="4507247"/>
            <a:ext cx="1901318" cy="616673"/>
          </a:xfrm>
          <a:prstGeom prst="rect">
            <a:avLst/>
          </a:prstGeom>
        </p:spPr>
        <p:txBody>
          <a:bodyPr vert="horz" wrap="square" lIns="0" tIns="0" rIns="0" bIns="0" rtlCol="0">
            <a:spAutoFit/>
          </a:bodyPr>
          <a:lstStyle/>
          <a:p>
            <a:pPr marL="13999">
              <a:lnSpc>
                <a:spcPct val="100000"/>
              </a:lnSpc>
            </a:pPr>
            <a:r>
              <a:rPr sz="2000" spc="-6" dirty="0">
                <a:solidFill>
                  <a:srgbClr val="226092"/>
                </a:solidFill>
                <a:latin typeface="Arial"/>
                <a:cs typeface="Arial"/>
              </a:rPr>
              <a:t>Communications</a:t>
            </a:r>
            <a:endParaRPr sz="2000">
              <a:latin typeface="Arial"/>
              <a:cs typeface="Arial"/>
            </a:endParaRPr>
          </a:p>
          <a:p>
            <a:pPr marL="13999">
              <a:lnSpc>
                <a:spcPct val="100000"/>
              </a:lnSpc>
            </a:pPr>
            <a:r>
              <a:rPr sz="2000" spc="-11" dirty="0">
                <a:solidFill>
                  <a:srgbClr val="226092"/>
                </a:solidFill>
                <a:latin typeface="Arial"/>
                <a:cs typeface="Arial"/>
              </a:rPr>
              <a:t>Elements</a:t>
            </a:r>
            <a:endParaRPr sz="2000">
              <a:latin typeface="Arial"/>
              <a:cs typeface="Arial"/>
            </a:endParaRPr>
          </a:p>
        </p:txBody>
      </p:sp>
      <p:sp>
        <p:nvSpPr>
          <p:cNvPr id="13" name="object 13"/>
          <p:cNvSpPr txBox="1"/>
          <p:nvPr/>
        </p:nvSpPr>
        <p:spPr>
          <a:xfrm>
            <a:off x="244399" y="2858958"/>
            <a:ext cx="1372085" cy="616673"/>
          </a:xfrm>
          <a:prstGeom prst="rect">
            <a:avLst/>
          </a:prstGeom>
        </p:spPr>
        <p:txBody>
          <a:bodyPr vert="horz" wrap="square" lIns="0" tIns="0" rIns="0" bIns="0" rtlCol="0">
            <a:spAutoFit/>
          </a:bodyPr>
          <a:lstStyle/>
          <a:p>
            <a:pPr marL="13999" marR="5600">
              <a:lnSpc>
                <a:spcPct val="100000"/>
              </a:lnSpc>
            </a:pPr>
            <a:r>
              <a:rPr sz="2000" spc="6" dirty="0">
                <a:solidFill>
                  <a:srgbClr val="226092"/>
                </a:solidFill>
                <a:latin typeface="Arial"/>
                <a:cs typeface="Arial"/>
              </a:rPr>
              <a:t>Application  </a:t>
            </a:r>
            <a:r>
              <a:rPr sz="2000" spc="-17" dirty="0">
                <a:solidFill>
                  <a:srgbClr val="226092"/>
                </a:solidFill>
                <a:latin typeface="Arial"/>
                <a:cs typeface="Arial"/>
              </a:rPr>
              <a:t>E</a:t>
            </a:r>
            <a:r>
              <a:rPr sz="2000" dirty="0">
                <a:solidFill>
                  <a:srgbClr val="226092"/>
                </a:solidFill>
                <a:latin typeface="Arial"/>
                <a:cs typeface="Arial"/>
              </a:rPr>
              <a:t>nab</a:t>
            </a:r>
            <a:r>
              <a:rPr sz="2000" spc="28" dirty="0">
                <a:solidFill>
                  <a:srgbClr val="226092"/>
                </a:solidFill>
                <a:latin typeface="Arial"/>
                <a:cs typeface="Arial"/>
              </a:rPr>
              <a:t>l</a:t>
            </a:r>
            <a:r>
              <a:rPr sz="2000" dirty="0">
                <a:solidFill>
                  <a:srgbClr val="226092"/>
                </a:solidFill>
                <a:latin typeface="Arial"/>
                <a:cs typeface="Arial"/>
              </a:rPr>
              <a:t>e</a:t>
            </a:r>
            <a:r>
              <a:rPr sz="2000" spc="-66" dirty="0">
                <a:solidFill>
                  <a:srgbClr val="226092"/>
                </a:solidFill>
                <a:latin typeface="Arial"/>
                <a:cs typeface="Arial"/>
              </a:rPr>
              <a:t>m</a:t>
            </a:r>
            <a:r>
              <a:rPr sz="2000" dirty="0">
                <a:solidFill>
                  <a:srgbClr val="226092"/>
                </a:solidFill>
                <a:latin typeface="Arial"/>
                <a:cs typeface="Arial"/>
              </a:rPr>
              <a:t>ent</a:t>
            </a:r>
            <a:endParaRPr sz="2000">
              <a:latin typeface="Arial"/>
              <a:cs typeface="Arial"/>
            </a:endParaRPr>
          </a:p>
        </p:txBody>
      </p:sp>
      <p:sp>
        <p:nvSpPr>
          <p:cNvPr id="14" name="object 14"/>
          <p:cNvSpPr txBox="1"/>
          <p:nvPr/>
        </p:nvSpPr>
        <p:spPr>
          <a:xfrm>
            <a:off x="246079" y="1560934"/>
            <a:ext cx="1397287" cy="314286"/>
          </a:xfrm>
          <a:prstGeom prst="rect">
            <a:avLst/>
          </a:prstGeom>
        </p:spPr>
        <p:txBody>
          <a:bodyPr vert="horz" wrap="square" lIns="0" tIns="0" rIns="0" bIns="0" rtlCol="0">
            <a:spAutoFit/>
          </a:bodyPr>
          <a:lstStyle/>
          <a:p>
            <a:pPr marL="13999">
              <a:lnSpc>
                <a:spcPct val="100000"/>
              </a:lnSpc>
            </a:pPr>
            <a:r>
              <a:rPr sz="2000" dirty="0">
                <a:solidFill>
                  <a:srgbClr val="226092"/>
                </a:solidFill>
                <a:latin typeface="Arial"/>
                <a:cs typeface="Arial"/>
              </a:rPr>
              <a:t>Applications</a:t>
            </a:r>
            <a:endParaRPr sz="2000">
              <a:latin typeface="Arial"/>
              <a:cs typeface="Arial"/>
            </a:endParaRPr>
          </a:p>
        </p:txBody>
      </p:sp>
      <p:sp>
        <p:nvSpPr>
          <p:cNvPr id="15" name="object 15"/>
          <p:cNvSpPr/>
          <p:nvPr/>
        </p:nvSpPr>
        <p:spPr>
          <a:xfrm>
            <a:off x="2016125" y="3905832"/>
            <a:ext cx="2429431" cy="171352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2154312" y="4042327"/>
            <a:ext cx="2155854" cy="1439558"/>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2852257" y="4785133"/>
            <a:ext cx="573336" cy="200055"/>
          </a:xfrm>
          <a:prstGeom prst="rect">
            <a:avLst/>
          </a:prstGeom>
        </p:spPr>
        <p:txBody>
          <a:bodyPr vert="horz" wrap="square" lIns="0" tIns="0" rIns="0" bIns="0" rtlCol="0">
            <a:spAutoFit/>
          </a:bodyPr>
          <a:lstStyle/>
          <a:p>
            <a:pPr marL="13999">
              <a:lnSpc>
                <a:spcPct val="100000"/>
              </a:lnSpc>
            </a:pPr>
            <a:r>
              <a:rPr sz="1300" spc="-17" dirty="0">
                <a:solidFill>
                  <a:srgbClr val="122F48"/>
                </a:solidFill>
                <a:latin typeface="Arial"/>
                <a:cs typeface="Arial"/>
              </a:rPr>
              <a:t>I</a:t>
            </a:r>
            <a:r>
              <a:rPr sz="1300" spc="-28" dirty="0">
                <a:solidFill>
                  <a:srgbClr val="122F48"/>
                </a:solidFill>
                <a:latin typeface="Arial"/>
                <a:cs typeface="Arial"/>
              </a:rPr>
              <a:t>n</a:t>
            </a:r>
            <a:r>
              <a:rPr sz="1300" spc="-17" dirty="0">
                <a:solidFill>
                  <a:srgbClr val="122F48"/>
                </a:solidFill>
                <a:latin typeface="Arial"/>
                <a:cs typeface="Arial"/>
              </a:rPr>
              <a:t>t</a:t>
            </a:r>
            <a:r>
              <a:rPr sz="1300" spc="-66" dirty="0">
                <a:solidFill>
                  <a:srgbClr val="122F48"/>
                </a:solidFill>
                <a:latin typeface="Arial"/>
                <a:cs typeface="Arial"/>
              </a:rPr>
              <a:t>e</a:t>
            </a:r>
            <a:r>
              <a:rPr sz="1300" spc="-6" dirty="0">
                <a:solidFill>
                  <a:srgbClr val="122F48"/>
                </a:solidFill>
                <a:latin typeface="Arial"/>
                <a:cs typeface="Arial"/>
              </a:rPr>
              <a:t>r</a:t>
            </a:r>
            <a:r>
              <a:rPr sz="1300" spc="-28" dirty="0">
                <a:solidFill>
                  <a:srgbClr val="122F48"/>
                </a:solidFill>
                <a:latin typeface="Arial"/>
                <a:cs typeface="Arial"/>
              </a:rPr>
              <a:t>n</a:t>
            </a:r>
            <a:r>
              <a:rPr sz="1300" spc="-66" dirty="0">
                <a:solidFill>
                  <a:srgbClr val="122F48"/>
                </a:solidFill>
                <a:latin typeface="Arial"/>
                <a:cs typeface="Arial"/>
              </a:rPr>
              <a:t>e</a:t>
            </a:r>
            <a:r>
              <a:rPr sz="1300" spc="-6" dirty="0">
                <a:solidFill>
                  <a:srgbClr val="122F48"/>
                </a:solidFill>
                <a:latin typeface="Arial"/>
                <a:cs typeface="Arial"/>
              </a:rPr>
              <a:t>t</a:t>
            </a:r>
            <a:endParaRPr sz="1300">
              <a:latin typeface="Arial"/>
              <a:cs typeface="Arial"/>
            </a:endParaRPr>
          </a:p>
        </p:txBody>
      </p:sp>
      <p:sp>
        <p:nvSpPr>
          <p:cNvPr id="18" name="object 18"/>
          <p:cNvSpPr/>
          <p:nvPr/>
        </p:nvSpPr>
        <p:spPr>
          <a:xfrm>
            <a:off x="5609867" y="4228379"/>
            <a:ext cx="1945560" cy="135066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747356" y="4361988"/>
            <a:ext cx="1669464" cy="1082797"/>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6232906" y="4938288"/>
            <a:ext cx="701443" cy="408782"/>
          </a:xfrm>
          <a:prstGeom prst="rect">
            <a:avLst/>
          </a:prstGeom>
        </p:spPr>
        <p:txBody>
          <a:bodyPr vert="horz" wrap="square" lIns="0" tIns="0" rIns="0" bIns="0" rtlCol="0">
            <a:spAutoFit/>
          </a:bodyPr>
          <a:lstStyle/>
          <a:p>
            <a:pPr algn="ctr">
              <a:lnSpc>
                <a:spcPct val="100000"/>
              </a:lnSpc>
            </a:pPr>
            <a:r>
              <a:rPr sz="1300" spc="-6" dirty="0">
                <a:solidFill>
                  <a:srgbClr val="122F48"/>
                </a:solidFill>
                <a:latin typeface="Arial"/>
                <a:cs typeface="Arial"/>
              </a:rPr>
              <a:t>Mobile</a:t>
            </a:r>
            <a:endParaRPr sz="1300">
              <a:latin typeface="Arial"/>
              <a:cs typeface="Arial"/>
            </a:endParaRPr>
          </a:p>
          <a:p>
            <a:pPr algn="ctr">
              <a:lnSpc>
                <a:spcPct val="100000"/>
              </a:lnSpc>
              <a:spcBef>
                <a:spcPts val="11"/>
              </a:spcBef>
            </a:pPr>
            <a:r>
              <a:rPr sz="1300" spc="-11" dirty="0">
                <a:solidFill>
                  <a:srgbClr val="122F48"/>
                </a:solidFill>
                <a:latin typeface="Arial"/>
                <a:cs typeface="Arial"/>
              </a:rPr>
              <a:t>N</a:t>
            </a:r>
            <a:r>
              <a:rPr sz="1300" spc="-66" dirty="0">
                <a:solidFill>
                  <a:srgbClr val="122F48"/>
                </a:solidFill>
                <a:latin typeface="Arial"/>
                <a:cs typeface="Arial"/>
              </a:rPr>
              <a:t>e</a:t>
            </a:r>
            <a:r>
              <a:rPr sz="1300" spc="-17" dirty="0">
                <a:solidFill>
                  <a:srgbClr val="122F48"/>
                </a:solidFill>
                <a:latin typeface="Arial"/>
                <a:cs typeface="Arial"/>
              </a:rPr>
              <a:t>t</a:t>
            </a:r>
            <a:r>
              <a:rPr sz="1300" spc="-50" dirty="0">
                <a:solidFill>
                  <a:srgbClr val="122F48"/>
                </a:solidFill>
                <a:latin typeface="Arial"/>
                <a:cs typeface="Arial"/>
              </a:rPr>
              <a:t>w</a:t>
            </a:r>
            <a:r>
              <a:rPr sz="1300" spc="-66" dirty="0">
                <a:solidFill>
                  <a:srgbClr val="122F48"/>
                </a:solidFill>
                <a:latin typeface="Arial"/>
                <a:cs typeface="Arial"/>
              </a:rPr>
              <a:t>o</a:t>
            </a:r>
            <a:r>
              <a:rPr sz="1300" spc="-6" dirty="0">
                <a:solidFill>
                  <a:srgbClr val="122F48"/>
                </a:solidFill>
                <a:latin typeface="Arial"/>
                <a:cs typeface="Arial"/>
              </a:rPr>
              <a:t>r</a:t>
            </a:r>
            <a:r>
              <a:rPr sz="1300" spc="-28" dirty="0">
                <a:solidFill>
                  <a:srgbClr val="122F48"/>
                </a:solidFill>
                <a:latin typeface="Arial"/>
                <a:cs typeface="Arial"/>
              </a:rPr>
              <a:t>k</a:t>
            </a:r>
            <a:r>
              <a:rPr sz="1300" spc="-6" dirty="0">
                <a:solidFill>
                  <a:srgbClr val="122F48"/>
                </a:solidFill>
                <a:latin typeface="Arial"/>
                <a:cs typeface="Arial"/>
              </a:rPr>
              <a:t>s</a:t>
            </a:r>
            <a:endParaRPr sz="1300">
              <a:latin typeface="Arial"/>
              <a:cs typeface="Arial"/>
            </a:endParaRPr>
          </a:p>
        </p:txBody>
      </p:sp>
      <p:sp>
        <p:nvSpPr>
          <p:cNvPr id="21" name="object 21"/>
          <p:cNvSpPr/>
          <p:nvPr/>
        </p:nvSpPr>
        <p:spPr>
          <a:xfrm>
            <a:off x="3931443" y="4021746"/>
            <a:ext cx="1940519" cy="1385940"/>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4066832" y="4156351"/>
            <a:ext cx="1669464" cy="1115961"/>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4629806" y="4747055"/>
            <a:ext cx="534833" cy="408782"/>
          </a:xfrm>
          <a:prstGeom prst="rect">
            <a:avLst/>
          </a:prstGeom>
        </p:spPr>
        <p:txBody>
          <a:bodyPr vert="horz" wrap="square" lIns="0" tIns="0" rIns="0" bIns="0" rtlCol="0">
            <a:spAutoFit/>
          </a:bodyPr>
          <a:lstStyle/>
          <a:p>
            <a:pPr marL="13999" indent="9799">
              <a:lnSpc>
                <a:spcPct val="100000"/>
              </a:lnSpc>
            </a:pPr>
            <a:r>
              <a:rPr sz="1300" spc="28" dirty="0">
                <a:solidFill>
                  <a:srgbClr val="122F48"/>
                </a:solidFill>
                <a:latin typeface="Arial"/>
                <a:cs typeface="Arial"/>
              </a:rPr>
              <a:t>D</a:t>
            </a:r>
            <a:r>
              <a:rPr sz="1300" spc="-33" dirty="0">
                <a:solidFill>
                  <a:srgbClr val="122F48"/>
                </a:solidFill>
                <a:latin typeface="Arial"/>
                <a:cs typeface="Arial"/>
              </a:rPr>
              <a:t>e</a:t>
            </a:r>
            <a:r>
              <a:rPr sz="1300" spc="-44" dirty="0">
                <a:solidFill>
                  <a:srgbClr val="122F48"/>
                </a:solidFill>
                <a:latin typeface="Arial"/>
                <a:cs typeface="Arial"/>
              </a:rPr>
              <a:t>v</a:t>
            </a:r>
            <a:r>
              <a:rPr sz="1300" spc="-11" dirty="0">
                <a:solidFill>
                  <a:srgbClr val="122F48"/>
                </a:solidFill>
                <a:latin typeface="Arial"/>
                <a:cs typeface="Arial"/>
              </a:rPr>
              <a:t>i</a:t>
            </a:r>
            <a:r>
              <a:rPr sz="1300" spc="28" dirty="0">
                <a:solidFill>
                  <a:srgbClr val="122F48"/>
                </a:solidFill>
                <a:latin typeface="Arial"/>
                <a:cs typeface="Arial"/>
              </a:rPr>
              <a:t>c</a:t>
            </a:r>
            <a:r>
              <a:rPr sz="1300" spc="22" dirty="0">
                <a:solidFill>
                  <a:srgbClr val="122F48"/>
                </a:solidFill>
                <a:latin typeface="Arial"/>
                <a:cs typeface="Arial"/>
              </a:rPr>
              <a:t>e</a:t>
            </a:r>
            <a:endParaRPr sz="1300">
              <a:latin typeface="Arial"/>
              <a:cs typeface="Arial"/>
            </a:endParaRPr>
          </a:p>
          <a:p>
            <a:pPr marL="13999">
              <a:lnSpc>
                <a:spcPct val="100000"/>
              </a:lnSpc>
              <a:spcBef>
                <a:spcPts val="11"/>
              </a:spcBef>
            </a:pPr>
            <a:r>
              <a:rPr sz="1300" spc="-11" dirty="0">
                <a:solidFill>
                  <a:srgbClr val="122F48"/>
                </a:solidFill>
                <a:latin typeface="Arial"/>
                <a:cs typeface="Arial"/>
              </a:rPr>
              <a:t>C</a:t>
            </a:r>
            <a:r>
              <a:rPr sz="1300" spc="-22" dirty="0">
                <a:solidFill>
                  <a:srgbClr val="122F48"/>
                </a:solidFill>
                <a:latin typeface="Arial"/>
                <a:cs typeface="Arial"/>
              </a:rPr>
              <a:t>l</a:t>
            </a:r>
            <a:r>
              <a:rPr sz="1300" spc="-66" dirty="0">
                <a:solidFill>
                  <a:srgbClr val="122F48"/>
                </a:solidFill>
                <a:latin typeface="Arial"/>
                <a:cs typeface="Arial"/>
              </a:rPr>
              <a:t>o</a:t>
            </a:r>
            <a:r>
              <a:rPr sz="1300" spc="-28" dirty="0">
                <a:solidFill>
                  <a:srgbClr val="122F48"/>
                </a:solidFill>
                <a:latin typeface="Arial"/>
                <a:cs typeface="Arial"/>
              </a:rPr>
              <a:t>ud</a:t>
            </a:r>
            <a:r>
              <a:rPr sz="1300" spc="-6" dirty="0">
                <a:solidFill>
                  <a:srgbClr val="122F48"/>
                </a:solidFill>
                <a:latin typeface="Arial"/>
                <a:cs typeface="Arial"/>
              </a:rPr>
              <a:t>s</a:t>
            </a:r>
            <a:endParaRPr sz="1300">
              <a:latin typeface="Arial"/>
              <a:cs typeface="Arial"/>
            </a:endParaRPr>
          </a:p>
        </p:txBody>
      </p:sp>
      <p:sp>
        <p:nvSpPr>
          <p:cNvPr id="24" name="object 24"/>
          <p:cNvSpPr/>
          <p:nvPr/>
        </p:nvSpPr>
        <p:spPr>
          <a:xfrm>
            <a:off x="5514101" y="4021746"/>
            <a:ext cx="2091730" cy="589655"/>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5493940" y="4112463"/>
            <a:ext cx="2177414" cy="453581"/>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5570805" y="4050446"/>
            <a:ext cx="1981123" cy="478079"/>
          </a:xfrm>
          <a:custGeom>
            <a:avLst/>
            <a:gdLst/>
            <a:ahLst/>
            <a:cxnLst/>
            <a:rect l="l" t="t" r="r" b="b"/>
            <a:pathLst>
              <a:path w="1797050" h="433704">
                <a:moveTo>
                  <a:pt x="1685163"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1685163" y="433323"/>
                </a:lnTo>
                <a:lnTo>
                  <a:pt x="1728664" y="424541"/>
                </a:lnTo>
                <a:lnTo>
                  <a:pt x="1764188" y="400589"/>
                </a:lnTo>
                <a:lnTo>
                  <a:pt x="1788140" y="365065"/>
                </a:lnTo>
                <a:lnTo>
                  <a:pt x="1796923" y="321563"/>
                </a:lnTo>
                <a:lnTo>
                  <a:pt x="1796923" y="111759"/>
                </a:lnTo>
                <a:lnTo>
                  <a:pt x="1788140" y="68258"/>
                </a:lnTo>
                <a:lnTo>
                  <a:pt x="1764188" y="32734"/>
                </a:lnTo>
                <a:lnTo>
                  <a:pt x="1728664" y="8782"/>
                </a:lnTo>
                <a:lnTo>
                  <a:pt x="1685163" y="0"/>
                </a:lnTo>
                <a:close/>
              </a:path>
            </a:pathLst>
          </a:custGeom>
          <a:solidFill>
            <a:srgbClr val="BEBEBE"/>
          </a:solidFill>
        </p:spPr>
        <p:txBody>
          <a:bodyPr wrap="square" lIns="0" tIns="0" rIns="0" bIns="0" rtlCol="0"/>
          <a:lstStyle/>
          <a:p>
            <a:endParaRPr/>
          </a:p>
        </p:txBody>
      </p:sp>
      <p:sp>
        <p:nvSpPr>
          <p:cNvPr id="27" name="object 27"/>
          <p:cNvSpPr/>
          <p:nvPr/>
        </p:nvSpPr>
        <p:spPr>
          <a:xfrm>
            <a:off x="5570805" y="4050446"/>
            <a:ext cx="1981123" cy="478079"/>
          </a:xfrm>
          <a:custGeom>
            <a:avLst/>
            <a:gdLst/>
            <a:ahLst/>
            <a:cxnLst/>
            <a:rect l="l" t="t" r="r" b="b"/>
            <a:pathLst>
              <a:path w="1797050" h="433704">
                <a:moveTo>
                  <a:pt x="0" y="111759"/>
                </a:moveTo>
                <a:lnTo>
                  <a:pt x="8802" y="68258"/>
                </a:lnTo>
                <a:lnTo>
                  <a:pt x="32797" y="32734"/>
                </a:lnTo>
                <a:lnTo>
                  <a:pt x="68365" y="8782"/>
                </a:lnTo>
                <a:lnTo>
                  <a:pt x="111887" y="0"/>
                </a:lnTo>
                <a:lnTo>
                  <a:pt x="1685163" y="0"/>
                </a:lnTo>
                <a:lnTo>
                  <a:pt x="1728664" y="8782"/>
                </a:lnTo>
                <a:lnTo>
                  <a:pt x="1764188" y="32734"/>
                </a:lnTo>
                <a:lnTo>
                  <a:pt x="1788140" y="68258"/>
                </a:lnTo>
                <a:lnTo>
                  <a:pt x="1796923" y="111759"/>
                </a:lnTo>
                <a:lnTo>
                  <a:pt x="1796923" y="321563"/>
                </a:lnTo>
                <a:lnTo>
                  <a:pt x="1788140" y="365065"/>
                </a:lnTo>
                <a:lnTo>
                  <a:pt x="1764188" y="400589"/>
                </a:lnTo>
                <a:lnTo>
                  <a:pt x="1728664" y="424541"/>
                </a:lnTo>
                <a:lnTo>
                  <a:pt x="1685163"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28" name="object 28"/>
          <p:cNvSpPr txBox="1"/>
          <p:nvPr/>
        </p:nvSpPr>
        <p:spPr>
          <a:xfrm>
            <a:off x="5727195" y="4184699"/>
            <a:ext cx="1762009" cy="200055"/>
          </a:xfrm>
          <a:prstGeom prst="rect">
            <a:avLst/>
          </a:prstGeom>
        </p:spPr>
        <p:txBody>
          <a:bodyPr vert="horz" wrap="square" lIns="0" tIns="0" rIns="0" bIns="0" rtlCol="0">
            <a:spAutoFit/>
          </a:bodyPr>
          <a:lstStyle/>
          <a:p>
            <a:pPr marL="13999">
              <a:lnSpc>
                <a:spcPct val="100000"/>
              </a:lnSpc>
            </a:pPr>
            <a:r>
              <a:rPr sz="1300" b="1" spc="-17" dirty="0">
                <a:solidFill>
                  <a:srgbClr val="122F48"/>
                </a:solidFill>
                <a:latin typeface="Arial"/>
                <a:cs typeface="Arial"/>
              </a:rPr>
              <a:t>Wireless</a:t>
            </a:r>
            <a:r>
              <a:rPr sz="1300" b="1" dirty="0">
                <a:solidFill>
                  <a:srgbClr val="122F48"/>
                </a:solidFill>
                <a:latin typeface="Arial"/>
                <a:cs typeface="Arial"/>
              </a:rPr>
              <a:t> </a:t>
            </a:r>
            <a:r>
              <a:rPr sz="1300" b="1" spc="-17" dirty="0">
                <a:solidFill>
                  <a:srgbClr val="122F48"/>
                </a:solidFill>
                <a:latin typeface="Arial"/>
                <a:cs typeface="Arial"/>
              </a:rPr>
              <a:t>Provisioning</a:t>
            </a:r>
            <a:endParaRPr sz="1300">
              <a:latin typeface="Arial"/>
              <a:cs typeface="Arial"/>
            </a:endParaRPr>
          </a:p>
        </p:txBody>
      </p:sp>
      <p:sp>
        <p:nvSpPr>
          <p:cNvPr id="29" name="object 29"/>
          <p:cNvSpPr/>
          <p:nvPr/>
        </p:nvSpPr>
        <p:spPr>
          <a:xfrm>
            <a:off x="2026206" y="5387528"/>
            <a:ext cx="5579626" cy="584614"/>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3966726" y="5427847"/>
            <a:ext cx="1764109" cy="564456"/>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2080950" y="5415947"/>
            <a:ext cx="5470839" cy="478079"/>
          </a:xfrm>
          <a:custGeom>
            <a:avLst/>
            <a:gdLst/>
            <a:ahLst/>
            <a:cxnLst/>
            <a:rect l="l" t="t" r="r" b="b"/>
            <a:pathLst>
              <a:path w="4962525" h="433704">
                <a:moveTo>
                  <a:pt x="4850765" y="0"/>
                </a:moveTo>
                <a:lnTo>
                  <a:pt x="111887" y="0"/>
                </a:lnTo>
                <a:lnTo>
                  <a:pt x="68365" y="8782"/>
                </a:lnTo>
                <a:lnTo>
                  <a:pt x="32797" y="32734"/>
                </a:lnTo>
                <a:lnTo>
                  <a:pt x="8802" y="68258"/>
                </a:lnTo>
                <a:lnTo>
                  <a:pt x="0" y="111759"/>
                </a:lnTo>
                <a:lnTo>
                  <a:pt x="0" y="321563"/>
                </a:lnTo>
                <a:lnTo>
                  <a:pt x="8802" y="365065"/>
                </a:lnTo>
                <a:lnTo>
                  <a:pt x="32797" y="400589"/>
                </a:lnTo>
                <a:lnTo>
                  <a:pt x="68365" y="424541"/>
                </a:lnTo>
                <a:lnTo>
                  <a:pt x="111887" y="433323"/>
                </a:lnTo>
                <a:lnTo>
                  <a:pt x="4850765" y="433323"/>
                </a:lnTo>
                <a:lnTo>
                  <a:pt x="4894266" y="424541"/>
                </a:lnTo>
                <a:lnTo>
                  <a:pt x="4929790" y="400589"/>
                </a:lnTo>
                <a:lnTo>
                  <a:pt x="4953742" y="365065"/>
                </a:lnTo>
                <a:lnTo>
                  <a:pt x="4962525" y="321563"/>
                </a:lnTo>
                <a:lnTo>
                  <a:pt x="4962525" y="111759"/>
                </a:lnTo>
                <a:lnTo>
                  <a:pt x="4953742" y="68258"/>
                </a:lnTo>
                <a:lnTo>
                  <a:pt x="4929790" y="32734"/>
                </a:lnTo>
                <a:lnTo>
                  <a:pt x="4894266" y="8782"/>
                </a:lnTo>
                <a:lnTo>
                  <a:pt x="4850765" y="0"/>
                </a:lnTo>
                <a:close/>
              </a:path>
            </a:pathLst>
          </a:custGeom>
          <a:solidFill>
            <a:srgbClr val="BEBEBE"/>
          </a:solidFill>
        </p:spPr>
        <p:txBody>
          <a:bodyPr wrap="square" lIns="0" tIns="0" rIns="0" bIns="0" rtlCol="0"/>
          <a:lstStyle/>
          <a:p>
            <a:endParaRPr/>
          </a:p>
        </p:txBody>
      </p:sp>
      <p:sp>
        <p:nvSpPr>
          <p:cNvPr id="32" name="object 32"/>
          <p:cNvSpPr/>
          <p:nvPr/>
        </p:nvSpPr>
        <p:spPr>
          <a:xfrm>
            <a:off x="2080950" y="5415947"/>
            <a:ext cx="5470839" cy="478079"/>
          </a:xfrm>
          <a:custGeom>
            <a:avLst/>
            <a:gdLst/>
            <a:ahLst/>
            <a:cxnLst/>
            <a:rect l="l" t="t" r="r" b="b"/>
            <a:pathLst>
              <a:path w="4962525" h="433704">
                <a:moveTo>
                  <a:pt x="0" y="111759"/>
                </a:moveTo>
                <a:lnTo>
                  <a:pt x="8802" y="68258"/>
                </a:lnTo>
                <a:lnTo>
                  <a:pt x="32797" y="32734"/>
                </a:lnTo>
                <a:lnTo>
                  <a:pt x="68365" y="8782"/>
                </a:lnTo>
                <a:lnTo>
                  <a:pt x="111887" y="0"/>
                </a:lnTo>
                <a:lnTo>
                  <a:pt x="4850765" y="0"/>
                </a:lnTo>
                <a:lnTo>
                  <a:pt x="4894266" y="8782"/>
                </a:lnTo>
                <a:lnTo>
                  <a:pt x="4929790" y="32734"/>
                </a:lnTo>
                <a:lnTo>
                  <a:pt x="4953742" y="68258"/>
                </a:lnTo>
                <a:lnTo>
                  <a:pt x="4962525" y="111759"/>
                </a:lnTo>
                <a:lnTo>
                  <a:pt x="4962525" y="321563"/>
                </a:lnTo>
                <a:lnTo>
                  <a:pt x="4953742" y="365065"/>
                </a:lnTo>
                <a:lnTo>
                  <a:pt x="4929790" y="400589"/>
                </a:lnTo>
                <a:lnTo>
                  <a:pt x="4894266" y="424541"/>
                </a:lnTo>
                <a:lnTo>
                  <a:pt x="4850765" y="433323"/>
                </a:lnTo>
                <a:lnTo>
                  <a:pt x="111887" y="433323"/>
                </a:lnTo>
                <a:lnTo>
                  <a:pt x="68365" y="424541"/>
                </a:lnTo>
                <a:lnTo>
                  <a:pt x="32797" y="400589"/>
                </a:lnTo>
                <a:lnTo>
                  <a:pt x="8802" y="365065"/>
                </a:lnTo>
                <a:lnTo>
                  <a:pt x="0" y="321563"/>
                </a:lnTo>
                <a:lnTo>
                  <a:pt x="0" y="111759"/>
                </a:lnTo>
                <a:close/>
              </a:path>
            </a:pathLst>
          </a:custGeom>
          <a:ln w="9525">
            <a:solidFill>
              <a:srgbClr val="497DBA"/>
            </a:solidFill>
          </a:ln>
        </p:spPr>
        <p:txBody>
          <a:bodyPr wrap="square" lIns="0" tIns="0" rIns="0" bIns="0" rtlCol="0"/>
          <a:lstStyle/>
          <a:p>
            <a:endParaRPr/>
          </a:p>
        </p:txBody>
      </p:sp>
      <p:sp>
        <p:nvSpPr>
          <p:cNvPr id="33" name="object 33"/>
          <p:cNvSpPr txBox="1"/>
          <p:nvPr/>
        </p:nvSpPr>
        <p:spPr>
          <a:xfrm>
            <a:off x="4136557" y="5524022"/>
            <a:ext cx="1365785" cy="261610"/>
          </a:xfrm>
          <a:prstGeom prst="rect">
            <a:avLst/>
          </a:prstGeom>
        </p:spPr>
        <p:txBody>
          <a:bodyPr vert="horz" wrap="square" lIns="0" tIns="0" rIns="0" bIns="0" rtlCol="0">
            <a:spAutoFit/>
          </a:bodyPr>
          <a:lstStyle/>
          <a:p>
            <a:pPr marL="13999">
              <a:lnSpc>
                <a:spcPct val="100000"/>
              </a:lnSpc>
            </a:pPr>
            <a:r>
              <a:rPr sz="1700" b="1" spc="22" dirty="0">
                <a:solidFill>
                  <a:srgbClr val="122F48"/>
                </a:solidFill>
                <a:latin typeface="Arial"/>
                <a:cs typeface="Arial"/>
              </a:rPr>
              <a:t>The</a:t>
            </a:r>
            <a:r>
              <a:rPr sz="1700" b="1" spc="-44" dirty="0">
                <a:solidFill>
                  <a:srgbClr val="122F48"/>
                </a:solidFill>
                <a:latin typeface="Arial"/>
                <a:cs typeface="Arial"/>
              </a:rPr>
              <a:t> </a:t>
            </a:r>
            <a:r>
              <a:rPr sz="1700" b="1" spc="17" dirty="0">
                <a:solidFill>
                  <a:srgbClr val="122F48"/>
                </a:solidFill>
                <a:latin typeface="Arial"/>
                <a:cs typeface="Arial"/>
              </a:rPr>
              <a:t>Network</a:t>
            </a:r>
            <a:endParaRPr sz="1700">
              <a:latin typeface="Arial"/>
              <a:cs typeface="Arial"/>
            </a:endParaRPr>
          </a:p>
        </p:txBody>
      </p:sp>
      <p:sp>
        <p:nvSpPr>
          <p:cNvPr id="41" name="object 41"/>
          <p:cNvSpPr/>
          <p:nvPr/>
        </p:nvSpPr>
        <p:spPr>
          <a:xfrm>
            <a:off x="4680910" y="6679127"/>
            <a:ext cx="437022" cy="482656"/>
          </a:xfrm>
          <a:prstGeom prst="rect">
            <a:avLst/>
          </a:prstGeom>
          <a:blipFill>
            <a:blip r:embed="rId14" cstate="print"/>
            <a:stretch>
              <a:fillRect/>
            </a:stretch>
          </a:blipFill>
        </p:spPr>
        <p:txBody>
          <a:bodyPr wrap="square" lIns="0" tIns="0" rIns="0" bIns="0" rtlCol="0"/>
          <a:lstStyle/>
          <a:p>
            <a:endParaRPr/>
          </a:p>
        </p:txBody>
      </p:sp>
      <p:sp>
        <p:nvSpPr>
          <p:cNvPr id="42" name="object 42"/>
          <p:cNvSpPr/>
          <p:nvPr/>
        </p:nvSpPr>
        <p:spPr>
          <a:xfrm>
            <a:off x="5471399" y="6659738"/>
            <a:ext cx="488112" cy="521421"/>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6953812" y="6651884"/>
            <a:ext cx="612271" cy="537128"/>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6135601" y="6657456"/>
            <a:ext cx="476267" cy="525999"/>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2734929" y="6645795"/>
            <a:ext cx="522876" cy="558562"/>
          </a:xfrm>
          <a:prstGeom prst="rect">
            <a:avLst/>
          </a:prstGeom>
          <a:blipFill>
            <a:blip r:embed="rId18" cstate="print"/>
            <a:stretch>
              <a:fillRect/>
            </a:stretch>
          </a:blipFill>
        </p:spPr>
        <p:txBody>
          <a:bodyPr wrap="square" lIns="0" tIns="0" rIns="0" bIns="0" rtlCol="0"/>
          <a:lstStyle/>
          <a:p>
            <a:endParaRPr/>
          </a:p>
        </p:txBody>
      </p:sp>
      <p:sp>
        <p:nvSpPr>
          <p:cNvPr id="46" name="object 46"/>
          <p:cNvSpPr/>
          <p:nvPr/>
        </p:nvSpPr>
        <p:spPr>
          <a:xfrm>
            <a:off x="2036145" y="6711452"/>
            <a:ext cx="404555" cy="417979"/>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3619924" y="6671301"/>
            <a:ext cx="496582" cy="498322"/>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2002544" y="6119823"/>
            <a:ext cx="558627" cy="561595"/>
          </a:xfrm>
          <a:prstGeom prst="rect">
            <a:avLst/>
          </a:prstGeom>
          <a:blipFill>
            <a:blip r:embed="rId21" cstate="print"/>
            <a:stretch>
              <a:fillRect/>
            </a:stretch>
          </a:blipFill>
        </p:spPr>
        <p:txBody>
          <a:bodyPr wrap="square" lIns="0" tIns="0" rIns="0" bIns="0" rtlCol="0"/>
          <a:lstStyle/>
          <a:p>
            <a:endParaRPr/>
          </a:p>
        </p:txBody>
      </p:sp>
      <p:sp>
        <p:nvSpPr>
          <p:cNvPr id="49" name="object 49"/>
          <p:cNvSpPr/>
          <p:nvPr/>
        </p:nvSpPr>
        <p:spPr>
          <a:xfrm>
            <a:off x="4609441" y="6118807"/>
            <a:ext cx="521680" cy="521625"/>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6765125" y="6205925"/>
            <a:ext cx="600353" cy="602892"/>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5564506" y="5831029"/>
            <a:ext cx="262095" cy="1012995"/>
          </a:xfrm>
          <a:prstGeom prst="rect">
            <a:avLst/>
          </a:prstGeom>
          <a:blipFill>
            <a:blip r:embed="rId24" cstate="print"/>
            <a:stretch>
              <a:fillRect/>
            </a:stretch>
          </a:blipFill>
        </p:spPr>
        <p:txBody>
          <a:bodyPr wrap="square" lIns="0" tIns="0" rIns="0" bIns="0" rtlCol="0"/>
          <a:lstStyle/>
          <a:p>
            <a:endParaRPr/>
          </a:p>
        </p:txBody>
      </p:sp>
      <p:sp>
        <p:nvSpPr>
          <p:cNvPr id="52" name="object 52"/>
          <p:cNvSpPr/>
          <p:nvPr/>
        </p:nvSpPr>
        <p:spPr>
          <a:xfrm>
            <a:off x="5630169" y="5863507"/>
            <a:ext cx="130208" cy="908561"/>
          </a:xfrm>
          <a:custGeom>
            <a:avLst/>
            <a:gdLst/>
            <a:ahLst/>
            <a:cxnLst/>
            <a:rect l="l" t="t" r="r" b="b"/>
            <a:pathLst>
              <a:path w="118110" h="824229">
                <a:moveTo>
                  <a:pt x="0" y="0"/>
                </a:moveTo>
                <a:lnTo>
                  <a:pt x="117983" y="824141"/>
                </a:lnTo>
              </a:path>
            </a:pathLst>
          </a:custGeom>
          <a:ln w="25400">
            <a:solidFill>
              <a:srgbClr val="375F92"/>
            </a:solidFill>
            <a:prstDash val="dash"/>
          </a:ln>
        </p:spPr>
        <p:txBody>
          <a:bodyPr wrap="square" lIns="0" tIns="0" rIns="0" bIns="0" rtlCol="0"/>
          <a:lstStyle/>
          <a:p>
            <a:endParaRPr/>
          </a:p>
        </p:txBody>
      </p:sp>
      <p:sp>
        <p:nvSpPr>
          <p:cNvPr id="53" name="object 53"/>
          <p:cNvSpPr/>
          <p:nvPr/>
        </p:nvSpPr>
        <p:spPr>
          <a:xfrm>
            <a:off x="3830637" y="5886467"/>
            <a:ext cx="126008" cy="851723"/>
          </a:xfrm>
          <a:prstGeom prst="rect">
            <a:avLst/>
          </a:prstGeom>
          <a:blipFill>
            <a:blip r:embed="rId25" cstate="print"/>
            <a:stretch>
              <a:fillRect/>
            </a:stretch>
          </a:blipFill>
        </p:spPr>
        <p:txBody>
          <a:bodyPr wrap="square" lIns="0" tIns="0" rIns="0" bIns="0" rtlCol="0"/>
          <a:lstStyle/>
          <a:p>
            <a:endParaRPr/>
          </a:p>
        </p:txBody>
      </p:sp>
      <p:sp>
        <p:nvSpPr>
          <p:cNvPr id="54" name="object 54"/>
          <p:cNvSpPr/>
          <p:nvPr/>
        </p:nvSpPr>
        <p:spPr>
          <a:xfrm>
            <a:off x="3893641" y="5913206"/>
            <a:ext cx="0" cy="752468"/>
          </a:xfrm>
          <a:custGeom>
            <a:avLst/>
            <a:gdLst/>
            <a:ahLst/>
            <a:cxnLst/>
            <a:rect l="l" t="t" r="r" b="b"/>
            <a:pathLst>
              <a:path h="682625">
                <a:moveTo>
                  <a:pt x="0" y="0"/>
                </a:moveTo>
                <a:lnTo>
                  <a:pt x="0" y="682586"/>
                </a:lnTo>
              </a:path>
            </a:pathLst>
          </a:custGeom>
          <a:ln w="25400">
            <a:solidFill>
              <a:srgbClr val="375F92"/>
            </a:solidFill>
          </a:ln>
        </p:spPr>
        <p:txBody>
          <a:bodyPr wrap="square" lIns="0" tIns="0" rIns="0" bIns="0" rtlCol="0"/>
          <a:lstStyle/>
          <a:p>
            <a:endParaRPr/>
          </a:p>
        </p:txBody>
      </p:sp>
      <p:sp>
        <p:nvSpPr>
          <p:cNvPr id="55" name="object 55"/>
          <p:cNvSpPr/>
          <p:nvPr/>
        </p:nvSpPr>
        <p:spPr>
          <a:xfrm>
            <a:off x="6189503" y="5831028"/>
            <a:ext cx="287297" cy="1018036"/>
          </a:xfrm>
          <a:prstGeom prst="rect">
            <a:avLst/>
          </a:prstGeom>
          <a:blipFill>
            <a:blip r:embed="rId26" cstate="print"/>
            <a:stretch>
              <a:fillRect/>
            </a:stretch>
          </a:blipFill>
        </p:spPr>
        <p:txBody>
          <a:bodyPr wrap="square" lIns="0" tIns="0" rIns="0" bIns="0" rtlCol="0"/>
          <a:lstStyle/>
          <a:p>
            <a:endParaRPr/>
          </a:p>
        </p:txBody>
      </p:sp>
      <p:sp>
        <p:nvSpPr>
          <p:cNvPr id="56" name="object 56"/>
          <p:cNvSpPr/>
          <p:nvPr/>
        </p:nvSpPr>
        <p:spPr>
          <a:xfrm>
            <a:off x="6253067" y="5859728"/>
            <a:ext cx="161710" cy="912761"/>
          </a:xfrm>
          <a:custGeom>
            <a:avLst/>
            <a:gdLst/>
            <a:ahLst/>
            <a:cxnLst/>
            <a:rect l="l" t="t" r="r" b="b"/>
            <a:pathLst>
              <a:path w="146685" h="828039">
                <a:moveTo>
                  <a:pt x="0" y="0"/>
                </a:moveTo>
                <a:lnTo>
                  <a:pt x="146430" y="827570"/>
                </a:lnTo>
              </a:path>
            </a:pathLst>
          </a:custGeom>
          <a:ln w="25399">
            <a:solidFill>
              <a:srgbClr val="375F92"/>
            </a:solidFill>
          </a:ln>
        </p:spPr>
        <p:txBody>
          <a:bodyPr wrap="square" lIns="0" tIns="0" rIns="0" bIns="0" rtlCol="0"/>
          <a:lstStyle/>
          <a:p>
            <a:endParaRPr/>
          </a:p>
        </p:txBody>
      </p:sp>
      <p:sp>
        <p:nvSpPr>
          <p:cNvPr id="57" name="object 57"/>
          <p:cNvSpPr/>
          <p:nvPr/>
        </p:nvSpPr>
        <p:spPr>
          <a:xfrm>
            <a:off x="2963703" y="5730234"/>
            <a:ext cx="257056" cy="1113792"/>
          </a:xfrm>
          <a:prstGeom prst="rect">
            <a:avLst/>
          </a:prstGeom>
          <a:blipFill>
            <a:blip r:embed="rId27" cstate="print"/>
            <a:stretch>
              <a:fillRect/>
            </a:stretch>
          </a:blipFill>
        </p:spPr>
        <p:txBody>
          <a:bodyPr wrap="square" lIns="0" tIns="0" rIns="0" bIns="0" rtlCol="0"/>
          <a:lstStyle/>
          <a:p>
            <a:endParaRPr/>
          </a:p>
        </p:txBody>
      </p:sp>
      <p:sp>
        <p:nvSpPr>
          <p:cNvPr id="58" name="object 58"/>
          <p:cNvSpPr/>
          <p:nvPr/>
        </p:nvSpPr>
        <p:spPr>
          <a:xfrm>
            <a:off x="3028808" y="5762713"/>
            <a:ext cx="128108" cy="1009356"/>
          </a:xfrm>
          <a:custGeom>
            <a:avLst/>
            <a:gdLst/>
            <a:ahLst/>
            <a:cxnLst/>
            <a:rect l="l" t="t" r="r" b="b"/>
            <a:pathLst>
              <a:path w="116205" h="915670">
                <a:moveTo>
                  <a:pt x="116204" y="0"/>
                </a:moveTo>
                <a:lnTo>
                  <a:pt x="0" y="915581"/>
                </a:lnTo>
              </a:path>
            </a:pathLst>
          </a:custGeom>
          <a:ln w="25400">
            <a:solidFill>
              <a:srgbClr val="375F92"/>
            </a:solidFill>
            <a:prstDash val="dash"/>
          </a:ln>
        </p:spPr>
        <p:txBody>
          <a:bodyPr wrap="square" lIns="0" tIns="0" rIns="0" bIns="0" rtlCol="0"/>
          <a:lstStyle/>
          <a:p>
            <a:endParaRPr/>
          </a:p>
        </p:txBody>
      </p:sp>
      <p:grpSp>
        <p:nvGrpSpPr>
          <p:cNvPr id="91" name="Group 90"/>
          <p:cNvGrpSpPr/>
          <p:nvPr/>
        </p:nvGrpSpPr>
        <p:grpSpPr>
          <a:xfrm>
            <a:off x="2666465" y="2401597"/>
            <a:ext cx="4010549" cy="1670689"/>
            <a:chOff x="2666465" y="2401597"/>
            <a:chExt cx="4010549" cy="1670689"/>
          </a:xfrm>
        </p:grpSpPr>
        <p:sp>
          <p:nvSpPr>
            <p:cNvPr id="61" name="object 61"/>
            <p:cNvSpPr/>
            <p:nvPr/>
          </p:nvSpPr>
          <p:spPr>
            <a:xfrm>
              <a:off x="2814875" y="2401598"/>
              <a:ext cx="987061" cy="1663828"/>
            </a:xfrm>
            <a:custGeom>
              <a:avLst/>
              <a:gdLst/>
              <a:ahLst/>
              <a:cxnLst/>
              <a:rect l="l" t="t" r="r" b="b"/>
              <a:pathLst>
                <a:path w="895350" h="1509395">
                  <a:moveTo>
                    <a:pt x="15875" y="1378712"/>
                  </a:moveTo>
                  <a:lnTo>
                    <a:pt x="9016" y="1382649"/>
                  </a:lnTo>
                  <a:lnTo>
                    <a:pt x="2285" y="1386586"/>
                  </a:lnTo>
                  <a:lnTo>
                    <a:pt x="0" y="1395349"/>
                  </a:lnTo>
                  <a:lnTo>
                    <a:pt x="3937" y="1402206"/>
                  </a:lnTo>
                  <a:lnTo>
                    <a:pt x="66293" y="1509014"/>
                  </a:lnTo>
                  <a:lnTo>
                    <a:pt x="82828" y="1480692"/>
                  </a:lnTo>
                  <a:lnTo>
                    <a:pt x="51942" y="1480692"/>
                  </a:lnTo>
                  <a:lnTo>
                    <a:pt x="51942" y="1427769"/>
                  </a:lnTo>
                  <a:lnTo>
                    <a:pt x="24637" y="1380998"/>
                  </a:lnTo>
                  <a:lnTo>
                    <a:pt x="15875" y="1378712"/>
                  </a:lnTo>
                  <a:close/>
                </a:path>
                <a:path w="895350" h="1509395">
                  <a:moveTo>
                    <a:pt x="51942" y="1427769"/>
                  </a:moveTo>
                  <a:lnTo>
                    <a:pt x="51942" y="1480692"/>
                  </a:lnTo>
                  <a:lnTo>
                    <a:pt x="80517" y="1480692"/>
                  </a:lnTo>
                  <a:lnTo>
                    <a:pt x="80517" y="1473453"/>
                  </a:lnTo>
                  <a:lnTo>
                    <a:pt x="53975" y="1473453"/>
                  </a:lnTo>
                  <a:lnTo>
                    <a:pt x="66277" y="1452323"/>
                  </a:lnTo>
                  <a:lnTo>
                    <a:pt x="51942" y="1427769"/>
                  </a:lnTo>
                  <a:close/>
                </a:path>
                <a:path w="895350" h="1509395">
                  <a:moveTo>
                    <a:pt x="116712" y="1378712"/>
                  </a:moveTo>
                  <a:lnTo>
                    <a:pt x="107950" y="1380998"/>
                  </a:lnTo>
                  <a:lnTo>
                    <a:pt x="103885" y="1387728"/>
                  </a:lnTo>
                  <a:lnTo>
                    <a:pt x="80573" y="1427769"/>
                  </a:lnTo>
                  <a:lnTo>
                    <a:pt x="80517" y="1480692"/>
                  </a:lnTo>
                  <a:lnTo>
                    <a:pt x="82828" y="1480692"/>
                  </a:lnTo>
                  <a:lnTo>
                    <a:pt x="128650" y="1402206"/>
                  </a:lnTo>
                  <a:lnTo>
                    <a:pt x="132587" y="1395349"/>
                  </a:lnTo>
                  <a:lnTo>
                    <a:pt x="130301" y="1386586"/>
                  </a:lnTo>
                  <a:lnTo>
                    <a:pt x="123443" y="1382649"/>
                  </a:lnTo>
                  <a:lnTo>
                    <a:pt x="116712" y="1378712"/>
                  </a:lnTo>
                  <a:close/>
                </a:path>
                <a:path w="895350" h="1509395">
                  <a:moveTo>
                    <a:pt x="66277" y="1452323"/>
                  </a:moveTo>
                  <a:lnTo>
                    <a:pt x="53975" y="1473453"/>
                  </a:lnTo>
                  <a:lnTo>
                    <a:pt x="78612" y="1473453"/>
                  </a:lnTo>
                  <a:lnTo>
                    <a:pt x="66277" y="1452323"/>
                  </a:lnTo>
                  <a:close/>
                </a:path>
                <a:path w="895350" h="1509395">
                  <a:moveTo>
                    <a:pt x="80517" y="1427864"/>
                  </a:moveTo>
                  <a:lnTo>
                    <a:pt x="66277" y="1452323"/>
                  </a:lnTo>
                  <a:lnTo>
                    <a:pt x="78612" y="1473453"/>
                  </a:lnTo>
                  <a:lnTo>
                    <a:pt x="80517" y="1473453"/>
                  </a:lnTo>
                  <a:lnTo>
                    <a:pt x="80517" y="1427864"/>
                  </a:lnTo>
                  <a:close/>
                </a:path>
                <a:path w="895350" h="1509395">
                  <a:moveTo>
                    <a:pt x="814577" y="740282"/>
                  </a:moveTo>
                  <a:lnTo>
                    <a:pt x="58419" y="740282"/>
                  </a:lnTo>
                  <a:lnTo>
                    <a:pt x="51942" y="746632"/>
                  </a:lnTo>
                  <a:lnTo>
                    <a:pt x="51998" y="1427864"/>
                  </a:lnTo>
                  <a:lnTo>
                    <a:pt x="66277" y="1452323"/>
                  </a:lnTo>
                  <a:lnTo>
                    <a:pt x="80517" y="1427864"/>
                  </a:lnTo>
                  <a:lnTo>
                    <a:pt x="80517" y="768857"/>
                  </a:lnTo>
                  <a:lnTo>
                    <a:pt x="66293" y="768857"/>
                  </a:lnTo>
                  <a:lnTo>
                    <a:pt x="80517" y="754506"/>
                  </a:lnTo>
                  <a:lnTo>
                    <a:pt x="814577" y="754506"/>
                  </a:lnTo>
                  <a:lnTo>
                    <a:pt x="814577" y="740282"/>
                  </a:lnTo>
                  <a:close/>
                </a:path>
                <a:path w="895350" h="1509395">
                  <a:moveTo>
                    <a:pt x="80517" y="754506"/>
                  </a:moveTo>
                  <a:lnTo>
                    <a:pt x="66293" y="768857"/>
                  </a:lnTo>
                  <a:lnTo>
                    <a:pt x="80517" y="768857"/>
                  </a:lnTo>
                  <a:lnTo>
                    <a:pt x="80517" y="754506"/>
                  </a:lnTo>
                  <a:close/>
                </a:path>
                <a:path w="895350" h="1509395">
                  <a:moveTo>
                    <a:pt x="843152" y="740282"/>
                  </a:moveTo>
                  <a:lnTo>
                    <a:pt x="828928" y="740282"/>
                  </a:lnTo>
                  <a:lnTo>
                    <a:pt x="814577" y="754506"/>
                  </a:lnTo>
                  <a:lnTo>
                    <a:pt x="80517" y="754506"/>
                  </a:lnTo>
                  <a:lnTo>
                    <a:pt x="80517" y="768857"/>
                  </a:lnTo>
                  <a:lnTo>
                    <a:pt x="836802" y="768857"/>
                  </a:lnTo>
                  <a:lnTo>
                    <a:pt x="843152" y="762380"/>
                  </a:lnTo>
                  <a:lnTo>
                    <a:pt x="843152" y="740282"/>
                  </a:lnTo>
                  <a:close/>
                </a:path>
                <a:path w="895350" h="1509395">
                  <a:moveTo>
                    <a:pt x="828865" y="56773"/>
                  </a:moveTo>
                  <a:lnTo>
                    <a:pt x="814577" y="81250"/>
                  </a:lnTo>
                  <a:lnTo>
                    <a:pt x="814577" y="754506"/>
                  </a:lnTo>
                  <a:lnTo>
                    <a:pt x="828928" y="740282"/>
                  </a:lnTo>
                  <a:lnTo>
                    <a:pt x="843152" y="740282"/>
                  </a:lnTo>
                  <a:lnTo>
                    <a:pt x="843152" y="81250"/>
                  </a:lnTo>
                  <a:lnTo>
                    <a:pt x="828865" y="56773"/>
                  </a:lnTo>
                  <a:close/>
                </a:path>
                <a:path w="895350" h="1509395">
                  <a:moveTo>
                    <a:pt x="828928" y="0"/>
                  </a:moveTo>
                  <a:lnTo>
                    <a:pt x="766572" y="106934"/>
                  </a:lnTo>
                  <a:lnTo>
                    <a:pt x="762507" y="113664"/>
                  </a:lnTo>
                  <a:lnTo>
                    <a:pt x="764793" y="122427"/>
                  </a:lnTo>
                  <a:lnTo>
                    <a:pt x="771651" y="126491"/>
                  </a:lnTo>
                  <a:lnTo>
                    <a:pt x="778510" y="130428"/>
                  </a:lnTo>
                  <a:lnTo>
                    <a:pt x="787273" y="128142"/>
                  </a:lnTo>
                  <a:lnTo>
                    <a:pt x="791210" y="121285"/>
                  </a:lnTo>
                  <a:lnTo>
                    <a:pt x="814577" y="81250"/>
                  </a:lnTo>
                  <a:lnTo>
                    <a:pt x="814577" y="28448"/>
                  </a:lnTo>
                  <a:lnTo>
                    <a:pt x="845484" y="28448"/>
                  </a:lnTo>
                  <a:lnTo>
                    <a:pt x="828928" y="0"/>
                  </a:lnTo>
                  <a:close/>
                </a:path>
                <a:path w="895350" h="1509395">
                  <a:moveTo>
                    <a:pt x="845484" y="28448"/>
                  </a:moveTo>
                  <a:lnTo>
                    <a:pt x="843152" y="28448"/>
                  </a:lnTo>
                  <a:lnTo>
                    <a:pt x="843152" y="81250"/>
                  </a:lnTo>
                  <a:lnTo>
                    <a:pt x="866520" y="121285"/>
                  </a:lnTo>
                  <a:lnTo>
                    <a:pt x="870457" y="128142"/>
                  </a:lnTo>
                  <a:lnTo>
                    <a:pt x="879220" y="130428"/>
                  </a:lnTo>
                  <a:lnTo>
                    <a:pt x="886078" y="126491"/>
                  </a:lnTo>
                  <a:lnTo>
                    <a:pt x="892937" y="122427"/>
                  </a:lnTo>
                  <a:lnTo>
                    <a:pt x="895223" y="113664"/>
                  </a:lnTo>
                  <a:lnTo>
                    <a:pt x="891159" y="106934"/>
                  </a:lnTo>
                  <a:lnTo>
                    <a:pt x="845484" y="28448"/>
                  </a:lnTo>
                  <a:close/>
                </a:path>
                <a:path w="895350" h="1509395">
                  <a:moveTo>
                    <a:pt x="843152" y="28448"/>
                  </a:moveTo>
                  <a:lnTo>
                    <a:pt x="814577" y="28448"/>
                  </a:lnTo>
                  <a:lnTo>
                    <a:pt x="814577" y="81250"/>
                  </a:lnTo>
                  <a:lnTo>
                    <a:pt x="828865" y="56773"/>
                  </a:lnTo>
                  <a:lnTo>
                    <a:pt x="816482" y="35560"/>
                  </a:lnTo>
                  <a:lnTo>
                    <a:pt x="843152" y="35560"/>
                  </a:lnTo>
                  <a:lnTo>
                    <a:pt x="843152" y="28448"/>
                  </a:lnTo>
                  <a:close/>
                </a:path>
                <a:path w="895350" h="1509395">
                  <a:moveTo>
                    <a:pt x="843152" y="35560"/>
                  </a:moveTo>
                  <a:lnTo>
                    <a:pt x="841248" y="35560"/>
                  </a:lnTo>
                  <a:lnTo>
                    <a:pt x="828865" y="56773"/>
                  </a:lnTo>
                  <a:lnTo>
                    <a:pt x="843152" y="81250"/>
                  </a:lnTo>
                  <a:lnTo>
                    <a:pt x="843152" y="35560"/>
                  </a:lnTo>
                  <a:close/>
                </a:path>
                <a:path w="895350" h="1509395">
                  <a:moveTo>
                    <a:pt x="841248" y="35560"/>
                  </a:moveTo>
                  <a:lnTo>
                    <a:pt x="816482" y="35560"/>
                  </a:lnTo>
                  <a:lnTo>
                    <a:pt x="828865" y="56773"/>
                  </a:lnTo>
                  <a:lnTo>
                    <a:pt x="841248" y="35560"/>
                  </a:lnTo>
                  <a:close/>
                </a:path>
              </a:pathLst>
            </a:custGeom>
            <a:solidFill>
              <a:srgbClr val="226092"/>
            </a:solidFill>
          </p:spPr>
          <p:txBody>
            <a:bodyPr wrap="square" lIns="0" tIns="0" rIns="0" bIns="0" rtlCol="0"/>
            <a:lstStyle/>
            <a:p>
              <a:endParaRPr/>
            </a:p>
          </p:txBody>
        </p:sp>
        <p:sp>
          <p:nvSpPr>
            <p:cNvPr id="62" name="object 62"/>
            <p:cNvSpPr/>
            <p:nvPr/>
          </p:nvSpPr>
          <p:spPr>
            <a:xfrm>
              <a:off x="3135775" y="3552208"/>
              <a:ext cx="1507893" cy="520078"/>
            </a:xfrm>
            <a:custGeom>
              <a:avLst/>
              <a:gdLst/>
              <a:ahLst/>
              <a:cxnLst/>
              <a:rect l="l" t="t" r="r" b="b"/>
              <a:pathLst>
                <a:path w="1367789" h="471804">
                  <a:moveTo>
                    <a:pt x="16001" y="341249"/>
                  </a:moveTo>
                  <a:lnTo>
                    <a:pt x="2286" y="349123"/>
                  </a:lnTo>
                  <a:lnTo>
                    <a:pt x="0" y="357886"/>
                  </a:lnTo>
                  <a:lnTo>
                    <a:pt x="4063" y="364743"/>
                  </a:lnTo>
                  <a:lnTo>
                    <a:pt x="66293" y="471550"/>
                  </a:lnTo>
                  <a:lnTo>
                    <a:pt x="82828" y="443229"/>
                  </a:lnTo>
                  <a:lnTo>
                    <a:pt x="52069" y="443229"/>
                  </a:lnTo>
                  <a:lnTo>
                    <a:pt x="52069" y="390306"/>
                  </a:lnTo>
                  <a:lnTo>
                    <a:pt x="24764" y="343535"/>
                  </a:lnTo>
                  <a:lnTo>
                    <a:pt x="16001" y="341249"/>
                  </a:lnTo>
                  <a:close/>
                </a:path>
                <a:path w="1367789" h="471804">
                  <a:moveTo>
                    <a:pt x="1250950" y="328549"/>
                  </a:moveTo>
                  <a:lnTo>
                    <a:pt x="1244092" y="332486"/>
                  </a:lnTo>
                  <a:lnTo>
                    <a:pt x="1237360" y="336423"/>
                  </a:lnTo>
                  <a:lnTo>
                    <a:pt x="1234947" y="345186"/>
                  </a:lnTo>
                  <a:lnTo>
                    <a:pt x="1239011" y="352043"/>
                  </a:lnTo>
                  <a:lnTo>
                    <a:pt x="1301369" y="458850"/>
                  </a:lnTo>
                  <a:lnTo>
                    <a:pt x="1317903" y="430529"/>
                  </a:lnTo>
                  <a:lnTo>
                    <a:pt x="1287018" y="430529"/>
                  </a:lnTo>
                  <a:lnTo>
                    <a:pt x="1287018" y="377606"/>
                  </a:lnTo>
                  <a:lnTo>
                    <a:pt x="1259713" y="330835"/>
                  </a:lnTo>
                  <a:lnTo>
                    <a:pt x="1250950" y="328549"/>
                  </a:lnTo>
                  <a:close/>
                </a:path>
                <a:path w="1367789" h="471804">
                  <a:moveTo>
                    <a:pt x="52069" y="390306"/>
                  </a:moveTo>
                  <a:lnTo>
                    <a:pt x="52069" y="443229"/>
                  </a:lnTo>
                  <a:lnTo>
                    <a:pt x="80644" y="443229"/>
                  </a:lnTo>
                  <a:lnTo>
                    <a:pt x="80644" y="435990"/>
                  </a:lnTo>
                  <a:lnTo>
                    <a:pt x="53975" y="435990"/>
                  </a:lnTo>
                  <a:lnTo>
                    <a:pt x="66357" y="414780"/>
                  </a:lnTo>
                  <a:lnTo>
                    <a:pt x="52069" y="390306"/>
                  </a:lnTo>
                  <a:close/>
                </a:path>
                <a:path w="1367789" h="471804">
                  <a:moveTo>
                    <a:pt x="116712" y="341249"/>
                  </a:moveTo>
                  <a:lnTo>
                    <a:pt x="107950" y="343535"/>
                  </a:lnTo>
                  <a:lnTo>
                    <a:pt x="80644" y="390306"/>
                  </a:lnTo>
                  <a:lnTo>
                    <a:pt x="80644" y="443229"/>
                  </a:lnTo>
                  <a:lnTo>
                    <a:pt x="82828" y="443229"/>
                  </a:lnTo>
                  <a:lnTo>
                    <a:pt x="128650" y="364743"/>
                  </a:lnTo>
                  <a:lnTo>
                    <a:pt x="132714" y="357886"/>
                  </a:lnTo>
                  <a:lnTo>
                    <a:pt x="130429" y="349123"/>
                  </a:lnTo>
                  <a:lnTo>
                    <a:pt x="116712" y="341249"/>
                  </a:lnTo>
                  <a:close/>
                </a:path>
                <a:path w="1367789" h="471804">
                  <a:moveTo>
                    <a:pt x="66357" y="414780"/>
                  </a:moveTo>
                  <a:lnTo>
                    <a:pt x="53975" y="435990"/>
                  </a:lnTo>
                  <a:lnTo>
                    <a:pt x="78739" y="435990"/>
                  </a:lnTo>
                  <a:lnTo>
                    <a:pt x="66357" y="414780"/>
                  </a:lnTo>
                  <a:close/>
                </a:path>
                <a:path w="1367789" h="471804">
                  <a:moveTo>
                    <a:pt x="80644" y="390306"/>
                  </a:moveTo>
                  <a:lnTo>
                    <a:pt x="66357" y="414780"/>
                  </a:lnTo>
                  <a:lnTo>
                    <a:pt x="78739" y="435990"/>
                  </a:lnTo>
                  <a:lnTo>
                    <a:pt x="80644" y="435990"/>
                  </a:lnTo>
                  <a:lnTo>
                    <a:pt x="80644" y="390306"/>
                  </a:lnTo>
                  <a:close/>
                </a:path>
                <a:path w="1367789" h="471804">
                  <a:moveTo>
                    <a:pt x="1287018" y="377606"/>
                  </a:moveTo>
                  <a:lnTo>
                    <a:pt x="1287018" y="430529"/>
                  </a:lnTo>
                  <a:lnTo>
                    <a:pt x="1315593" y="430529"/>
                  </a:lnTo>
                  <a:lnTo>
                    <a:pt x="1315593" y="423290"/>
                  </a:lnTo>
                  <a:lnTo>
                    <a:pt x="1288922" y="423290"/>
                  </a:lnTo>
                  <a:lnTo>
                    <a:pt x="1301305" y="402080"/>
                  </a:lnTo>
                  <a:lnTo>
                    <a:pt x="1287018" y="377606"/>
                  </a:lnTo>
                  <a:close/>
                </a:path>
                <a:path w="1367789" h="471804">
                  <a:moveTo>
                    <a:pt x="1351660" y="328549"/>
                  </a:moveTo>
                  <a:lnTo>
                    <a:pt x="1342897" y="330835"/>
                  </a:lnTo>
                  <a:lnTo>
                    <a:pt x="1315593" y="377606"/>
                  </a:lnTo>
                  <a:lnTo>
                    <a:pt x="1315593" y="430529"/>
                  </a:lnTo>
                  <a:lnTo>
                    <a:pt x="1317903" y="430529"/>
                  </a:lnTo>
                  <a:lnTo>
                    <a:pt x="1363726" y="352043"/>
                  </a:lnTo>
                  <a:lnTo>
                    <a:pt x="1367663" y="345186"/>
                  </a:lnTo>
                  <a:lnTo>
                    <a:pt x="1365377" y="336423"/>
                  </a:lnTo>
                  <a:lnTo>
                    <a:pt x="1351660" y="328549"/>
                  </a:lnTo>
                  <a:close/>
                </a:path>
                <a:path w="1367789" h="471804">
                  <a:moveTo>
                    <a:pt x="1301305" y="402080"/>
                  </a:moveTo>
                  <a:lnTo>
                    <a:pt x="1288922" y="423290"/>
                  </a:lnTo>
                  <a:lnTo>
                    <a:pt x="1313688" y="423290"/>
                  </a:lnTo>
                  <a:lnTo>
                    <a:pt x="1301305" y="402080"/>
                  </a:lnTo>
                  <a:close/>
                </a:path>
                <a:path w="1367789" h="471804">
                  <a:moveTo>
                    <a:pt x="1315593" y="377606"/>
                  </a:moveTo>
                  <a:lnTo>
                    <a:pt x="1301305" y="402080"/>
                  </a:lnTo>
                  <a:lnTo>
                    <a:pt x="1313688" y="423290"/>
                  </a:lnTo>
                  <a:lnTo>
                    <a:pt x="1315593" y="423290"/>
                  </a:lnTo>
                  <a:lnTo>
                    <a:pt x="1315593" y="377606"/>
                  </a:lnTo>
                  <a:close/>
                </a:path>
                <a:path w="1367789" h="471804">
                  <a:moveTo>
                    <a:pt x="1309243" y="0"/>
                  </a:moveTo>
                  <a:lnTo>
                    <a:pt x="58419" y="0"/>
                  </a:lnTo>
                  <a:lnTo>
                    <a:pt x="52069" y="6476"/>
                  </a:lnTo>
                  <a:lnTo>
                    <a:pt x="52069" y="390306"/>
                  </a:lnTo>
                  <a:lnTo>
                    <a:pt x="66357" y="414780"/>
                  </a:lnTo>
                  <a:lnTo>
                    <a:pt x="80644" y="390306"/>
                  </a:lnTo>
                  <a:lnTo>
                    <a:pt x="80644" y="28575"/>
                  </a:lnTo>
                  <a:lnTo>
                    <a:pt x="66293" y="28575"/>
                  </a:lnTo>
                  <a:lnTo>
                    <a:pt x="80644" y="14350"/>
                  </a:lnTo>
                  <a:lnTo>
                    <a:pt x="1315593" y="14350"/>
                  </a:lnTo>
                  <a:lnTo>
                    <a:pt x="1315593" y="6476"/>
                  </a:lnTo>
                  <a:lnTo>
                    <a:pt x="1309243" y="0"/>
                  </a:lnTo>
                  <a:close/>
                </a:path>
                <a:path w="1367789" h="471804">
                  <a:moveTo>
                    <a:pt x="1287018" y="14350"/>
                  </a:moveTo>
                  <a:lnTo>
                    <a:pt x="1287018" y="377606"/>
                  </a:lnTo>
                  <a:lnTo>
                    <a:pt x="1301305" y="402080"/>
                  </a:lnTo>
                  <a:lnTo>
                    <a:pt x="1315593" y="377606"/>
                  </a:lnTo>
                  <a:lnTo>
                    <a:pt x="1315593" y="28575"/>
                  </a:lnTo>
                  <a:lnTo>
                    <a:pt x="1301369" y="28575"/>
                  </a:lnTo>
                  <a:lnTo>
                    <a:pt x="1287018" y="14350"/>
                  </a:lnTo>
                  <a:close/>
                </a:path>
                <a:path w="1367789" h="471804">
                  <a:moveTo>
                    <a:pt x="80644" y="14350"/>
                  </a:moveTo>
                  <a:lnTo>
                    <a:pt x="66293" y="28575"/>
                  </a:lnTo>
                  <a:lnTo>
                    <a:pt x="80644" y="28575"/>
                  </a:lnTo>
                  <a:lnTo>
                    <a:pt x="80644" y="14350"/>
                  </a:lnTo>
                  <a:close/>
                </a:path>
                <a:path w="1367789" h="471804">
                  <a:moveTo>
                    <a:pt x="1287018" y="14350"/>
                  </a:moveTo>
                  <a:lnTo>
                    <a:pt x="80644" y="14350"/>
                  </a:lnTo>
                  <a:lnTo>
                    <a:pt x="80644" y="28575"/>
                  </a:lnTo>
                  <a:lnTo>
                    <a:pt x="1287018" y="28575"/>
                  </a:lnTo>
                  <a:lnTo>
                    <a:pt x="1287018" y="14350"/>
                  </a:lnTo>
                  <a:close/>
                </a:path>
                <a:path w="1367789" h="471804">
                  <a:moveTo>
                    <a:pt x="1315593" y="14350"/>
                  </a:moveTo>
                  <a:lnTo>
                    <a:pt x="1287018" y="14350"/>
                  </a:lnTo>
                  <a:lnTo>
                    <a:pt x="1301369" y="28575"/>
                  </a:lnTo>
                  <a:lnTo>
                    <a:pt x="1315593" y="28575"/>
                  </a:lnTo>
                  <a:lnTo>
                    <a:pt x="1315593" y="14350"/>
                  </a:lnTo>
                  <a:close/>
                </a:path>
              </a:pathLst>
            </a:custGeom>
            <a:solidFill>
              <a:srgbClr val="226092"/>
            </a:solidFill>
          </p:spPr>
          <p:txBody>
            <a:bodyPr wrap="square" lIns="0" tIns="0" rIns="0" bIns="0" rtlCol="0"/>
            <a:lstStyle/>
            <a:p>
              <a:endParaRPr/>
            </a:p>
          </p:txBody>
        </p:sp>
        <p:sp>
          <p:nvSpPr>
            <p:cNvPr id="64" name="object 64"/>
            <p:cNvSpPr/>
            <p:nvPr/>
          </p:nvSpPr>
          <p:spPr>
            <a:xfrm>
              <a:off x="4309186" y="2595487"/>
              <a:ext cx="1082966" cy="1469937"/>
            </a:xfrm>
            <a:custGeom>
              <a:avLst/>
              <a:gdLst/>
              <a:ahLst/>
              <a:cxnLst/>
              <a:rect l="l" t="t" r="r" b="b"/>
              <a:pathLst>
                <a:path w="982345" h="1333500">
                  <a:moveTo>
                    <a:pt x="16002" y="1202817"/>
                  </a:moveTo>
                  <a:lnTo>
                    <a:pt x="2286" y="1210691"/>
                  </a:lnTo>
                  <a:lnTo>
                    <a:pt x="0" y="1219454"/>
                  </a:lnTo>
                  <a:lnTo>
                    <a:pt x="4064" y="1226312"/>
                  </a:lnTo>
                  <a:lnTo>
                    <a:pt x="66421" y="1333119"/>
                  </a:lnTo>
                  <a:lnTo>
                    <a:pt x="82955" y="1304798"/>
                  </a:lnTo>
                  <a:lnTo>
                    <a:pt x="52070" y="1304798"/>
                  </a:lnTo>
                  <a:lnTo>
                    <a:pt x="52070" y="1251874"/>
                  </a:lnTo>
                  <a:lnTo>
                    <a:pt x="24765" y="1205103"/>
                  </a:lnTo>
                  <a:lnTo>
                    <a:pt x="16002" y="1202817"/>
                  </a:lnTo>
                  <a:close/>
                </a:path>
                <a:path w="982345" h="1333500">
                  <a:moveTo>
                    <a:pt x="52070" y="1251874"/>
                  </a:moveTo>
                  <a:lnTo>
                    <a:pt x="52070" y="1304798"/>
                  </a:lnTo>
                  <a:lnTo>
                    <a:pt x="80645" y="1304798"/>
                  </a:lnTo>
                  <a:lnTo>
                    <a:pt x="80645" y="1297559"/>
                  </a:lnTo>
                  <a:lnTo>
                    <a:pt x="53975" y="1297559"/>
                  </a:lnTo>
                  <a:lnTo>
                    <a:pt x="66357" y="1276348"/>
                  </a:lnTo>
                  <a:lnTo>
                    <a:pt x="52070" y="1251874"/>
                  </a:lnTo>
                  <a:close/>
                </a:path>
                <a:path w="982345" h="1333500">
                  <a:moveTo>
                    <a:pt x="116713" y="1202817"/>
                  </a:moveTo>
                  <a:lnTo>
                    <a:pt x="107950" y="1205103"/>
                  </a:lnTo>
                  <a:lnTo>
                    <a:pt x="80645" y="1251874"/>
                  </a:lnTo>
                  <a:lnTo>
                    <a:pt x="80645" y="1304798"/>
                  </a:lnTo>
                  <a:lnTo>
                    <a:pt x="82955" y="1304798"/>
                  </a:lnTo>
                  <a:lnTo>
                    <a:pt x="128778" y="1226312"/>
                  </a:lnTo>
                  <a:lnTo>
                    <a:pt x="132715" y="1219454"/>
                  </a:lnTo>
                  <a:lnTo>
                    <a:pt x="130429" y="1210691"/>
                  </a:lnTo>
                  <a:lnTo>
                    <a:pt x="116713" y="1202817"/>
                  </a:lnTo>
                  <a:close/>
                </a:path>
                <a:path w="982345" h="1333500">
                  <a:moveTo>
                    <a:pt x="66357" y="1276348"/>
                  </a:moveTo>
                  <a:lnTo>
                    <a:pt x="53975" y="1297559"/>
                  </a:lnTo>
                  <a:lnTo>
                    <a:pt x="78740" y="1297559"/>
                  </a:lnTo>
                  <a:lnTo>
                    <a:pt x="66357" y="1276348"/>
                  </a:lnTo>
                  <a:close/>
                </a:path>
                <a:path w="982345" h="1333500">
                  <a:moveTo>
                    <a:pt x="80645" y="1251874"/>
                  </a:moveTo>
                  <a:lnTo>
                    <a:pt x="66357" y="1276348"/>
                  </a:lnTo>
                  <a:lnTo>
                    <a:pt x="78740" y="1297559"/>
                  </a:lnTo>
                  <a:lnTo>
                    <a:pt x="80645" y="1297559"/>
                  </a:lnTo>
                  <a:lnTo>
                    <a:pt x="80645" y="1251874"/>
                  </a:lnTo>
                  <a:close/>
                </a:path>
                <a:path w="982345" h="1333500">
                  <a:moveTo>
                    <a:pt x="901573" y="401955"/>
                  </a:moveTo>
                  <a:lnTo>
                    <a:pt x="58420" y="401955"/>
                  </a:lnTo>
                  <a:lnTo>
                    <a:pt x="52070" y="408305"/>
                  </a:lnTo>
                  <a:lnTo>
                    <a:pt x="52070" y="1251874"/>
                  </a:lnTo>
                  <a:lnTo>
                    <a:pt x="66357" y="1276348"/>
                  </a:lnTo>
                  <a:lnTo>
                    <a:pt x="80645" y="1251874"/>
                  </a:lnTo>
                  <a:lnTo>
                    <a:pt x="80645" y="430530"/>
                  </a:lnTo>
                  <a:lnTo>
                    <a:pt x="66421" y="430530"/>
                  </a:lnTo>
                  <a:lnTo>
                    <a:pt x="80645" y="416179"/>
                  </a:lnTo>
                  <a:lnTo>
                    <a:pt x="901573" y="416179"/>
                  </a:lnTo>
                  <a:lnTo>
                    <a:pt x="901573" y="401955"/>
                  </a:lnTo>
                  <a:close/>
                </a:path>
                <a:path w="982345" h="1333500">
                  <a:moveTo>
                    <a:pt x="80645" y="416179"/>
                  </a:moveTo>
                  <a:lnTo>
                    <a:pt x="66421" y="430530"/>
                  </a:lnTo>
                  <a:lnTo>
                    <a:pt x="80645" y="430530"/>
                  </a:lnTo>
                  <a:lnTo>
                    <a:pt x="80645" y="416179"/>
                  </a:lnTo>
                  <a:close/>
                </a:path>
                <a:path w="982345" h="1333500">
                  <a:moveTo>
                    <a:pt x="930148" y="401955"/>
                  </a:moveTo>
                  <a:lnTo>
                    <a:pt x="915924" y="401955"/>
                  </a:lnTo>
                  <a:lnTo>
                    <a:pt x="901573" y="416179"/>
                  </a:lnTo>
                  <a:lnTo>
                    <a:pt x="80645" y="416179"/>
                  </a:lnTo>
                  <a:lnTo>
                    <a:pt x="80645" y="430530"/>
                  </a:lnTo>
                  <a:lnTo>
                    <a:pt x="923798" y="430530"/>
                  </a:lnTo>
                  <a:lnTo>
                    <a:pt x="930148" y="424053"/>
                  </a:lnTo>
                  <a:lnTo>
                    <a:pt x="930148" y="401955"/>
                  </a:lnTo>
                  <a:close/>
                </a:path>
                <a:path w="982345" h="1333500">
                  <a:moveTo>
                    <a:pt x="915907" y="56690"/>
                  </a:moveTo>
                  <a:lnTo>
                    <a:pt x="901628" y="81149"/>
                  </a:lnTo>
                  <a:lnTo>
                    <a:pt x="901573" y="416179"/>
                  </a:lnTo>
                  <a:lnTo>
                    <a:pt x="915924" y="401955"/>
                  </a:lnTo>
                  <a:lnTo>
                    <a:pt x="930148" y="401955"/>
                  </a:lnTo>
                  <a:lnTo>
                    <a:pt x="930148" y="81149"/>
                  </a:lnTo>
                  <a:lnTo>
                    <a:pt x="915907" y="56690"/>
                  </a:lnTo>
                  <a:close/>
                </a:path>
                <a:path w="982345" h="1333500">
                  <a:moveTo>
                    <a:pt x="915924" y="0"/>
                  </a:moveTo>
                  <a:lnTo>
                    <a:pt x="853567" y="106807"/>
                  </a:lnTo>
                  <a:lnTo>
                    <a:pt x="849630" y="113665"/>
                  </a:lnTo>
                  <a:lnTo>
                    <a:pt x="851916" y="122428"/>
                  </a:lnTo>
                  <a:lnTo>
                    <a:pt x="865505" y="130429"/>
                  </a:lnTo>
                  <a:lnTo>
                    <a:pt x="874268" y="128016"/>
                  </a:lnTo>
                  <a:lnTo>
                    <a:pt x="901573" y="81244"/>
                  </a:lnTo>
                  <a:lnTo>
                    <a:pt x="901573" y="28321"/>
                  </a:lnTo>
                  <a:lnTo>
                    <a:pt x="932458" y="28321"/>
                  </a:lnTo>
                  <a:lnTo>
                    <a:pt x="915924" y="0"/>
                  </a:lnTo>
                  <a:close/>
                </a:path>
                <a:path w="982345" h="1333500">
                  <a:moveTo>
                    <a:pt x="932458" y="28321"/>
                  </a:moveTo>
                  <a:lnTo>
                    <a:pt x="930148" y="28321"/>
                  </a:lnTo>
                  <a:lnTo>
                    <a:pt x="930203" y="81244"/>
                  </a:lnTo>
                  <a:lnTo>
                    <a:pt x="953516" y="121285"/>
                  </a:lnTo>
                  <a:lnTo>
                    <a:pt x="957580" y="128016"/>
                  </a:lnTo>
                  <a:lnTo>
                    <a:pt x="966343" y="130429"/>
                  </a:lnTo>
                  <a:lnTo>
                    <a:pt x="973074" y="126365"/>
                  </a:lnTo>
                  <a:lnTo>
                    <a:pt x="979932" y="122428"/>
                  </a:lnTo>
                  <a:lnTo>
                    <a:pt x="982218" y="113665"/>
                  </a:lnTo>
                  <a:lnTo>
                    <a:pt x="978281" y="106807"/>
                  </a:lnTo>
                  <a:lnTo>
                    <a:pt x="932458" y="28321"/>
                  </a:lnTo>
                  <a:close/>
                </a:path>
                <a:path w="982345" h="1333500">
                  <a:moveTo>
                    <a:pt x="930148" y="28321"/>
                  </a:moveTo>
                  <a:lnTo>
                    <a:pt x="901573" y="28321"/>
                  </a:lnTo>
                  <a:lnTo>
                    <a:pt x="901573" y="81244"/>
                  </a:lnTo>
                  <a:lnTo>
                    <a:pt x="915907" y="56690"/>
                  </a:lnTo>
                  <a:lnTo>
                    <a:pt x="903605" y="35560"/>
                  </a:lnTo>
                  <a:lnTo>
                    <a:pt x="930148" y="35560"/>
                  </a:lnTo>
                  <a:lnTo>
                    <a:pt x="930148" y="28321"/>
                  </a:lnTo>
                  <a:close/>
                </a:path>
                <a:path w="982345" h="1333500">
                  <a:moveTo>
                    <a:pt x="930148" y="35560"/>
                  </a:moveTo>
                  <a:lnTo>
                    <a:pt x="928243" y="35560"/>
                  </a:lnTo>
                  <a:lnTo>
                    <a:pt x="915907" y="56690"/>
                  </a:lnTo>
                  <a:lnTo>
                    <a:pt x="930148" y="81149"/>
                  </a:lnTo>
                  <a:lnTo>
                    <a:pt x="930148" y="35560"/>
                  </a:lnTo>
                  <a:close/>
                </a:path>
                <a:path w="982345" h="1333500">
                  <a:moveTo>
                    <a:pt x="928243" y="35560"/>
                  </a:moveTo>
                  <a:lnTo>
                    <a:pt x="903605" y="35560"/>
                  </a:lnTo>
                  <a:lnTo>
                    <a:pt x="915907" y="56690"/>
                  </a:lnTo>
                  <a:lnTo>
                    <a:pt x="928243" y="35560"/>
                  </a:lnTo>
                  <a:close/>
                </a:path>
              </a:pathLst>
            </a:custGeom>
            <a:solidFill>
              <a:srgbClr val="226092"/>
            </a:solidFill>
          </p:spPr>
          <p:txBody>
            <a:bodyPr wrap="square" lIns="0" tIns="0" rIns="0" bIns="0" rtlCol="0"/>
            <a:lstStyle/>
            <a:p>
              <a:endParaRPr/>
            </a:p>
          </p:txBody>
        </p:sp>
        <p:sp>
          <p:nvSpPr>
            <p:cNvPr id="65" name="object 65"/>
            <p:cNvSpPr/>
            <p:nvPr/>
          </p:nvSpPr>
          <p:spPr>
            <a:xfrm>
              <a:off x="4859281" y="3552208"/>
              <a:ext cx="1465891" cy="520078"/>
            </a:xfrm>
            <a:custGeom>
              <a:avLst/>
              <a:gdLst/>
              <a:ahLst/>
              <a:cxnLst/>
              <a:rect l="l" t="t" r="r" b="b"/>
              <a:pathLst>
                <a:path w="1329689" h="471804">
                  <a:moveTo>
                    <a:pt x="1212596" y="341249"/>
                  </a:moveTo>
                  <a:lnTo>
                    <a:pt x="1198880" y="349123"/>
                  </a:lnTo>
                  <a:lnTo>
                    <a:pt x="1196594" y="357886"/>
                  </a:lnTo>
                  <a:lnTo>
                    <a:pt x="1200658" y="364743"/>
                  </a:lnTo>
                  <a:lnTo>
                    <a:pt x="1262888" y="471550"/>
                  </a:lnTo>
                  <a:lnTo>
                    <a:pt x="1279422" y="443229"/>
                  </a:lnTo>
                  <a:lnTo>
                    <a:pt x="1248664" y="443229"/>
                  </a:lnTo>
                  <a:lnTo>
                    <a:pt x="1248664" y="390306"/>
                  </a:lnTo>
                  <a:lnTo>
                    <a:pt x="1221359" y="343535"/>
                  </a:lnTo>
                  <a:lnTo>
                    <a:pt x="1212596" y="341249"/>
                  </a:lnTo>
                  <a:close/>
                </a:path>
                <a:path w="1329689" h="471804">
                  <a:moveTo>
                    <a:pt x="16001" y="328549"/>
                  </a:moveTo>
                  <a:lnTo>
                    <a:pt x="9144" y="332486"/>
                  </a:lnTo>
                  <a:lnTo>
                    <a:pt x="2412" y="336423"/>
                  </a:lnTo>
                  <a:lnTo>
                    <a:pt x="0" y="345186"/>
                  </a:lnTo>
                  <a:lnTo>
                    <a:pt x="4063" y="352043"/>
                  </a:lnTo>
                  <a:lnTo>
                    <a:pt x="66421" y="458850"/>
                  </a:lnTo>
                  <a:lnTo>
                    <a:pt x="82955" y="430529"/>
                  </a:lnTo>
                  <a:lnTo>
                    <a:pt x="52070" y="430529"/>
                  </a:lnTo>
                  <a:lnTo>
                    <a:pt x="52070" y="377606"/>
                  </a:lnTo>
                  <a:lnTo>
                    <a:pt x="24764" y="330835"/>
                  </a:lnTo>
                  <a:lnTo>
                    <a:pt x="16001" y="328549"/>
                  </a:lnTo>
                  <a:close/>
                </a:path>
                <a:path w="1329689" h="471804">
                  <a:moveTo>
                    <a:pt x="1248664" y="390306"/>
                  </a:moveTo>
                  <a:lnTo>
                    <a:pt x="1248664" y="443229"/>
                  </a:lnTo>
                  <a:lnTo>
                    <a:pt x="1277239" y="443229"/>
                  </a:lnTo>
                  <a:lnTo>
                    <a:pt x="1277239" y="435990"/>
                  </a:lnTo>
                  <a:lnTo>
                    <a:pt x="1250569" y="435990"/>
                  </a:lnTo>
                  <a:lnTo>
                    <a:pt x="1262951" y="414780"/>
                  </a:lnTo>
                  <a:lnTo>
                    <a:pt x="1248664" y="390306"/>
                  </a:lnTo>
                  <a:close/>
                </a:path>
                <a:path w="1329689" h="471804">
                  <a:moveTo>
                    <a:pt x="1313307" y="341249"/>
                  </a:moveTo>
                  <a:lnTo>
                    <a:pt x="1304544" y="343535"/>
                  </a:lnTo>
                  <a:lnTo>
                    <a:pt x="1277239" y="390306"/>
                  </a:lnTo>
                  <a:lnTo>
                    <a:pt x="1277239" y="443229"/>
                  </a:lnTo>
                  <a:lnTo>
                    <a:pt x="1279422" y="443229"/>
                  </a:lnTo>
                  <a:lnTo>
                    <a:pt x="1325245" y="364743"/>
                  </a:lnTo>
                  <a:lnTo>
                    <a:pt x="1329309" y="357886"/>
                  </a:lnTo>
                  <a:lnTo>
                    <a:pt x="1327023" y="349123"/>
                  </a:lnTo>
                  <a:lnTo>
                    <a:pt x="1313307" y="341249"/>
                  </a:lnTo>
                  <a:close/>
                </a:path>
                <a:path w="1329689" h="471804">
                  <a:moveTo>
                    <a:pt x="1262951" y="414780"/>
                  </a:moveTo>
                  <a:lnTo>
                    <a:pt x="1250569" y="435990"/>
                  </a:lnTo>
                  <a:lnTo>
                    <a:pt x="1275334" y="435990"/>
                  </a:lnTo>
                  <a:lnTo>
                    <a:pt x="1262951" y="414780"/>
                  </a:lnTo>
                  <a:close/>
                </a:path>
                <a:path w="1329689" h="471804">
                  <a:moveTo>
                    <a:pt x="1277239" y="390306"/>
                  </a:moveTo>
                  <a:lnTo>
                    <a:pt x="1262951" y="414780"/>
                  </a:lnTo>
                  <a:lnTo>
                    <a:pt x="1275334" y="435990"/>
                  </a:lnTo>
                  <a:lnTo>
                    <a:pt x="1277239" y="435990"/>
                  </a:lnTo>
                  <a:lnTo>
                    <a:pt x="1277239" y="390306"/>
                  </a:lnTo>
                  <a:close/>
                </a:path>
                <a:path w="1329689" h="471804">
                  <a:moveTo>
                    <a:pt x="52070" y="377606"/>
                  </a:moveTo>
                  <a:lnTo>
                    <a:pt x="52070" y="430529"/>
                  </a:lnTo>
                  <a:lnTo>
                    <a:pt x="80645" y="430529"/>
                  </a:lnTo>
                  <a:lnTo>
                    <a:pt x="80645" y="423290"/>
                  </a:lnTo>
                  <a:lnTo>
                    <a:pt x="54101" y="423290"/>
                  </a:lnTo>
                  <a:lnTo>
                    <a:pt x="66404" y="402160"/>
                  </a:lnTo>
                  <a:lnTo>
                    <a:pt x="52070" y="377606"/>
                  </a:lnTo>
                  <a:close/>
                </a:path>
                <a:path w="1329689" h="471804">
                  <a:moveTo>
                    <a:pt x="116712" y="328549"/>
                  </a:moveTo>
                  <a:lnTo>
                    <a:pt x="108076" y="330835"/>
                  </a:lnTo>
                  <a:lnTo>
                    <a:pt x="104012" y="337565"/>
                  </a:lnTo>
                  <a:lnTo>
                    <a:pt x="80700" y="377606"/>
                  </a:lnTo>
                  <a:lnTo>
                    <a:pt x="80645" y="430529"/>
                  </a:lnTo>
                  <a:lnTo>
                    <a:pt x="82955" y="430529"/>
                  </a:lnTo>
                  <a:lnTo>
                    <a:pt x="128777" y="352043"/>
                  </a:lnTo>
                  <a:lnTo>
                    <a:pt x="132714" y="345186"/>
                  </a:lnTo>
                  <a:lnTo>
                    <a:pt x="130428" y="336423"/>
                  </a:lnTo>
                  <a:lnTo>
                    <a:pt x="116712" y="328549"/>
                  </a:lnTo>
                  <a:close/>
                </a:path>
                <a:path w="1329689" h="471804">
                  <a:moveTo>
                    <a:pt x="66404" y="402160"/>
                  </a:moveTo>
                  <a:lnTo>
                    <a:pt x="54101" y="423290"/>
                  </a:lnTo>
                  <a:lnTo>
                    <a:pt x="78739" y="423290"/>
                  </a:lnTo>
                  <a:lnTo>
                    <a:pt x="66404" y="402160"/>
                  </a:lnTo>
                  <a:close/>
                </a:path>
                <a:path w="1329689" h="471804">
                  <a:moveTo>
                    <a:pt x="80645" y="377701"/>
                  </a:moveTo>
                  <a:lnTo>
                    <a:pt x="66404" y="402160"/>
                  </a:lnTo>
                  <a:lnTo>
                    <a:pt x="78739" y="423290"/>
                  </a:lnTo>
                  <a:lnTo>
                    <a:pt x="80645" y="423290"/>
                  </a:lnTo>
                  <a:lnTo>
                    <a:pt x="80645" y="377701"/>
                  </a:lnTo>
                  <a:close/>
                </a:path>
                <a:path w="1329689" h="471804">
                  <a:moveTo>
                    <a:pt x="1248664" y="14350"/>
                  </a:moveTo>
                  <a:lnTo>
                    <a:pt x="1248664" y="390306"/>
                  </a:lnTo>
                  <a:lnTo>
                    <a:pt x="1262951" y="414780"/>
                  </a:lnTo>
                  <a:lnTo>
                    <a:pt x="1277239" y="390306"/>
                  </a:lnTo>
                  <a:lnTo>
                    <a:pt x="1277239" y="28575"/>
                  </a:lnTo>
                  <a:lnTo>
                    <a:pt x="1262888" y="28575"/>
                  </a:lnTo>
                  <a:lnTo>
                    <a:pt x="1248664" y="14350"/>
                  </a:lnTo>
                  <a:close/>
                </a:path>
                <a:path w="1329689" h="471804">
                  <a:moveTo>
                    <a:pt x="1270889" y="0"/>
                  </a:moveTo>
                  <a:lnTo>
                    <a:pt x="58547" y="0"/>
                  </a:lnTo>
                  <a:lnTo>
                    <a:pt x="52070" y="6476"/>
                  </a:lnTo>
                  <a:lnTo>
                    <a:pt x="52125" y="377701"/>
                  </a:lnTo>
                  <a:lnTo>
                    <a:pt x="66404" y="402160"/>
                  </a:lnTo>
                  <a:lnTo>
                    <a:pt x="80645" y="377701"/>
                  </a:lnTo>
                  <a:lnTo>
                    <a:pt x="80645" y="28575"/>
                  </a:lnTo>
                  <a:lnTo>
                    <a:pt x="66421" y="28575"/>
                  </a:lnTo>
                  <a:lnTo>
                    <a:pt x="80645" y="14350"/>
                  </a:lnTo>
                  <a:lnTo>
                    <a:pt x="1277239" y="14350"/>
                  </a:lnTo>
                  <a:lnTo>
                    <a:pt x="1277239" y="6476"/>
                  </a:lnTo>
                  <a:lnTo>
                    <a:pt x="1270889" y="0"/>
                  </a:lnTo>
                  <a:close/>
                </a:path>
                <a:path w="1329689" h="471804">
                  <a:moveTo>
                    <a:pt x="80645" y="14350"/>
                  </a:moveTo>
                  <a:lnTo>
                    <a:pt x="66421" y="28575"/>
                  </a:lnTo>
                  <a:lnTo>
                    <a:pt x="80645" y="28575"/>
                  </a:lnTo>
                  <a:lnTo>
                    <a:pt x="80645" y="14350"/>
                  </a:lnTo>
                  <a:close/>
                </a:path>
                <a:path w="1329689" h="471804">
                  <a:moveTo>
                    <a:pt x="1248664" y="14350"/>
                  </a:moveTo>
                  <a:lnTo>
                    <a:pt x="80645" y="14350"/>
                  </a:lnTo>
                  <a:lnTo>
                    <a:pt x="80645" y="28575"/>
                  </a:lnTo>
                  <a:lnTo>
                    <a:pt x="1248664" y="28575"/>
                  </a:lnTo>
                  <a:lnTo>
                    <a:pt x="1248664" y="14350"/>
                  </a:lnTo>
                  <a:close/>
                </a:path>
                <a:path w="1329689" h="471804">
                  <a:moveTo>
                    <a:pt x="1277239" y="14350"/>
                  </a:moveTo>
                  <a:lnTo>
                    <a:pt x="1248664" y="14350"/>
                  </a:lnTo>
                  <a:lnTo>
                    <a:pt x="1262888" y="28575"/>
                  </a:lnTo>
                  <a:lnTo>
                    <a:pt x="1277239" y="28575"/>
                  </a:lnTo>
                  <a:lnTo>
                    <a:pt x="1277239" y="14350"/>
                  </a:lnTo>
                  <a:close/>
                </a:path>
              </a:pathLst>
            </a:custGeom>
            <a:solidFill>
              <a:srgbClr val="226092"/>
            </a:solidFill>
          </p:spPr>
          <p:txBody>
            <a:bodyPr wrap="square" lIns="0" tIns="0" rIns="0" bIns="0" rtlCol="0"/>
            <a:lstStyle/>
            <a:p>
              <a:endParaRPr/>
            </a:p>
          </p:txBody>
        </p:sp>
        <p:grpSp>
          <p:nvGrpSpPr>
            <p:cNvPr id="90" name="Group 89"/>
            <p:cNvGrpSpPr/>
            <p:nvPr/>
          </p:nvGrpSpPr>
          <p:grpSpPr>
            <a:xfrm>
              <a:off x="2666465" y="2401597"/>
              <a:ext cx="4010549" cy="1663829"/>
              <a:chOff x="2666465" y="2401597"/>
              <a:chExt cx="4010549" cy="1663829"/>
            </a:xfrm>
          </p:grpSpPr>
          <p:sp>
            <p:nvSpPr>
              <p:cNvPr id="60" name="object 60"/>
              <p:cNvSpPr/>
              <p:nvPr/>
            </p:nvSpPr>
            <p:spPr>
              <a:xfrm>
                <a:off x="2666465" y="2401598"/>
                <a:ext cx="430527" cy="1663828"/>
              </a:xfrm>
              <a:custGeom>
                <a:avLst/>
                <a:gdLst/>
                <a:ahLst/>
                <a:cxnLst/>
                <a:rect l="l" t="t" r="r" b="b"/>
                <a:pathLst>
                  <a:path w="390525" h="1509395">
                    <a:moveTo>
                      <a:pt x="273812" y="1378712"/>
                    </a:moveTo>
                    <a:lnTo>
                      <a:pt x="260096" y="1386586"/>
                    </a:lnTo>
                    <a:lnTo>
                      <a:pt x="257810" y="1395349"/>
                    </a:lnTo>
                    <a:lnTo>
                      <a:pt x="261874" y="1402206"/>
                    </a:lnTo>
                    <a:lnTo>
                      <a:pt x="324104" y="1509014"/>
                    </a:lnTo>
                    <a:lnTo>
                      <a:pt x="340638" y="1480692"/>
                    </a:lnTo>
                    <a:lnTo>
                      <a:pt x="309880" y="1480692"/>
                    </a:lnTo>
                    <a:lnTo>
                      <a:pt x="309880" y="1427769"/>
                    </a:lnTo>
                    <a:lnTo>
                      <a:pt x="282575" y="1380998"/>
                    </a:lnTo>
                    <a:lnTo>
                      <a:pt x="273812" y="1378712"/>
                    </a:lnTo>
                    <a:close/>
                  </a:path>
                  <a:path w="390525" h="1509395">
                    <a:moveTo>
                      <a:pt x="309880" y="1427769"/>
                    </a:moveTo>
                    <a:lnTo>
                      <a:pt x="309880" y="1480692"/>
                    </a:lnTo>
                    <a:lnTo>
                      <a:pt x="338455" y="1480692"/>
                    </a:lnTo>
                    <a:lnTo>
                      <a:pt x="338455" y="1473453"/>
                    </a:lnTo>
                    <a:lnTo>
                      <a:pt x="311785" y="1473453"/>
                    </a:lnTo>
                    <a:lnTo>
                      <a:pt x="324167" y="1452243"/>
                    </a:lnTo>
                    <a:lnTo>
                      <a:pt x="309880" y="1427769"/>
                    </a:lnTo>
                    <a:close/>
                  </a:path>
                  <a:path w="390525" h="1509395">
                    <a:moveTo>
                      <a:pt x="374523" y="1378712"/>
                    </a:moveTo>
                    <a:lnTo>
                      <a:pt x="365760" y="1380998"/>
                    </a:lnTo>
                    <a:lnTo>
                      <a:pt x="338455" y="1427769"/>
                    </a:lnTo>
                    <a:lnTo>
                      <a:pt x="338455" y="1480692"/>
                    </a:lnTo>
                    <a:lnTo>
                      <a:pt x="340638" y="1480692"/>
                    </a:lnTo>
                    <a:lnTo>
                      <a:pt x="386461" y="1402206"/>
                    </a:lnTo>
                    <a:lnTo>
                      <a:pt x="390525" y="1395349"/>
                    </a:lnTo>
                    <a:lnTo>
                      <a:pt x="388239" y="1386586"/>
                    </a:lnTo>
                    <a:lnTo>
                      <a:pt x="374523" y="1378712"/>
                    </a:lnTo>
                    <a:close/>
                  </a:path>
                  <a:path w="390525" h="1509395">
                    <a:moveTo>
                      <a:pt x="324167" y="1452243"/>
                    </a:moveTo>
                    <a:lnTo>
                      <a:pt x="311785" y="1473453"/>
                    </a:lnTo>
                    <a:lnTo>
                      <a:pt x="336550" y="1473453"/>
                    </a:lnTo>
                    <a:lnTo>
                      <a:pt x="324167" y="1452243"/>
                    </a:lnTo>
                    <a:close/>
                  </a:path>
                  <a:path w="390525" h="1509395">
                    <a:moveTo>
                      <a:pt x="338455" y="1427769"/>
                    </a:moveTo>
                    <a:lnTo>
                      <a:pt x="324167" y="1452243"/>
                    </a:lnTo>
                    <a:lnTo>
                      <a:pt x="336550" y="1473453"/>
                    </a:lnTo>
                    <a:lnTo>
                      <a:pt x="338455" y="1473453"/>
                    </a:lnTo>
                    <a:lnTo>
                      <a:pt x="338455" y="1427769"/>
                    </a:lnTo>
                    <a:close/>
                  </a:path>
                  <a:path w="390525" h="1509395">
                    <a:moveTo>
                      <a:pt x="309880" y="602106"/>
                    </a:moveTo>
                    <a:lnTo>
                      <a:pt x="309880" y="1427769"/>
                    </a:lnTo>
                    <a:lnTo>
                      <a:pt x="324167" y="1452243"/>
                    </a:lnTo>
                    <a:lnTo>
                      <a:pt x="338454" y="1427769"/>
                    </a:lnTo>
                    <a:lnTo>
                      <a:pt x="338455" y="616457"/>
                    </a:lnTo>
                    <a:lnTo>
                      <a:pt x="324104" y="616457"/>
                    </a:lnTo>
                    <a:lnTo>
                      <a:pt x="309880" y="602106"/>
                    </a:lnTo>
                    <a:close/>
                  </a:path>
                  <a:path w="390525" h="1509395">
                    <a:moveTo>
                      <a:pt x="66405" y="56691"/>
                    </a:moveTo>
                    <a:lnTo>
                      <a:pt x="52129" y="81149"/>
                    </a:lnTo>
                    <a:lnTo>
                      <a:pt x="52070" y="609980"/>
                    </a:lnTo>
                    <a:lnTo>
                      <a:pt x="58547" y="616457"/>
                    </a:lnTo>
                    <a:lnTo>
                      <a:pt x="309880" y="616457"/>
                    </a:lnTo>
                    <a:lnTo>
                      <a:pt x="309880" y="602106"/>
                    </a:lnTo>
                    <a:lnTo>
                      <a:pt x="80645" y="602106"/>
                    </a:lnTo>
                    <a:lnTo>
                      <a:pt x="66421" y="587882"/>
                    </a:lnTo>
                    <a:lnTo>
                      <a:pt x="80645" y="587882"/>
                    </a:lnTo>
                    <a:lnTo>
                      <a:pt x="80645" y="81149"/>
                    </a:lnTo>
                    <a:lnTo>
                      <a:pt x="66405" y="56691"/>
                    </a:lnTo>
                    <a:close/>
                  </a:path>
                  <a:path w="390525" h="1509395">
                    <a:moveTo>
                      <a:pt x="332105" y="587882"/>
                    </a:moveTo>
                    <a:lnTo>
                      <a:pt x="80645" y="587882"/>
                    </a:lnTo>
                    <a:lnTo>
                      <a:pt x="80645" y="602106"/>
                    </a:lnTo>
                    <a:lnTo>
                      <a:pt x="309880" y="602106"/>
                    </a:lnTo>
                    <a:lnTo>
                      <a:pt x="324104" y="616457"/>
                    </a:lnTo>
                    <a:lnTo>
                      <a:pt x="338455" y="616457"/>
                    </a:lnTo>
                    <a:lnTo>
                      <a:pt x="338455" y="594232"/>
                    </a:lnTo>
                    <a:lnTo>
                      <a:pt x="332105" y="587882"/>
                    </a:lnTo>
                    <a:close/>
                  </a:path>
                  <a:path w="390525" h="1509395">
                    <a:moveTo>
                      <a:pt x="80645" y="587882"/>
                    </a:moveTo>
                    <a:lnTo>
                      <a:pt x="66421" y="587882"/>
                    </a:lnTo>
                    <a:lnTo>
                      <a:pt x="80645" y="602106"/>
                    </a:lnTo>
                    <a:lnTo>
                      <a:pt x="80645" y="587882"/>
                    </a:lnTo>
                    <a:close/>
                  </a:path>
                  <a:path w="390525"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448"/>
                    </a:lnTo>
                    <a:lnTo>
                      <a:pt x="83010" y="28448"/>
                    </a:lnTo>
                    <a:lnTo>
                      <a:pt x="66421" y="0"/>
                    </a:lnTo>
                    <a:close/>
                  </a:path>
                  <a:path w="390525" h="1509395">
                    <a:moveTo>
                      <a:pt x="83010" y="28448"/>
                    </a:moveTo>
                    <a:lnTo>
                      <a:pt x="80645" y="28448"/>
                    </a:lnTo>
                    <a:lnTo>
                      <a:pt x="80704" y="81250"/>
                    </a:lnTo>
                    <a:lnTo>
                      <a:pt x="104012" y="121285"/>
                    </a:lnTo>
                    <a:lnTo>
                      <a:pt x="108077" y="128142"/>
                    </a:lnTo>
                    <a:lnTo>
                      <a:pt x="116712" y="130428"/>
                    </a:lnTo>
                    <a:lnTo>
                      <a:pt x="123571" y="126491"/>
                    </a:lnTo>
                    <a:lnTo>
                      <a:pt x="130429" y="122427"/>
                    </a:lnTo>
                    <a:lnTo>
                      <a:pt x="132715" y="113664"/>
                    </a:lnTo>
                    <a:lnTo>
                      <a:pt x="83010" y="28448"/>
                    </a:lnTo>
                    <a:close/>
                  </a:path>
                  <a:path w="390525" h="1509395">
                    <a:moveTo>
                      <a:pt x="80645" y="28448"/>
                    </a:moveTo>
                    <a:lnTo>
                      <a:pt x="52070" y="28448"/>
                    </a:lnTo>
                    <a:lnTo>
                      <a:pt x="52070" y="81250"/>
                    </a:lnTo>
                    <a:lnTo>
                      <a:pt x="66405" y="56691"/>
                    </a:lnTo>
                    <a:lnTo>
                      <a:pt x="54102" y="35560"/>
                    </a:lnTo>
                    <a:lnTo>
                      <a:pt x="80645" y="35560"/>
                    </a:lnTo>
                    <a:lnTo>
                      <a:pt x="80645" y="28448"/>
                    </a:lnTo>
                    <a:close/>
                  </a:path>
                  <a:path w="390525" h="1509395">
                    <a:moveTo>
                      <a:pt x="80645" y="35560"/>
                    </a:moveTo>
                    <a:lnTo>
                      <a:pt x="78740" y="35560"/>
                    </a:lnTo>
                    <a:lnTo>
                      <a:pt x="66405" y="56691"/>
                    </a:lnTo>
                    <a:lnTo>
                      <a:pt x="80645" y="81149"/>
                    </a:lnTo>
                    <a:lnTo>
                      <a:pt x="80645" y="35560"/>
                    </a:lnTo>
                    <a:close/>
                  </a:path>
                  <a:path w="390525" h="1509395">
                    <a:moveTo>
                      <a:pt x="78740" y="35560"/>
                    </a:moveTo>
                    <a:lnTo>
                      <a:pt x="54102" y="35560"/>
                    </a:lnTo>
                    <a:lnTo>
                      <a:pt x="66405" y="56691"/>
                    </a:lnTo>
                    <a:lnTo>
                      <a:pt x="78740" y="35560"/>
                    </a:lnTo>
                    <a:close/>
                  </a:path>
                </a:pathLst>
              </a:custGeom>
              <a:solidFill>
                <a:srgbClr val="226092"/>
              </a:solidFill>
            </p:spPr>
            <p:txBody>
              <a:bodyPr wrap="square" lIns="0" tIns="0" rIns="0" bIns="0" rtlCol="0"/>
              <a:lstStyle/>
              <a:p>
                <a:endParaRPr/>
              </a:p>
            </p:txBody>
          </p:sp>
          <p:sp>
            <p:nvSpPr>
              <p:cNvPr id="63" name="object 63"/>
              <p:cNvSpPr/>
              <p:nvPr/>
            </p:nvSpPr>
            <p:spPr>
              <a:xfrm>
                <a:off x="3290764" y="2401597"/>
                <a:ext cx="1539395" cy="1651929"/>
              </a:xfrm>
              <a:custGeom>
                <a:avLst/>
                <a:gdLst/>
                <a:ahLst/>
                <a:cxnLst/>
                <a:rect l="l" t="t" r="r" b="b"/>
                <a:pathLst>
                  <a:path w="1396364" h="1498600">
                    <a:moveTo>
                      <a:pt x="1279144" y="1367789"/>
                    </a:moveTo>
                    <a:lnTo>
                      <a:pt x="1272286" y="1371727"/>
                    </a:lnTo>
                    <a:lnTo>
                      <a:pt x="1265428" y="1375790"/>
                    </a:lnTo>
                    <a:lnTo>
                      <a:pt x="1263142" y="1384427"/>
                    </a:lnTo>
                    <a:lnTo>
                      <a:pt x="1267079" y="1391285"/>
                    </a:lnTo>
                    <a:lnTo>
                      <a:pt x="1329436" y="1498219"/>
                    </a:lnTo>
                    <a:lnTo>
                      <a:pt x="1346025" y="1469770"/>
                    </a:lnTo>
                    <a:lnTo>
                      <a:pt x="1315212" y="1469770"/>
                    </a:lnTo>
                    <a:lnTo>
                      <a:pt x="1315212" y="1416968"/>
                    </a:lnTo>
                    <a:lnTo>
                      <a:pt x="1291844" y="1376934"/>
                    </a:lnTo>
                    <a:lnTo>
                      <a:pt x="1287780" y="1370076"/>
                    </a:lnTo>
                    <a:lnTo>
                      <a:pt x="1279144" y="1367789"/>
                    </a:lnTo>
                    <a:close/>
                  </a:path>
                  <a:path w="1396364" h="1498600">
                    <a:moveTo>
                      <a:pt x="1315212" y="1416968"/>
                    </a:moveTo>
                    <a:lnTo>
                      <a:pt x="1315212" y="1469770"/>
                    </a:lnTo>
                    <a:lnTo>
                      <a:pt x="1343787" y="1469770"/>
                    </a:lnTo>
                    <a:lnTo>
                      <a:pt x="1343787" y="1462658"/>
                    </a:lnTo>
                    <a:lnTo>
                      <a:pt x="1317117" y="1462658"/>
                    </a:lnTo>
                    <a:lnTo>
                      <a:pt x="1329499" y="1441445"/>
                    </a:lnTo>
                    <a:lnTo>
                      <a:pt x="1315212" y="1416968"/>
                    </a:lnTo>
                    <a:close/>
                  </a:path>
                  <a:path w="1396364" h="1498600">
                    <a:moveTo>
                      <a:pt x="1379855" y="1367789"/>
                    </a:moveTo>
                    <a:lnTo>
                      <a:pt x="1371092" y="1370076"/>
                    </a:lnTo>
                    <a:lnTo>
                      <a:pt x="1367155" y="1376934"/>
                    </a:lnTo>
                    <a:lnTo>
                      <a:pt x="1343787" y="1416968"/>
                    </a:lnTo>
                    <a:lnTo>
                      <a:pt x="1343787" y="1469770"/>
                    </a:lnTo>
                    <a:lnTo>
                      <a:pt x="1346025" y="1469770"/>
                    </a:lnTo>
                    <a:lnTo>
                      <a:pt x="1391793" y="1391285"/>
                    </a:lnTo>
                    <a:lnTo>
                      <a:pt x="1395857" y="1384427"/>
                    </a:lnTo>
                    <a:lnTo>
                      <a:pt x="1393444" y="1375790"/>
                    </a:lnTo>
                    <a:lnTo>
                      <a:pt x="1386713" y="1371727"/>
                    </a:lnTo>
                    <a:lnTo>
                      <a:pt x="1379855" y="1367789"/>
                    </a:lnTo>
                    <a:close/>
                  </a:path>
                  <a:path w="1396364" h="1498600">
                    <a:moveTo>
                      <a:pt x="1329499" y="1441445"/>
                    </a:moveTo>
                    <a:lnTo>
                      <a:pt x="1317117" y="1462658"/>
                    </a:lnTo>
                    <a:lnTo>
                      <a:pt x="1341882" y="1462658"/>
                    </a:lnTo>
                    <a:lnTo>
                      <a:pt x="1329499" y="1441445"/>
                    </a:lnTo>
                    <a:close/>
                  </a:path>
                  <a:path w="1396364" h="1498600">
                    <a:moveTo>
                      <a:pt x="1343787" y="1416968"/>
                    </a:moveTo>
                    <a:lnTo>
                      <a:pt x="1329499" y="1441445"/>
                    </a:lnTo>
                    <a:lnTo>
                      <a:pt x="1341882" y="1462658"/>
                    </a:lnTo>
                    <a:lnTo>
                      <a:pt x="1343787" y="1462658"/>
                    </a:lnTo>
                    <a:lnTo>
                      <a:pt x="1343787" y="1416968"/>
                    </a:lnTo>
                    <a:close/>
                  </a:path>
                  <a:path w="1396364" h="1498600">
                    <a:moveTo>
                      <a:pt x="1315212" y="749045"/>
                    </a:moveTo>
                    <a:lnTo>
                      <a:pt x="1315212" y="1416968"/>
                    </a:lnTo>
                    <a:lnTo>
                      <a:pt x="1329499" y="1441445"/>
                    </a:lnTo>
                    <a:lnTo>
                      <a:pt x="1343786" y="1416968"/>
                    </a:lnTo>
                    <a:lnTo>
                      <a:pt x="1343787" y="763397"/>
                    </a:lnTo>
                    <a:lnTo>
                      <a:pt x="1329436" y="763397"/>
                    </a:lnTo>
                    <a:lnTo>
                      <a:pt x="1315212" y="749045"/>
                    </a:lnTo>
                    <a:close/>
                  </a:path>
                  <a:path w="1396364" h="1498600">
                    <a:moveTo>
                      <a:pt x="66309" y="56691"/>
                    </a:moveTo>
                    <a:lnTo>
                      <a:pt x="52069" y="81149"/>
                    </a:lnTo>
                    <a:lnTo>
                      <a:pt x="52069" y="757047"/>
                    </a:lnTo>
                    <a:lnTo>
                      <a:pt x="58419" y="763397"/>
                    </a:lnTo>
                    <a:lnTo>
                      <a:pt x="1315212" y="763397"/>
                    </a:lnTo>
                    <a:lnTo>
                      <a:pt x="1315212" y="749045"/>
                    </a:lnTo>
                    <a:lnTo>
                      <a:pt x="80644" y="749045"/>
                    </a:lnTo>
                    <a:lnTo>
                      <a:pt x="66293" y="734822"/>
                    </a:lnTo>
                    <a:lnTo>
                      <a:pt x="80644" y="734822"/>
                    </a:lnTo>
                    <a:lnTo>
                      <a:pt x="80585" y="81149"/>
                    </a:lnTo>
                    <a:lnTo>
                      <a:pt x="66309" y="56691"/>
                    </a:lnTo>
                    <a:close/>
                  </a:path>
                  <a:path w="1396364" h="1498600">
                    <a:moveTo>
                      <a:pt x="1337309" y="734822"/>
                    </a:moveTo>
                    <a:lnTo>
                      <a:pt x="80644" y="734822"/>
                    </a:lnTo>
                    <a:lnTo>
                      <a:pt x="80644" y="749045"/>
                    </a:lnTo>
                    <a:lnTo>
                      <a:pt x="1315212" y="749045"/>
                    </a:lnTo>
                    <a:lnTo>
                      <a:pt x="1329436" y="763397"/>
                    </a:lnTo>
                    <a:lnTo>
                      <a:pt x="1343787" y="763397"/>
                    </a:lnTo>
                    <a:lnTo>
                      <a:pt x="1343787" y="741172"/>
                    </a:lnTo>
                    <a:lnTo>
                      <a:pt x="1337309" y="734822"/>
                    </a:lnTo>
                    <a:close/>
                  </a:path>
                  <a:path w="1396364" h="1498600">
                    <a:moveTo>
                      <a:pt x="80644" y="734822"/>
                    </a:moveTo>
                    <a:lnTo>
                      <a:pt x="66293" y="734822"/>
                    </a:lnTo>
                    <a:lnTo>
                      <a:pt x="80644" y="749045"/>
                    </a:lnTo>
                    <a:lnTo>
                      <a:pt x="80644" y="734822"/>
                    </a:lnTo>
                    <a:close/>
                  </a:path>
                  <a:path w="1396364" h="1498600">
                    <a:moveTo>
                      <a:pt x="66293" y="0"/>
                    </a:moveTo>
                    <a:lnTo>
                      <a:pt x="0" y="113664"/>
                    </a:lnTo>
                    <a:lnTo>
                      <a:pt x="2286" y="122427"/>
                    </a:lnTo>
                    <a:lnTo>
                      <a:pt x="9143" y="126491"/>
                    </a:lnTo>
                    <a:lnTo>
                      <a:pt x="16002" y="130428"/>
                    </a:lnTo>
                    <a:lnTo>
                      <a:pt x="24637" y="128142"/>
                    </a:lnTo>
                    <a:lnTo>
                      <a:pt x="28702" y="121285"/>
                    </a:lnTo>
                    <a:lnTo>
                      <a:pt x="52010" y="81250"/>
                    </a:lnTo>
                    <a:lnTo>
                      <a:pt x="52069" y="28448"/>
                    </a:lnTo>
                    <a:lnTo>
                      <a:pt x="82883" y="28448"/>
                    </a:lnTo>
                    <a:lnTo>
                      <a:pt x="66293" y="0"/>
                    </a:lnTo>
                    <a:close/>
                  </a:path>
                  <a:path w="1396364" h="1498600">
                    <a:moveTo>
                      <a:pt x="82883" y="28448"/>
                    </a:moveTo>
                    <a:lnTo>
                      <a:pt x="80644" y="28448"/>
                    </a:lnTo>
                    <a:lnTo>
                      <a:pt x="80644" y="81250"/>
                    </a:lnTo>
                    <a:lnTo>
                      <a:pt x="104012" y="121285"/>
                    </a:lnTo>
                    <a:lnTo>
                      <a:pt x="107950" y="128142"/>
                    </a:lnTo>
                    <a:lnTo>
                      <a:pt x="116712" y="130428"/>
                    </a:lnTo>
                    <a:lnTo>
                      <a:pt x="123571" y="126491"/>
                    </a:lnTo>
                    <a:lnTo>
                      <a:pt x="130302" y="122427"/>
                    </a:lnTo>
                    <a:lnTo>
                      <a:pt x="132715" y="113664"/>
                    </a:lnTo>
                    <a:lnTo>
                      <a:pt x="128650" y="106934"/>
                    </a:lnTo>
                    <a:lnTo>
                      <a:pt x="82883" y="28448"/>
                    </a:lnTo>
                    <a:close/>
                  </a:path>
                  <a:path w="1396364" h="1498600">
                    <a:moveTo>
                      <a:pt x="80644" y="35560"/>
                    </a:moveTo>
                    <a:lnTo>
                      <a:pt x="78612" y="35560"/>
                    </a:lnTo>
                    <a:lnTo>
                      <a:pt x="66309" y="56691"/>
                    </a:lnTo>
                    <a:lnTo>
                      <a:pt x="80644" y="81250"/>
                    </a:lnTo>
                    <a:lnTo>
                      <a:pt x="80644" y="35560"/>
                    </a:lnTo>
                    <a:close/>
                  </a:path>
                  <a:path w="1396364" h="1498600">
                    <a:moveTo>
                      <a:pt x="80644" y="28448"/>
                    </a:moveTo>
                    <a:lnTo>
                      <a:pt x="52069" y="28448"/>
                    </a:lnTo>
                    <a:lnTo>
                      <a:pt x="52069" y="81149"/>
                    </a:lnTo>
                    <a:lnTo>
                      <a:pt x="66309" y="56691"/>
                    </a:lnTo>
                    <a:lnTo>
                      <a:pt x="53975" y="35560"/>
                    </a:lnTo>
                    <a:lnTo>
                      <a:pt x="80644" y="35560"/>
                    </a:lnTo>
                    <a:lnTo>
                      <a:pt x="80644" y="28448"/>
                    </a:lnTo>
                    <a:close/>
                  </a:path>
                  <a:path w="1396364" h="1498600">
                    <a:moveTo>
                      <a:pt x="78612" y="35560"/>
                    </a:moveTo>
                    <a:lnTo>
                      <a:pt x="53975" y="35560"/>
                    </a:lnTo>
                    <a:lnTo>
                      <a:pt x="66309" y="56691"/>
                    </a:lnTo>
                    <a:lnTo>
                      <a:pt x="78612" y="35560"/>
                    </a:lnTo>
                    <a:close/>
                  </a:path>
                </a:pathLst>
              </a:custGeom>
              <a:solidFill>
                <a:srgbClr val="226092"/>
              </a:solidFill>
            </p:spPr>
            <p:txBody>
              <a:bodyPr wrap="square" lIns="0" tIns="0" rIns="0" bIns="0" rtlCol="0"/>
              <a:lstStyle/>
              <a:p>
                <a:endParaRPr/>
              </a:p>
            </p:txBody>
          </p:sp>
          <p:sp>
            <p:nvSpPr>
              <p:cNvPr id="66" name="object 66"/>
              <p:cNvSpPr/>
              <p:nvPr/>
            </p:nvSpPr>
            <p:spPr>
              <a:xfrm>
                <a:off x="6062376" y="2595487"/>
                <a:ext cx="614638" cy="1469937"/>
              </a:xfrm>
              <a:custGeom>
                <a:avLst/>
                <a:gdLst/>
                <a:ahLst/>
                <a:cxnLst/>
                <a:rect l="l" t="t" r="r" b="b"/>
                <a:pathLst>
                  <a:path w="557529" h="1333500">
                    <a:moveTo>
                      <a:pt x="440563" y="1202817"/>
                    </a:moveTo>
                    <a:lnTo>
                      <a:pt x="433832" y="1206754"/>
                    </a:lnTo>
                    <a:lnTo>
                      <a:pt x="426974" y="1210691"/>
                    </a:lnTo>
                    <a:lnTo>
                      <a:pt x="424688" y="1219454"/>
                    </a:lnTo>
                    <a:lnTo>
                      <a:pt x="428625" y="1226312"/>
                    </a:lnTo>
                    <a:lnTo>
                      <a:pt x="490982" y="1333119"/>
                    </a:lnTo>
                    <a:lnTo>
                      <a:pt x="507516" y="1304798"/>
                    </a:lnTo>
                    <a:lnTo>
                      <a:pt x="476758" y="1304798"/>
                    </a:lnTo>
                    <a:lnTo>
                      <a:pt x="476702" y="1251874"/>
                    </a:lnTo>
                    <a:lnTo>
                      <a:pt x="453389" y="1211834"/>
                    </a:lnTo>
                    <a:lnTo>
                      <a:pt x="449325" y="1205103"/>
                    </a:lnTo>
                    <a:lnTo>
                      <a:pt x="440563" y="1202817"/>
                    </a:lnTo>
                    <a:close/>
                  </a:path>
                  <a:path w="557529" h="1333500">
                    <a:moveTo>
                      <a:pt x="476758" y="1251969"/>
                    </a:moveTo>
                    <a:lnTo>
                      <a:pt x="476758" y="1304798"/>
                    </a:lnTo>
                    <a:lnTo>
                      <a:pt x="505333" y="1304798"/>
                    </a:lnTo>
                    <a:lnTo>
                      <a:pt x="505333" y="1297559"/>
                    </a:lnTo>
                    <a:lnTo>
                      <a:pt x="478663" y="1297559"/>
                    </a:lnTo>
                    <a:lnTo>
                      <a:pt x="490998" y="1276428"/>
                    </a:lnTo>
                    <a:lnTo>
                      <a:pt x="476758" y="1251969"/>
                    </a:lnTo>
                    <a:close/>
                  </a:path>
                  <a:path w="557529" h="1333500">
                    <a:moveTo>
                      <a:pt x="541401" y="1202817"/>
                    </a:moveTo>
                    <a:lnTo>
                      <a:pt x="532638" y="1205103"/>
                    </a:lnTo>
                    <a:lnTo>
                      <a:pt x="505333" y="1251874"/>
                    </a:lnTo>
                    <a:lnTo>
                      <a:pt x="505333" y="1304798"/>
                    </a:lnTo>
                    <a:lnTo>
                      <a:pt x="507516" y="1304798"/>
                    </a:lnTo>
                    <a:lnTo>
                      <a:pt x="553338" y="1226312"/>
                    </a:lnTo>
                    <a:lnTo>
                      <a:pt x="557276" y="1219454"/>
                    </a:lnTo>
                    <a:lnTo>
                      <a:pt x="554989" y="1210691"/>
                    </a:lnTo>
                    <a:lnTo>
                      <a:pt x="548259" y="1206754"/>
                    </a:lnTo>
                    <a:lnTo>
                      <a:pt x="541401" y="1202817"/>
                    </a:lnTo>
                    <a:close/>
                  </a:path>
                  <a:path w="557529" h="1333500">
                    <a:moveTo>
                      <a:pt x="490998" y="1276428"/>
                    </a:moveTo>
                    <a:lnTo>
                      <a:pt x="478663" y="1297559"/>
                    </a:lnTo>
                    <a:lnTo>
                      <a:pt x="503300" y="1297559"/>
                    </a:lnTo>
                    <a:lnTo>
                      <a:pt x="490998" y="1276428"/>
                    </a:lnTo>
                    <a:close/>
                  </a:path>
                  <a:path w="557529" h="1333500">
                    <a:moveTo>
                      <a:pt x="505333" y="1251874"/>
                    </a:moveTo>
                    <a:lnTo>
                      <a:pt x="490998" y="1276428"/>
                    </a:lnTo>
                    <a:lnTo>
                      <a:pt x="503300" y="1297559"/>
                    </a:lnTo>
                    <a:lnTo>
                      <a:pt x="505333" y="1297559"/>
                    </a:lnTo>
                    <a:lnTo>
                      <a:pt x="505333" y="1251874"/>
                    </a:lnTo>
                    <a:close/>
                  </a:path>
                  <a:path w="557529" h="1333500">
                    <a:moveTo>
                      <a:pt x="476758" y="775462"/>
                    </a:moveTo>
                    <a:lnTo>
                      <a:pt x="476758" y="1251969"/>
                    </a:lnTo>
                    <a:lnTo>
                      <a:pt x="490998" y="1276428"/>
                    </a:lnTo>
                    <a:lnTo>
                      <a:pt x="505277" y="1251969"/>
                    </a:lnTo>
                    <a:lnTo>
                      <a:pt x="505333" y="789686"/>
                    </a:lnTo>
                    <a:lnTo>
                      <a:pt x="490982" y="789686"/>
                    </a:lnTo>
                    <a:lnTo>
                      <a:pt x="476758" y="775462"/>
                    </a:lnTo>
                    <a:close/>
                  </a:path>
                  <a:path w="557529" h="1333500">
                    <a:moveTo>
                      <a:pt x="66356" y="56772"/>
                    </a:moveTo>
                    <a:lnTo>
                      <a:pt x="52070" y="81244"/>
                    </a:lnTo>
                    <a:lnTo>
                      <a:pt x="52070" y="783336"/>
                    </a:lnTo>
                    <a:lnTo>
                      <a:pt x="58547" y="789686"/>
                    </a:lnTo>
                    <a:lnTo>
                      <a:pt x="476758" y="789686"/>
                    </a:lnTo>
                    <a:lnTo>
                      <a:pt x="476758" y="775462"/>
                    </a:lnTo>
                    <a:lnTo>
                      <a:pt x="80645" y="775462"/>
                    </a:lnTo>
                    <a:lnTo>
                      <a:pt x="66421" y="761111"/>
                    </a:lnTo>
                    <a:lnTo>
                      <a:pt x="80645" y="761111"/>
                    </a:lnTo>
                    <a:lnTo>
                      <a:pt x="80641" y="81244"/>
                    </a:lnTo>
                    <a:lnTo>
                      <a:pt x="66356" y="56772"/>
                    </a:lnTo>
                    <a:close/>
                  </a:path>
                  <a:path w="557529" h="1333500">
                    <a:moveTo>
                      <a:pt x="498855" y="761111"/>
                    </a:moveTo>
                    <a:lnTo>
                      <a:pt x="80645" y="761111"/>
                    </a:lnTo>
                    <a:lnTo>
                      <a:pt x="80645" y="775462"/>
                    </a:lnTo>
                    <a:lnTo>
                      <a:pt x="476758" y="775462"/>
                    </a:lnTo>
                    <a:lnTo>
                      <a:pt x="490982" y="789686"/>
                    </a:lnTo>
                    <a:lnTo>
                      <a:pt x="505333" y="789686"/>
                    </a:lnTo>
                    <a:lnTo>
                      <a:pt x="505333" y="767588"/>
                    </a:lnTo>
                    <a:lnTo>
                      <a:pt x="498855" y="761111"/>
                    </a:lnTo>
                    <a:close/>
                  </a:path>
                  <a:path w="557529" h="1333500">
                    <a:moveTo>
                      <a:pt x="80645" y="761111"/>
                    </a:moveTo>
                    <a:lnTo>
                      <a:pt x="66421" y="761111"/>
                    </a:lnTo>
                    <a:lnTo>
                      <a:pt x="80645" y="775462"/>
                    </a:lnTo>
                    <a:lnTo>
                      <a:pt x="80645" y="761111"/>
                    </a:lnTo>
                    <a:close/>
                  </a:path>
                  <a:path w="557529" h="1333500">
                    <a:moveTo>
                      <a:pt x="66421" y="0"/>
                    </a:moveTo>
                    <a:lnTo>
                      <a:pt x="4063" y="106807"/>
                    </a:lnTo>
                    <a:lnTo>
                      <a:pt x="0" y="113665"/>
                    </a:lnTo>
                    <a:lnTo>
                      <a:pt x="2412" y="122428"/>
                    </a:lnTo>
                    <a:lnTo>
                      <a:pt x="16001" y="130429"/>
                    </a:lnTo>
                    <a:lnTo>
                      <a:pt x="24764" y="128016"/>
                    </a:lnTo>
                    <a:lnTo>
                      <a:pt x="52066" y="81250"/>
                    </a:lnTo>
                    <a:lnTo>
                      <a:pt x="52070" y="28321"/>
                    </a:lnTo>
                    <a:lnTo>
                      <a:pt x="82955" y="28321"/>
                    </a:lnTo>
                    <a:lnTo>
                      <a:pt x="66421" y="0"/>
                    </a:lnTo>
                    <a:close/>
                  </a:path>
                  <a:path w="557529" h="1333500">
                    <a:moveTo>
                      <a:pt x="82955" y="28321"/>
                    </a:moveTo>
                    <a:lnTo>
                      <a:pt x="80645" y="28321"/>
                    </a:lnTo>
                    <a:lnTo>
                      <a:pt x="80645" y="81250"/>
                    </a:lnTo>
                    <a:lnTo>
                      <a:pt x="104012" y="121285"/>
                    </a:lnTo>
                    <a:lnTo>
                      <a:pt x="108076" y="128016"/>
                    </a:lnTo>
                    <a:lnTo>
                      <a:pt x="116712" y="130429"/>
                    </a:lnTo>
                    <a:lnTo>
                      <a:pt x="123571" y="126365"/>
                    </a:lnTo>
                    <a:lnTo>
                      <a:pt x="130428" y="122428"/>
                    </a:lnTo>
                    <a:lnTo>
                      <a:pt x="132714" y="113665"/>
                    </a:lnTo>
                    <a:lnTo>
                      <a:pt x="128777" y="106807"/>
                    </a:lnTo>
                    <a:lnTo>
                      <a:pt x="82955" y="28321"/>
                    </a:lnTo>
                    <a:close/>
                  </a:path>
                  <a:path w="557529" h="1333500">
                    <a:moveTo>
                      <a:pt x="80645" y="35560"/>
                    </a:moveTo>
                    <a:lnTo>
                      <a:pt x="78739" y="35560"/>
                    </a:lnTo>
                    <a:lnTo>
                      <a:pt x="66356" y="56772"/>
                    </a:lnTo>
                    <a:lnTo>
                      <a:pt x="80645" y="81250"/>
                    </a:lnTo>
                    <a:lnTo>
                      <a:pt x="80645" y="35560"/>
                    </a:lnTo>
                    <a:close/>
                  </a:path>
                  <a:path w="557529" h="1333500">
                    <a:moveTo>
                      <a:pt x="80645" y="28321"/>
                    </a:moveTo>
                    <a:lnTo>
                      <a:pt x="52070" y="28321"/>
                    </a:lnTo>
                    <a:lnTo>
                      <a:pt x="52070" y="81244"/>
                    </a:lnTo>
                    <a:lnTo>
                      <a:pt x="66356" y="56772"/>
                    </a:lnTo>
                    <a:lnTo>
                      <a:pt x="53975" y="35560"/>
                    </a:lnTo>
                    <a:lnTo>
                      <a:pt x="80645" y="35560"/>
                    </a:lnTo>
                    <a:lnTo>
                      <a:pt x="80645" y="28321"/>
                    </a:lnTo>
                    <a:close/>
                  </a:path>
                  <a:path w="557529" h="1333500">
                    <a:moveTo>
                      <a:pt x="78739" y="35560"/>
                    </a:moveTo>
                    <a:lnTo>
                      <a:pt x="53975" y="35560"/>
                    </a:lnTo>
                    <a:lnTo>
                      <a:pt x="66356" y="56772"/>
                    </a:lnTo>
                    <a:lnTo>
                      <a:pt x="78739" y="35560"/>
                    </a:lnTo>
                    <a:close/>
                  </a:path>
                </a:pathLst>
              </a:custGeom>
              <a:solidFill>
                <a:srgbClr val="226092"/>
              </a:solidFill>
            </p:spPr>
            <p:txBody>
              <a:bodyPr wrap="square" lIns="0" tIns="0" rIns="0" bIns="0" rtlCol="0"/>
              <a:lstStyle/>
              <a:p>
                <a:endParaRPr/>
              </a:p>
            </p:txBody>
          </p:sp>
          <p:sp>
            <p:nvSpPr>
              <p:cNvPr id="67" name="object 67"/>
              <p:cNvSpPr/>
              <p:nvPr/>
            </p:nvSpPr>
            <p:spPr>
              <a:xfrm>
                <a:off x="2954322" y="2401598"/>
                <a:ext cx="3554820" cy="1663828"/>
              </a:xfrm>
              <a:custGeom>
                <a:avLst/>
                <a:gdLst/>
                <a:ahLst/>
                <a:cxnLst/>
                <a:rect l="l" t="t" r="r" b="b"/>
                <a:pathLst>
                  <a:path w="3224529" h="1509395">
                    <a:moveTo>
                      <a:pt x="3107309" y="1378712"/>
                    </a:moveTo>
                    <a:lnTo>
                      <a:pt x="3093593" y="1386586"/>
                    </a:lnTo>
                    <a:lnTo>
                      <a:pt x="3091307" y="1395349"/>
                    </a:lnTo>
                    <a:lnTo>
                      <a:pt x="3095371" y="1402206"/>
                    </a:lnTo>
                    <a:lnTo>
                      <a:pt x="3157728" y="1509014"/>
                    </a:lnTo>
                    <a:lnTo>
                      <a:pt x="3174228" y="1480692"/>
                    </a:lnTo>
                    <a:lnTo>
                      <a:pt x="3143377" y="1480692"/>
                    </a:lnTo>
                    <a:lnTo>
                      <a:pt x="3143377" y="1427769"/>
                    </a:lnTo>
                    <a:lnTo>
                      <a:pt x="3116072" y="1380998"/>
                    </a:lnTo>
                    <a:lnTo>
                      <a:pt x="3107309" y="1378712"/>
                    </a:lnTo>
                    <a:close/>
                  </a:path>
                  <a:path w="3224529" h="1509395">
                    <a:moveTo>
                      <a:pt x="3143377" y="1427769"/>
                    </a:moveTo>
                    <a:lnTo>
                      <a:pt x="3143377" y="1480692"/>
                    </a:lnTo>
                    <a:lnTo>
                      <a:pt x="3171952" y="1480692"/>
                    </a:lnTo>
                    <a:lnTo>
                      <a:pt x="3171952" y="1473453"/>
                    </a:lnTo>
                    <a:lnTo>
                      <a:pt x="3145282" y="1473453"/>
                    </a:lnTo>
                    <a:lnTo>
                      <a:pt x="3157664" y="1452243"/>
                    </a:lnTo>
                    <a:lnTo>
                      <a:pt x="3143377" y="1427769"/>
                    </a:lnTo>
                    <a:close/>
                  </a:path>
                  <a:path w="3224529" h="1509395">
                    <a:moveTo>
                      <a:pt x="3208020" y="1378712"/>
                    </a:moveTo>
                    <a:lnTo>
                      <a:pt x="3199257" y="1380998"/>
                    </a:lnTo>
                    <a:lnTo>
                      <a:pt x="3171952" y="1427769"/>
                    </a:lnTo>
                    <a:lnTo>
                      <a:pt x="3171952" y="1480692"/>
                    </a:lnTo>
                    <a:lnTo>
                      <a:pt x="3174228" y="1480692"/>
                    </a:lnTo>
                    <a:lnTo>
                      <a:pt x="3219958" y="1402206"/>
                    </a:lnTo>
                    <a:lnTo>
                      <a:pt x="3224022" y="1395349"/>
                    </a:lnTo>
                    <a:lnTo>
                      <a:pt x="3221736" y="1386586"/>
                    </a:lnTo>
                    <a:lnTo>
                      <a:pt x="3208020" y="1378712"/>
                    </a:lnTo>
                    <a:close/>
                  </a:path>
                  <a:path w="3224529" h="1509395">
                    <a:moveTo>
                      <a:pt x="3157664" y="1452243"/>
                    </a:moveTo>
                    <a:lnTo>
                      <a:pt x="3145282" y="1473453"/>
                    </a:lnTo>
                    <a:lnTo>
                      <a:pt x="3170047" y="1473453"/>
                    </a:lnTo>
                    <a:lnTo>
                      <a:pt x="3157664" y="1452243"/>
                    </a:lnTo>
                    <a:close/>
                  </a:path>
                  <a:path w="3224529" h="1509395">
                    <a:moveTo>
                      <a:pt x="3171952" y="1427769"/>
                    </a:moveTo>
                    <a:lnTo>
                      <a:pt x="3157664" y="1452243"/>
                    </a:lnTo>
                    <a:lnTo>
                      <a:pt x="3170047" y="1473453"/>
                    </a:lnTo>
                    <a:lnTo>
                      <a:pt x="3171952" y="1473453"/>
                    </a:lnTo>
                    <a:lnTo>
                      <a:pt x="3171952" y="1427769"/>
                    </a:lnTo>
                    <a:close/>
                  </a:path>
                  <a:path w="3224529" h="1509395">
                    <a:moveTo>
                      <a:pt x="3143377" y="841628"/>
                    </a:moveTo>
                    <a:lnTo>
                      <a:pt x="3143377" y="1427769"/>
                    </a:lnTo>
                    <a:lnTo>
                      <a:pt x="3157664" y="1452243"/>
                    </a:lnTo>
                    <a:lnTo>
                      <a:pt x="3171952" y="1427769"/>
                    </a:lnTo>
                    <a:lnTo>
                      <a:pt x="3171952" y="855979"/>
                    </a:lnTo>
                    <a:lnTo>
                      <a:pt x="3157728" y="855979"/>
                    </a:lnTo>
                    <a:lnTo>
                      <a:pt x="3143377" y="841628"/>
                    </a:lnTo>
                    <a:close/>
                  </a:path>
                  <a:path w="3224529" h="1509395">
                    <a:moveTo>
                      <a:pt x="66357" y="56773"/>
                    </a:moveTo>
                    <a:lnTo>
                      <a:pt x="52070" y="81250"/>
                    </a:lnTo>
                    <a:lnTo>
                      <a:pt x="52070" y="849502"/>
                    </a:lnTo>
                    <a:lnTo>
                      <a:pt x="58420" y="855979"/>
                    </a:lnTo>
                    <a:lnTo>
                      <a:pt x="3143377" y="855979"/>
                    </a:lnTo>
                    <a:lnTo>
                      <a:pt x="3143377" y="841628"/>
                    </a:lnTo>
                    <a:lnTo>
                      <a:pt x="80645" y="841628"/>
                    </a:lnTo>
                    <a:lnTo>
                      <a:pt x="66421" y="827404"/>
                    </a:lnTo>
                    <a:lnTo>
                      <a:pt x="80645" y="827404"/>
                    </a:lnTo>
                    <a:lnTo>
                      <a:pt x="80645" y="81250"/>
                    </a:lnTo>
                    <a:lnTo>
                      <a:pt x="66357" y="56773"/>
                    </a:lnTo>
                    <a:close/>
                  </a:path>
                  <a:path w="3224529" h="1509395">
                    <a:moveTo>
                      <a:pt x="3165602" y="827404"/>
                    </a:moveTo>
                    <a:lnTo>
                      <a:pt x="80645" y="827404"/>
                    </a:lnTo>
                    <a:lnTo>
                      <a:pt x="80645" y="841628"/>
                    </a:lnTo>
                    <a:lnTo>
                      <a:pt x="3143377" y="841628"/>
                    </a:lnTo>
                    <a:lnTo>
                      <a:pt x="3157728" y="855979"/>
                    </a:lnTo>
                    <a:lnTo>
                      <a:pt x="3171952" y="855979"/>
                    </a:lnTo>
                    <a:lnTo>
                      <a:pt x="3171952" y="833754"/>
                    </a:lnTo>
                    <a:lnTo>
                      <a:pt x="3165602" y="827404"/>
                    </a:lnTo>
                    <a:close/>
                  </a:path>
                  <a:path w="3224529" h="1509395">
                    <a:moveTo>
                      <a:pt x="80645" y="827404"/>
                    </a:moveTo>
                    <a:lnTo>
                      <a:pt x="66421" y="827404"/>
                    </a:lnTo>
                    <a:lnTo>
                      <a:pt x="80645" y="841628"/>
                    </a:lnTo>
                    <a:lnTo>
                      <a:pt x="80645" y="827404"/>
                    </a:lnTo>
                    <a:close/>
                  </a:path>
                  <a:path w="3224529" h="1509395">
                    <a:moveTo>
                      <a:pt x="66421" y="0"/>
                    </a:moveTo>
                    <a:lnTo>
                      <a:pt x="4064" y="106934"/>
                    </a:lnTo>
                    <a:lnTo>
                      <a:pt x="0" y="113664"/>
                    </a:lnTo>
                    <a:lnTo>
                      <a:pt x="2412" y="122427"/>
                    </a:lnTo>
                    <a:lnTo>
                      <a:pt x="9143" y="126491"/>
                    </a:lnTo>
                    <a:lnTo>
                      <a:pt x="16002" y="130428"/>
                    </a:lnTo>
                    <a:lnTo>
                      <a:pt x="24765" y="128142"/>
                    </a:lnTo>
                    <a:lnTo>
                      <a:pt x="28702" y="121285"/>
                    </a:lnTo>
                    <a:lnTo>
                      <a:pt x="52070" y="81250"/>
                    </a:lnTo>
                    <a:lnTo>
                      <a:pt x="52070" y="28320"/>
                    </a:lnTo>
                    <a:lnTo>
                      <a:pt x="82935" y="28320"/>
                    </a:lnTo>
                    <a:lnTo>
                      <a:pt x="66421" y="0"/>
                    </a:lnTo>
                    <a:close/>
                  </a:path>
                  <a:path w="3224529" h="1509395">
                    <a:moveTo>
                      <a:pt x="82935" y="28320"/>
                    </a:moveTo>
                    <a:lnTo>
                      <a:pt x="80645" y="28320"/>
                    </a:lnTo>
                    <a:lnTo>
                      <a:pt x="80645" y="81250"/>
                    </a:lnTo>
                    <a:lnTo>
                      <a:pt x="104012" y="121285"/>
                    </a:lnTo>
                    <a:lnTo>
                      <a:pt x="108077" y="128142"/>
                    </a:lnTo>
                    <a:lnTo>
                      <a:pt x="116712" y="130428"/>
                    </a:lnTo>
                    <a:lnTo>
                      <a:pt x="123571" y="126491"/>
                    </a:lnTo>
                    <a:lnTo>
                      <a:pt x="130429" y="122427"/>
                    </a:lnTo>
                    <a:lnTo>
                      <a:pt x="132715" y="113664"/>
                    </a:lnTo>
                    <a:lnTo>
                      <a:pt x="82935" y="28320"/>
                    </a:lnTo>
                    <a:close/>
                  </a:path>
                  <a:path w="3224529" h="1509395">
                    <a:moveTo>
                      <a:pt x="80645" y="28320"/>
                    </a:moveTo>
                    <a:lnTo>
                      <a:pt x="52070" y="28320"/>
                    </a:lnTo>
                    <a:lnTo>
                      <a:pt x="52070" y="81250"/>
                    </a:lnTo>
                    <a:lnTo>
                      <a:pt x="66357" y="56773"/>
                    </a:lnTo>
                    <a:lnTo>
                      <a:pt x="53975" y="35560"/>
                    </a:lnTo>
                    <a:lnTo>
                      <a:pt x="80645" y="35560"/>
                    </a:lnTo>
                    <a:lnTo>
                      <a:pt x="80645" y="28320"/>
                    </a:lnTo>
                    <a:close/>
                  </a:path>
                  <a:path w="3224529" h="1509395">
                    <a:moveTo>
                      <a:pt x="80645" y="35560"/>
                    </a:moveTo>
                    <a:lnTo>
                      <a:pt x="78740" y="35560"/>
                    </a:lnTo>
                    <a:lnTo>
                      <a:pt x="66357" y="56773"/>
                    </a:lnTo>
                    <a:lnTo>
                      <a:pt x="80645" y="81250"/>
                    </a:lnTo>
                    <a:lnTo>
                      <a:pt x="80645" y="35560"/>
                    </a:lnTo>
                    <a:close/>
                  </a:path>
                  <a:path w="3224529" h="1509395">
                    <a:moveTo>
                      <a:pt x="78740" y="35560"/>
                    </a:moveTo>
                    <a:lnTo>
                      <a:pt x="53975" y="35560"/>
                    </a:lnTo>
                    <a:lnTo>
                      <a:pt x="66357" y="56773"/>
                    </a:lnTo>
                    <a:lnTo>
                      <a:pt x="78740" y="35560"/>
                    </a:lnTo>
                    <a:close/>
                  </a:path>
                </a:pathLst>
              </a:custGeom>
              <a:solidFill>
                <a:srgbClr val="226092"/>
              </a:solidFill>
            </p:spPr>
            <p:txBody>
              <a:bodyPr wrap="square" lIns="0" tIns="0" rIns="0" bIns="0" rtlCol="0"/>
              <a:lstStyle/>
              <a:p>
                <a:endParaRPr/>
              </a:p>
            </p:txBody>
          </p:sp>
        </p:grpSp>
      </p:grpSp>
      <p:sp>
        <p:nvSpPr>
          <p:cNvPr id="68" name="object 68"/>
          <p:cNvSpPr/>
          <p:nvPr/>
        </p:nvSpPr>
        <p:spPr>
          <a:xfrm>
            <a:off x="6448519" y="1283465"/>
            <a:ext cx="1306238" cy="868942"/>
          </a:xfrm>
          <a:prstGeom prst="rect">
            <a:avLst/>
          </a:prstGeom>
          <a:blipFill>
            <a:blip r:embed="rId28" cstate="print"/>
            <a:stretch>
              <a:fillRect/>
            </a:stretch>
          </a:blipFill>
        </p:spPr>
        <p:txBody>
          <a:bodyPr wrap="square" lIns="0" tIns="0" rIns="0" bIns="0" rtlCol="0"/>
          <a:lstStyle/>
          <a:p>
            <a:endParaRPr/>
          </a:p>
        </p:txBody>
      </p:sp>
      <p:sp>
        <p:nvSpPr>
          <p:cNvPr id="69" name="object 69"/>
          <p:cNvSpPr/>
          <p:nvPr/>
        </p:nvSpPr>
        <p:spPr>
          <a:xfrm>
            <a:off x="1784271" y="1325463"/>
            <a:ext cx="1602819" cy="967638"/>
          </a:xfrm>
          <a:prstGeom prst="rect">
            <a:avLst/>
          </a:prstGeom>
          <a:blipFill>
            <a:blip r:embed="rId29" cstate="print"/>
            <a:stretch>
              <a:fillRect/>
            </a:stretch>
          </a:blipFill>
        </p:spPr>
        <p:txBody>
          <a:bodyPr wrap="square" lIns="0" tIns="0" rIns="0" bIns="0" rtlCol="0"/>
          <a:lstStyle/>
          <a:p>
            <a:endParaRPr/>
          </a:p>
        </p:txBody>
      </p:sp>
      <p:sp>
        <p:nvSpPr>
          <p:cNvPr id="70" name="object 70"/>
          <p:cNvSpPr/>
          <p:nvPr/>
        </p:nvSpPr>
        <p:spPr>
          <a:xfrm>
            <a:off x="1917838" y="1459900"/>
            <a:ext cx="1331468" cy="699087"/>
          </a:xfrm>
          <a:prstGeom prst="rect">
            <a:avLst/>
          </a:prstGeom>
          <a:blipFill>
            <a:blip r:embed="rId7" cstate="print"/>
            <a:stretch>
              <a:fillRect/>
            </a:stretch>
          </a:blipFill>
        </p:spPr>
        <p:txBody>
          <a:bodyPr wrap="square" lIns="0" tIns="0" rIns="0" bIns="0" rtlCol="0"/>
          <a:lstStyle/>
          <a:p>
            <a:endParaRPr/>
          </a:p>
        </p:txBody>
      </p:sp>
      <p:sp>
        <p:nvSpPr>
          <p:cNvPr id="71" name="object 71"/>
          <p:cNvSpPr txBox="1"/>
          <p:nvPr/>
        </p:nvSpPr>
        <p:spPr>
          <a:xfrm>
            <a:off x="2036145" y="2178307"/>
            <a:ext cx="976001" cy="184666"/>
          </a:xfrm>
          <a:prstGeom prst="rect">
            <a:avLst/>
          </a:prstGeom>
        </p:spPr>
        <p:txBody>
          <a:bodyPr vert="horz" wrap="square" lIns="0" tIns="0" rIns="0" bIns="0" rtlCol="0">
            <a:spAutoFit/>
          </a:bodyPr>
          <a:lstStyle/>
          <a:p>
            <a:pPr marL="13999">
              <a:lnSpc>
                <a:spcPct val="100000"/>
              </a:lnSpc>
            </a:pPr>
            <a:r>
              <a:rPr sz="1200" b="1" spc="-6" dirty="0">
                <a:solidFill>
                  <a:srgbClr val="365F91"/>
                </a:solidFill>
                <a:latin typeface="Calibri"/>
                <a:cs typeface="Calibri"/>
              </a:rPr>
              <a:t>Cloud</a:t>
            </a:r>
            <a:r>
              <a:rPr sz="1200" b="1" spc="-77" dirty="0">
                <a:solidFill>
                  <a:srgbClr val="365F91"/>
                </a:solidFill>
                <a:latin typeface="Calibri"/>
                <a:cs typeface="Calibri"/>
              </a:rPr>
              <a:t> </a:t>
            </a:r>
            <a:r>
              <a:rPr sz="1200" b="1" spc="-6" dirty="0">
                <a:solidFill>
                  <a:srgbClr val="365F91"/>
                </a:solidFill>
                <a:latin typeface="Calibri"/>
                <a:cs typeface="Calibri"/>
              </a:rPr>
              <a:t>Services</a:t>
            </a:r>
            <a:endParaRPr sz="1200" dirty="0">
              <a:latin typeface="Calibri"/>
              <a:cs typeface="Calibri"/>
            </a:endParaRPr>
          </a:p>
        </p:txBody>
      </p:sp>
      <p:sp>
        <p:nvSpPr>
          <p:cNvPr id="72" name="object 72"/>
          <p:cNvSpPr/>
          <p:nvPr/>
        </p:nvSpPr>
        <p:spPr>
          <a:xfrm>
            <a:off x="2565099" y="1924567"/>
            <a:ext cx="603759" cy="169042"/>
          </a:xfrm>
          <a:prstGeom prst="rect">
            <a:avLst/>
          </a:prstGeom>
          <a:blipFill>
            <a:blip r:embed="rId30" cstate="print"/>
            <a:stretch>
              <a:fillRect/>
            </a:stretch>
          </a:blipFill>
        </p:spPr>
        <p:txBody>
          <a:bodyPr wrap="square" lIns="0" tIns="0" rIns="0" bIns="0" rtlCol="0"/>
          <a:lstStyle/>
          <a:p>
            <a:endParaRPr/>
          </a:p>
        </p:txBody>
      </p:sp>
      <p:sp>
        <p:nvSpPr>
          <p:cNvPr id="73" name="object 73"/>
          <p:cNvSpPr/>
          <p:nvPr/>
        </p:nvSpPr>
        <p:spPr>
          <a:xfrm>
            <a:off x="2713088" y="1692303"/>
            <a:ext cx="277483" cy="251093"/>
          </a:xfrm>
          <a:prstGeom prst="rect">
            <a:avLst/>
          </a:prstGeom>
          <a:blipFill>
            <a:blip r:embed="rId31" cstate="print"/>
            <a:stretch>
              <a:fillRect/>
            </a:stretch>
          </a:blipFill>
        </p:spPr>
        <p:txBody>
          <a:bodyPr wrap="square" lIns="0" tIns="0" rIns="0" bIns="0" rtlCol="0"/>
          <a:lstStyle/>
          <a:p>
            <a:endParaRPr/>
          </a:p>
        </p:txBody>
      </p:sp>
      <p:sp>
        <p:nvSpPr>
          <p:cNvPr id="74" name="object 74"/>
          <p:cNvSpPr/>
          <p:nvPr/>
        </p:nvSpPr>
        <p:spPr>
          <a:xfrm>
            <a:off x="2170693" y="1599235"/>
            <a:ext cx="506439" cy="170568"/>
          </a:xfrm>
          <a:prstGeom prst="rect">
            <a:avLst/>
          </a:prstGeom>
          <a:blipFill>
            <a:blip r:embed="rId32" cstate="print"/>
            <a:stretch>
              <a:fillRect/>
            </a:stretch>
          </a:blipFill>
        </p:spPr>
        <p:txBody>
          <a:bodyPr wrap="square" lIns="0" tIns="0" rIns="0" bIns="0" rtlCol="0"/>
          <a:lstStyle/>
          <a:p>
            <a:endParaRPr/>
          </a:p>
        </p:txBody>
      </p:sp>
      <p:sp>
        <p:nvSpPr>
          <p:cNvPr id="75" name="object 75"/>
          <p:cNvSpPr/>
          <p:nvPr/>
        </p:nvSpPr>
        <p:spPr>
          <a:xfrm>
            <a:off x="2016545" y="1878075"/>
            <a:ext cx="296762" cy="285951"/>
          </a:xfrm>
          <a:prstGeom prst="rect">
            <a:avLst/>
          </a:prstGeom>
          <a:blipFill>
            <a:blip r:embed="rId33" cstate="print"/>
            <a:stretch>
              <a:fillRect/>
            </a:stretch>
          </a:blipFill>
        </p:spPr>
        <p:txBody>
          <a:bodyPr wrap="square" lIns="0" tIns="0" rIns="0" bIns="0" rtlCol="0"/>
          <a:lstStyle/>
          <a:p>
            <a:endParaRPr/>
          </a:p>
        </p:txBody>
      </p:sp>
      <p:sp>
        <p:nvSpPr>
          <p:cNvPr id="76" name="object 76"/>
          <p:cNvSpPr/>
          <p:nvPr/>
        </p:nvSpPr>
        <p:spPr>
          <a:xfrm>
            <a:off x="2312383" y="1738655"/>
            <a:ext cx="273619" cy="281037"/>
          </a:xfrm>
          <a:prstGeom prst="rect">
            <a:avLst/>
          </a:prstGeom>
          <a:blipFill>
            <a:blip r:embed="rId34" cstate="print"/>
            <a:stretch>
              <a:fillRect/>
            </a:stretch>
          </a:blipFill>
        </p:spPr>
        <p:txBody>
          <a:bodyPr wrap="square" lIns="0" tIns="0" rIns="0" bIns="0" rtlCol="0"/>
          <a:lstStyle/>
          <a:p>
            <a:endParaRPr/>
          </a:p>
        </p:txBody>
      </p:sp>
      <p:sp>
        <p:nvSpPr>
          <p:cNvPr id="77" name="object 77"/>
          <p:cNvSpPr/>
          <p:nvPr/>
        </p:nvSpPr>
        <p:spPr>
          <a:xfrm>
            <a:off x="2762091" y="987796"/>
            <a:ext cx="1809471" cy="1219628"/>
          </a:xfrm>
          <a:prstGeom prst="rect">
            <a:avLst/>
          </a:prstGeom>
          <a:blipFill>
            <a:blip r:embed="rId35" cstate="print"/>
            <a:stretch>
              <a:fillRect/>
            </a:stretch>
          </a:blipFill>
        </p:spPr>
        <p:txBody>
          <a:bodyPr wrap="square" lIns="0" tIns="0" rIns="0" bIns="0" rtlCol="0"/>
          <a:lstStyle/>
          <a:p>
            <a:endParaRPr/>
          </a:p>
        </p:txBody>
      </p:sp>
      <p:sp>
        <p:nvSpPr>
          <p:cNvPr id="78" name="object 78"/>
          <p:cNvSpPr/>
          <p:nvPr/>
        </p:nvSpPr>
        <p:spPr>
          <a:xfrm>
            <a:off x="2900000" y="1122696"/>
            <a:ext cx="1537575" cy="950194"/>
          </a:xfrm>
          <a:prstGeom prst="rect">
            <a:avLst/>
          </a:prstGeom>
          <a:blipFill>
            <a:blip r:embed="rId7" cstate="print"/>
            <a:stretch>
              <a:fillRect/>
            </a:stretch>
          </a:blipFill>
        </p:spPr>
        <p:txBody>
          <a:bodyPr wrap="square" lIns="0" tIns="0" rIns="0" bIns="0" rtlCol="0"/>
          <a:lstStyle/>
          <a:p>
            <a:endParaRPr/>
          </a:p>
        </p:txBody>
      </p:sp>
      <p:sp>
        <p:nvSpPr>
          <p:cNvPr id="79" name="object 79"/>
          <p:cNvSpPr txBox="1"/>
          <p:nvPr/>
        </p:nvSpPr>
        <p:spPr>
          <a:xfrm>
            <a:off x="3118693" y="2085631"/>
            <a:ext cx="1094868" cy="184666"/>
          </a:xfrm>
          <a:prstGeom prst="rect">
            <a:avLst/>
          </a:prstGeom>
        </p:spPr>
        <p:txBody>
          <a:bodyPr vert="horz" wrap="square" lIns="0" tIns="0" rIns="0" bIns="0" rtlCol="0">
            <a:spAutoFit/>
          </a:bodyPr>
          <a:lstStyle/>
          <a:p>
            <a:pPr marL="13999">
              <a:lnSpc>
                <a:spcPct val="100000"/>
              </a:lnSpc>
            </a:pPr>
            <a:r>
              <a:rPr sz="1200" b="1" dirty="0">
                <a:solidFill>
                  <a:srgbClr val="365F91"/>
                </a:solidFill>
                <a:latin typeface="Calibri"/>
                <a:cs typeface="Calibri"/>
              </a:rPr>
              <a:t>Business</a:t>
            </a:r>
            <a:r>
              <a:rPr sz="1200" b="1" spc="-105" dirty="0">
                <a:solidFill>
                  <a:srgbClr val="365F91"/>
                </a:solidFill>
                <a:latin typeface="Calibri"/>
                <a:cs typeface="Calibri"/>
              </a:rPr>
              <a:t> </a:t>
            </a:r>
            <a:r>
              <a:rPr sz="1200" b="1" dirty="0">
                <a:solidFill>
                  <a:srgbClr val="365F91"/>
                </a:solidFill>
                <a:latin typeface="Calibri"/>
                <a:cs typeface="Calibri"/>
              </a:rPr>
              <a:t>Systems</a:t>
            </a:r>
            <a:endParaRPr sz="1200">
              <a:latin typeface="Calibri"/>
              <a:cs typeface="Calibri"/>
            </a:endParaRPr>
          </a:p>
        </p:txBody>
      </p:sp>
      <p:sp>
        <p:nvSpPr>
          <p:cNvPr id="80" name="object 80"/>
          <p:cNvSpPr/>
          <p:nvPr/>
        </p:nvSpPr>
        <p:spPr>
          <a:xfrm>
            <a:off x="3402350" y="1858266"/>
            <a:ext cx="917154" cy="177666"/>
          </a:xfrm>
          <a:prstGeom prst="rect">
            <a:avLst/>
          </a:prstGeom>
          <a:blipFill>
            <a:blip r:embed="rId36" cstate="print"/>
            <a:stretch>
              <a:fillRect/>
            </a:stretch>
          </a:blipFill>
        </p:spPr>
        <p:txBody>
          <a:bodyPr wrap="square" lIns="0" tIns="0" rIns="0" bIns="0" rtlCol="0"/>
          <a:lstStyle/>
          <a:p>
            <a:endParaRPr/>
          </a:p>
        </p:txBody>
      </p:sp>
      <p:sp>
        <p:nvSpPr>
          <p:cNvPr id="81" name="object 81"/>
          <p:cNvSpPr/>
          <p:nvPr/>
        </p:nvSpPr>
        <p:spPr>
          <a:xfrm>
            <a:off x="3369308" y="1366285"/>
            <a:ext cx="391786" cy="216486"/>
          </a:xfrm>
          <a:prstGeom prst="rect">
            <a:avLst/>
          </a:prstGeom>
          <a:blipFill>
            <a:blip r:embed="rId37" cstate="print"/>
            <a:stretch>
              <a:fillRect/>
            </a:stretch>
          </a:blipFill>
        </p:spPr>
        <p:txBody>
          <a:bodyPr wrap="square" lIns="0" tIns="0" rIns="0" bIns="0" rtlCol="0"/>
          <a:lstStyle/>
          <a:p>
            <a:endParaRPr/>
          </a:p>
        </p:txBody>
      </p:sp>
      <p:sp>
        <p:nvSpPr>
          <p:cNvPr id="82" name="object 82"/>
          <p:cNvSpPr/>
          <p:nvPr/>
        </p:nvSpPr>
        <p:spPr>
          <a:xfrm>
            <a:off x="3125974" y="1599151"/>
            <a:ext cx="897385" cy="254088"/>
          </a:xfrm>
          <a:prstGeom prst="rect">
            <a:avLst/>
          </a:prstGeom>
          <a:blipFill>
            <a:blip r:embed="rId38" cstate="print"/>
            <a:stretch>
              <a:fillRect/>
            </a:stretch>
          </a:blipFill>
        </p:spPr>
        <p:txBody>
          <a:bodyPr wrap="square" lIns="0" tIns="0" rIns="0" bIns="0" rtlCol="0"/>
          <a:lstStyle/>
          <a:p>
            <a:endParaRPr/>
          </a:p>
        </p:txBody>
      </p:sp>
      <p:sp>
        <p:nvSpPr>
          <p:cNvPr id="83" name="object 83"/>
          <p:cNvSpPr/>
          <p:nvPr/>
        </p:nvSpPr>
        <p:spPr>
          <a:xfrm>
            <a:off x="4333547" y="928860"/>
            <a:ext cx="2367827" cy="1673908"/>
          </a:xfrm>
          <a:prstGeom prst="rect">
            <a:avLst/>
          </a:prstGeom>
          <a:blipFill>
            <a:blip r:embed="rId39" cstate="print"/>
            <a:stretch>
              <a:fillRect/>
            </a:stretch>
          </a:blipFill>
        </p:spPr>
        <p:txBody>
          <a:bodyPr wrap="square" lIns="0" tIns="0" rIns="0" bIns="0" rtlCol="0"/>
          <a:lstStyle/>
          <a:p>
            <a:endParaRPr/>
          </a:p>
        </p:txBody>
      </p:sp>
      <p:sp>
        <p:nvSpPr>
          <p:cNvPr id="84" name="object 84"/>
          <p:cNvSpPr txBox="1"/>
          <p:nvPr/>
        </p:nvSpPr>
        <p:spPr>
          <a:xfrm>
            <a:off x="241710" y="6296906"/>
            <a:ext cx="1026264" cy="583075"/>
          </a:xfrm>
          <a:prstGeom prst="rect">
            <a:avLst/>
          </a:prstGeom>
        </p:spPr>
        <p:txBody>
          <a:bodyPr vert="horz" wrap="square" lIns="0" tIns="0" rIns="0" bIns="0" rtlCol="0">
            <a:spAutoFit/>
          </a:bodyPr>
          <a:lstStyle/>
          <a:p>
            <a:pPr marL="13999">
              <a:lnSpc>
                <a:spcPts val="2116"/>
              </a:lnSpc>
            </a:pPr>
            <a:r>
              <a:rPr sz="2000" spc="-17" dirty="0">
                <a:solidFill>
                  <a:srgbClr val="226092"/>
                </a:solidFill>
                <a:latin typeface="Arial"/>
                <a:cs typeface="Arial"/>
              </a:rPr>
              <a:t>S</a:t>
            </a:r>
            <a:r>
              <a:rPr sz="2000" dirty="0">
                <a:solidFill>
                  <a:srgbClr val="226092"/>
                </a:solidFill>
                <a:latin typeface="Arial"/>
                <a:cs typeface="Arial"/>
              </a:rPr>
              <a:t>en</a:t>
            </a:r>
            <a:r>
              <a:rPr sz="2000" spc="-6" dirty="0">
                <a:solidFill>
                  <a:srgbClr val="226092"/>
                </a:solidFill>
                <a:latin typeface="Arial"/>
                <a:cs typeface="Arial"/>
              </a:rPr>
              <a:t>s</a:t>
            </a:r>
            <a:r>
              <a:rPr sz="2000" dirty="0">
                <a:solidFill>
                  <a:srgbClr val="226092"/>
                </a:solidFill>
                <a:latin typeface="Arial"/>
                <a:cs typeface="Arial"/>
              </a:rPr>
              <a:t>o</a:t>
            </a:r>
            <a:r>
              <a:rPr sz="2000" spc="11" dirty="0">
                <a:solidFill>
                  <a:srgbClr val="226092"/>
                </a:solidFill>
                <a:latin typeface="Arial"/>
                <a:cs typeface="Arial"/>
              </a:rPr>
              <a:t>r</a:t>
            </a:r>
            <a:r>
              <a:rPr sz="2000" dirty="0">
                <a:solidFill>
                  <a:srgbClr val="226092"/>
                </a:solidFill>
                <a:latin typeface="Arial"/>
                <a:cs typeface="Arial"/>
              </a:rPr>
              <a:t>s,</a:t>
            </a:r>
            <a:endParaRPr sz="2000">
              <a:latin typeface="Arial"/>
              <a:cs typeface="Arial"/>
            </a:endParaRPr>
          </a:p>
          <a:p>
            <a:pPr marL="13999">
              <a:lnSpc>
                <a:spcPct val="100000"/>
              </a:lnSpc>
            </a:pPr>
            <a:r>
              <a:rPr sz="2000" spc="6" dirty="0">
                <a:solidFill>
                  <a:srgbClr val="226092"/>
                </a:solidFill>
                <a:latin typeface="Arial"/>
                <a:cs typeface="Arial"/>
              </a:rPr>
              <a:t>Devices</a:t>
            </a:r>
            <a:endParaRPr sz="2000">
              <a:latin typeface="Arial"/>
              <a:cs typeface="Arial"/>
            </a:endParaRPr>
          </a:p>
        </p:txBody>
      </p:sp>
      <p:sp>
        <p:nvSpPr>
          <p:cNvPr id="85" name="object 85"/>
          <p:cNvSpPr txBox="1"/>
          <p:nvPr/>
        </p:nvSpPr>
        <p:spPr>
          <a:xfrm>
            <a:off x="1346212" y="6599356"/>
            <a:ext cx="196712" cy="269304"/>
          </a:xfrm>
          <a:prstGeom prst="rect">
            <a:avLst/>
          </a:prstGeom>
        </p:spPr>
        <p:txBody>
          <a:bodyPr vert="horz" wrap="square" lIns="0" tIns="0" rIns="0" bIns="0" rtlCol="0">
            <a:spAutoFit/>
          </a:bodyPr>
          <a:lstStyle/>
          <a:p>
            <a:pPr marL="13999">
              <a:lnSpc>
                <a:spcPts val="2116"/>
              </a:lnSpc>
            </a:pPr>
            <a:r>
              <a:rPr sz="2000" dirty="0">
                <a:solidFill>
                  <a:srgbClr val="226092"/>
                </a:solidFill>
                <a:latin typeface="Arial"/>
                <a:cs typeface="Arial"/>
              </a:rPr>
              <a:t>&amp;</a:t>
            </a:r>
            <a:endParaRPr sz="2000">
              <a:latin typeface="Arial"/>
              <a:cs typeface="Arial"/>
            </a:endParaRPr>
          </a:p>
        </p:txBody>
      </p:sp>
      <p:sp>
        <p:nvSpPr>
          <p:cNvPr id="86" name="object 86"/>
          <p:cNvSpPr txBox="1"/>
          <p:nvPr/>
        </p:nvSpPr>
        <p:spPr>
          <a:xfrm>
            <a:off x="241711" y="6902015"/>
            <a:ext cx="1232776" cy="279988"/>
          </a:xfrm>
          <a:prstGeom prst="rect">
            <a:avLst/>
          </a:prstGeom>
        </p:spPr>
        <p:txBody>
          <a:bodyPr vert="horz" wrap="square" lIns="0" tIns="0" rIns="0" bIns="0" rtlCol="0">
            <a:spAutoFit/>
          </a:bodyPr>
          <a:lstStyle/>
          <a:p>
            <a:pPr marL="13999">
              <a:lnSpc>
                <a:spcPts val="2116"/>
              </a:lnSpc>
            </a:pPr>
            <a:r>
              <a:rPr sz="2000" spc="-6" dirty="0">
                <a:solidFill>
                  <a:srgbClr val="226092"/>
                </a:solidFill>
                <a:latin typeface="Arial"/>
                <a:cs typeface="Arial"/>
              </a:rPr>
              <a:t>Equipment</a:t>
            </a:r>
            <a:endParaRPr sz="2000">
              <a:latin typeface="Arial"/>
              <a:cs typeface="Arial"/>
            </a:endParaRPr>
          </a:p>
        </p:txBody>
      </p:sp>
      <p:sp>
        <p:nvSpPr>
          <p:cNvPr id="92" name="TextBox 91"/>
          <p:cNvSpPr txBox="1"/>
          <p:nvPr/>
        </p:nvSpPr>
        <p:spPr>
          <a:xfrm>
            <a:off x="3028808" y="2822528"/>
            <a:ext cx="2930703" cy="681405"/>
          </a:xfrm>
          <a:prstGeom prst="rect">
            <a:avLst/>
          </a:prstGeom>
          <a:noFill/>
        </p:spPr>
        <p:txBody>
          <a:bodyPr wrap="square" rtlCol="0">
            <a:spAutoFit/>
          </a:bodyPr>
          <a:lstStyle/>
          <a:p>
            <a:pPr algn="ctr">
              <a:defRPr/>
            </a:pPr>
            <a:r>
              <a:rPr lang="en-US" sz="4400" b="1" kern="0" dirty="0">
                <a:solidFill>
                  <a:sysClr val="windowText" lastClr="000000"/>
                </a:solidFill>
              </a:rPr>
              <a:t>?</a:t>
            </a:r>
            <a:endParaRPr lang="en-US" sz="4400" kern="0" dirty="0">
              <a:solidFill>
                <a:sysClr val="windowText" lastClr="000000"/>
              </a:solidFill>
            </a:endParaRPr>
          </a:p>
        </p:txBody>
      </p:sp>
      <p:grpSp>
        <p:nvGrpSpPr>
          <p:cNvPr id="93" name="Group 92"/>
          <p:cNvGrpSpPr/>
          <p:nvPr/>
        </p:nvGrpSpPr>
        <p:grpSpPr>
          <a:xfrm>
            <a:off x="2229575" y="2235843"/>
            <a:ext cx="5259411" cy="3200640"/>
            <a:chOff x="2238459" y="2281524"/>
            <a:chExt cx="5259411" cy="3200640"/>
          </a:xfrm>
        </p:grpSpPr>
        <p:sp>
          <p:nvSpPr>
            <p:cNvPr id="94" name="object 66"/>
            <p:cNvSpPr/>
            <p:nvPr/>
          </p:nvSpPr>
          <p:spPr>
            <a:xfrm>
              <a:off x="2238459" y="2423296"/>
              <a:ext cx="5178921" cy="3058868"/>
            </a:xfrm>
            <a:custGeom>
              <a:avLst/>
              <a:gdLst/>
              <a:ahLst/>
              <a:cxnLst/>
              <a:rect l="l" t="t" r="r" b="b"/>
              <a:pathLst>
                <a:path w="4697730" h="2774950">
                  <a:moveTo>
                    <a:pt x="4617084" y="0"/>
                  </a:moveTo>
                  <a:lnTo>
                    <a:pt x="80137" y="0"/>
                  </a:lnTo>
                  <a:lnTo>
                    <a:pt x="48916" y="6288"/>
                  </a:lnTo>
                  <a:lnTo>
                    <a:pt x="23447" y="23447"/>
                  </a:lnTo>
                  <a:lnTo>
                    <a:pt x="6288" y="48916"/>
                  </a:lnTo>
                  <a:lnTo>
                    <a:pt x="0" y="80137"/>
                  </a:lnTo>
                  <a:lnTo>
                    <a:pt x="0" y="2694431"/>
                  </a:lnTo>
                  <a:lnTo>
                    <a:pt x="6288" y="2725672"/>
                  </a:lnTo>
                  <a:lnTo>
                    <a:pt x="23447" y="2751185"/>
                  </a:lnTo>
                  <a:lnTo>
                    <a:pt x="48916" y="2768387"/>
                  </a:lnTo>
                  <a:lnTo>
                    <a:pt x="80137" y="2774696"/>
                  </a:lnTo>
                  <a:lnTo>
                    <a:pt x="4617084" y="2774696"/>
                  </a:lnTo>
                  <a:lnTo>
                    <a:pt x="4648305" y="2768387"/>
                  </a:lnTo>
                  <a:lnTo>
                    <a:pt x="4673774" y="2751185"/>
                  </a:lnTo>
                  <a:lnTo>
                    <a:pt x="4690933" y="2725672"/>
                  </a:lnTo>
                  <a:lnTo>
                    <a:pt x="4697222" y="2694431"/>
                  </a:lnTo>
                  <a:lnTo>
                    <a:pt x="4697222" y="80137"/>
                  </a:lnTo>
                  <a:lnTo>
                    <a:pt x="4690933" y="48916"/>
                  </a:lnTo>
                  <a:lnTo>
                    <a:pt x="4673774" y="23447"/>
                  </a:lnTo>
                  <a:lnTo>
                    <a:pt x="4648305" y="6288"/>
                  </a:lnTo>
                  <a:lnTo>
                    <a:pt x="4617084" y="0"/>
                  </a:lnTo>
                  <a:close/>
                </a:path>
              </a:pathLst>
            </a:custGeom>
            <a:solidFill>
              <a:srgbClr val="BDE0AD"/>
            </a:solidFill>
          </p:spPr>
          <p:txBody>
            <a:bodyPr wrap="square" lIns="0" tIns="0" rIns="0" bIns="0" rtlCol="0"/>
            <a:lstStyle/>
            <a:p>
              <a:endParaRPr/>
            </a:p>
          </p:txBody>
        </p:sp>
        <p:sp>
          <p:nvSpPr>
            <p:cNvPr id="95" name="object 67"/>
            <p:cNvSpPr/>
            <p:nvPr/>
          </p:nvSpPr>
          <p:spPr>
            <a:xfrm>
              <a:off x="2238459" y="2423296"/>
              <a:ext cx="5178921" cy="3058868"/>
            </a:xfrm>
            <a:custGeom>
              <a:avLst/>
              <a:gdLst/>
              <a:ahLst/>
              <a:cxnLst/>
              <a:rect l="l" t="t" r="r" b="b"/>
              <a:pathLst>
                <a:path w="4697730" h="2774950">
                  <a:moveTo>
                    <a:pt x="0" y="80137"/>
                  </a:moveTo>
                  <a:lnTo>
                    <a:pt x="6288" y="48916"/>
                  </a:lnTo>
                  <a:lnTo>
                    <a:pt x="23447" y="23447"/>
                  </a:lnTo>
                  <a:lnTo>
                    <a:pt x="48916" y="6288"/>
                  </a:lnTo>
                  <a:lnTo>
                    <a:pt x="80137" y="0"/>
                  </a:lnTo>
                  <a:lnTo>
                    <a:pt x="4617084" y="0"/>
                  </a:lnTo>
                  <a:lnTo>
                    <a:pt x="4648305" y="6288"/>
                  </a:lnTo>
                  <a:lnTo>
                    <a:pt x="4673774" y="23447"/>
                  </a:lnTo>
                  <a:lnTo>
                    <a:pt x="4690933" y="48916"/>
                  </a:lnTo>
                  <a:lnTo>
                    <a:pt x="4697222" y="80137"/>
                  </a:lnTo>
                  <a:lnTo>
                    <a:pt x="4697222" y="2694431"/>
                  </a:lnTo>
                  <a:lnTo>
                    <a:pt x="4690933" y="2725672"/>
                  </a:lnTo>
                  <a:lnTo>
                    <a:pt x="4673774" y="2751185"/>
                  </a:lnTo>
                  <a:lnTo>
                    <a:pt x="4648305" y="2768387"/>
                  </a:lnTo>
                  <a:lnTo>
                    <a:pt x="4617084" y="2774696"/>
                  </a:lnTo>
                  <a:lnTo>
                    <a:pt x="80137" y="2774696"/>
                  </a:lnTo>
                  <a:lnTo>
                    <a:pt x="48916" y="2768387"/>
                  </a:lnTo>
                  <a:lnTo>
                    <a:pt x="23447" y="2751185"/>
                  </a:lnTo>
                  <a:lnTo>
                    <a:pt x="6288" y="2725672"/>
                  </a:lnTo>
                  <a:lnTo>
                    <a:pt x="0" y="2694431"/>
                  </a:lnTo>
                  <a:lnTo>
                    <a:pt x="0" y="80137"/>
                  </a:lnTo>
                  <a:close/>
                </a:path>
              </a:pathLst>
            </a:custGeom>
            <a:ln w="38100">
              <a:solidFill>
                <a:srgbClr val="5FAA3D"/>
              </a:solidFill>
            </a:ln>
          </p:spPr>
          <p:txBody>
            <a:bodyPr wrap="square" lIns="0" tIns="0" rIns="0" bIns="0" rtlCol="0"/>
            <a:lstStyle/>
            <a:p>
              <a:endParaRPr/>
            </a:p>
          </p:txBody>
        </p:sp>
        <p:sp>
          <p:nvSpPr>
            <p:cNvPr id="96" name="object 68"/>
            <p:cNvSpPr/>
            <p:nvPr/>
          </p:nvSpPr>
          <p:spPr>
            <a:xfrm>
              <a:off x="6769279" y="2281524"/>
              <a:ext cx="728591" cy="729746"/>
            </a:xfrm>
            <a:prstGeom prst="rect">
              <a:avLst/>
            </a:prstGeom>
            <a:blipFill>
              <a:blip r:embed="rId40" cstate="print"/>
              <a:stretch>
                <a:fillRect/>
              </a:stretch>
            </a:blipFill>
          </p:spPr>
          <p:txBody>
            <a:bodyPr wrap="square" lIns="0" tIns="0" rIns="0" bIns="0" rtlCol="0"/>
            <a:lstStyle/>
            <a:p>
              <a:endParaRPr/>
            </a:p>
          </p:txBody>
        </p:sp>
        <p:sp>
          <p:nvSpPr>
            <p:cNvPr id="97" name="object 69"/>
            <p:cNvSpPr/>
            <p:nvPr/>
          </p:nvSpPr>
          <p:spPr>
            <a:xfrm>
              <a:off x="2975044" y="2659605"/>
              <a:ext cx="3705329" cy="2586389"/>
            </a:xfrm>
            <a:custGeom>
              <a:avLst/>
              <a:gdLst/>
              <a:ahLst/>
              <a:cxnLst/>
              <a:rect l="l" t="t" r="r" b="b"/>
              <a:pathLst>
                <a:path w="3361054" h="2346325">
                  <a:moveTo>
                    <a:pt x="0" y="2345816"/>
                  </a:moveTo>
                  <a:lnTo>
                    <a:pt x="3360801" y="2345816"/>
                  </a:lnTo>
                  <a:lnTo>
                    <a:pt x="3360801" y="0"/>
                  </a:lnTo>
                  <a:lnTo>
                    <a:pt x="0" y="0"/>
                  </a:lnTo>
                  <a:lnTo>
                    <a:pt x="0" y="2345816"/>
                  </a:lnTo>
                  <a:close/>
                </a:path>
              </a:pathLst>
            </a:custGeom>
            <a:solidFill>
              <a:srgbClr val="FFFFFF"/>
            </a:solidFill>
          </p:spPr>
          <p:txBody>
            <a:bodyPr wrap="square" lIns="0" tIns="0" rIns="0" bIns="0" rtlCol="0"/>
            <a:lstStyle/>
            <a:p>
              <a:endParaRPr/>
            </a:p>
          </p:txBody>
        </p:sp>
        <p:sp>
          <p:nvSpPr>
            <p:cNvPr id="98" name="object 70"/>
            <p:cNvSpPr/>
            <p:nvPr/>
          </p:nvSpPr>
          <p:spPr>
            <a:xfrm>
              <a:off x="2975044" y="2659605"/>
              <a:ext cx="3705329" cy="2586389"/>
            </a:xfrm>
            <a:custGeom>
              <a:avLst/>
              <a:gdLst/>
              <a:ahLst/>
              <a:cxnLst/>
              <a:rect l="l" t="t" r="r" b="b"/>
              <a:pathLst>
                <a:path w="3361054" h="2346325">
                  <a:moveTo>
                    <a:pt x="0" y="2345816"/>
                  </a:moveTo>
                  <a:lnTo>
                    <a:pt x="3360801" y="2345816"/>
                  </a:lnTo>
                  <a:lnTo>
                    <a:pt x="3360801" y="0"/>
                  </a:lnTo>
                  <a:lnTo>
                    <a:pt x="0" y="0"/>
                  </a:lnTo>
                  <a:lnTo>
                    <a:pt x="0" y="2345816"/>
                  </a:lnTo>
                  <a:close/>
                </a:path>
              </a:pathLst>
            </a:custGeom>
            <a:ln w="25400">
              <a:solidFill>
                <a:srgbClr val="FFFFFF"/>
              </a:solidFill>
            </a:ln>
          </p:spPr>
          <p:txBody>
            <a:bodyPr wrap="square" lIns="0" tIns="0" rIns="0" bIns="0" rtlCol="0"/>
            <a:lstStyle/>
            <a:p>
              <a:endParaRPr/>
            </a:p>
          </p:txBody>
        </p:sp>
        <p:sp>
          <p:nvSpPr>
            <p:cNvPr id="99" name="object 72"/>
            <p:cNvSpPr txBox="1"/>
            <p:nvPr/>
          </p:nvSpPr>
          <p:spPr>
            <a:xfrm>
              <a:off x="3821112" y="3703637"/>
              <a:ext cx="2116934" cy="615553"/>
            </a:xfrm>
            <a:prstGeom prst="rect">
              <a:avLst/>
            </a:prstGeom>
          </p:spPr>
          <p:txBody>
            <a:bodyPr vert="horz" wrap="square" lIns="0" tIns="0" rIns="0" bIns="0" rtlCol="0">
              <a:spAutoFit/>
            </a:bodyPr>
            <a:lstStyle/>
            <a:p>
              <a:pPr marL="13999" algn="ctr">
                <a:lnSpc>
                  <a:spcPct val="100000"/>
                </a:lnSpc>
              </a:pPr>
              <a:r>
                <a:rPr lang="en-US" sz="2000" spc="6" dirty="0">
                  <a:solidFill>
                    <a:srgbClr val="7E7E7E"/>
                  </a:solidFill>
                  <a:latin typeface="Arial"/>
                  <a:cs typeface="Arial"/>
                </a:rPr>
                <a:t>Build </a:t>
              </a:r>
              <a:r>
                <a:rPr lang="en-US" sz="2000" dirty="0">
                  <a:solidFill>
                    <a:srgbClr val="7E7E7E"/>
                  </a:solidFill>
                  <a:latin typeface="Arial"/>
                  <a:cs typeface="Arial"/>
                </a:rPr>
                <a:t>and</a:t>
              </a:r>
              <a:r>
                <a:rPr lang="en-US" sz="2000" spc="-182" dirty="0">
                  <a:solidFill>
                    <a:srgbClr val="7E7E7E"/>
                  </a:solidFill>
                  <a:latin typeface="Arial"/>
                  <a:cs typeface="Arial"/>
                </a:rPr>
                <a:t> </a:t>
              </a:r>
              <a:r>
                <a:rPr lang="en-US" sz="2000" spc="6" dirty="0">
                  <a:solidFill>
                    <a:srgbClr val="7E7E7E"/>
                  </a:solidFill>
                  <a:latin typeface="Arial"/>
                  <a:cs typeface="Arial"/>
                </a:rPr>
                <a:t>Deploy</a:t>
              </a:r>
              <a:endParaRPr lang="en-US" sz="2000" dirty="0">
                <a:latin typeface="Arial"/>
                <a:cs typeface="Arial"/>
              </a:endParaRPr>
            </a:p>
            <a:p>
              <a:pPr marL="13999" algn="ctr">
                <a:lnSpc>
                  <a:spcPct val="100000"/>
                </a:lnSpc>
              </a:pPr>
              <a:r>
                <a:rPr sz="2000" dirty="0">
                  <a:solidFill>
                    <a:srgbClr val="7E7E7E"/>
                  </a:solidFill>
                  <a:latin typeface="Arial"/>
                  <a:cs typeface="Arial"/>
                </a:rPr>
                <a:t>IoT</a:t>
              </a:r>
              <a:r>
                <a:rPr sz="2000" spc="-243" dirty="0">
                  <a:solidFill>
                    <a:srgbClr val="7E7E7E"/>
                  </a:solidFill>
                  <a:latin typeface="Arial"/>
                  <a:cs typeface="Arial"/>
                </a:rPr>
                <a:t> </a:t>
              </a:r>
              <a:r>
                <a:rPr sz="2000" spc="6" dirty="0">
                  <a:solidFill>
                    <a:srgbClr val="7E7E7E"/>
                  </a:solidFill>
                  <a:latin typeface="Arial"/>
                  <a:cs typeface="Arial"/>
                </a:rPr>
                <a:t>Applications</a:t>
              </a:r>
              <a:endParaRPr sz="2000" dirty="0">
                <a:latin typeface="Arial"/>
                <a:cs typeface="Arial"/>
              </a:endParaRPr>
            </a:p>
          </p:txBody>
        </p:sp>
        <p:sp>
          <p:nvSpPr>
            <p:cNvPr id="100" name="object 73"/>
            <p:cNvSpPr txBox="1"/>
            <p:nvPr/>
          </p:nvSpPr>
          <p:spPr>
            <a:xfrm>
              <a:off x="4102954" y="4552184"/>
              <a:ext cx="1448390" cy="347885"/>
            </a:xfrm>
            <a:prstGeom prst="rect">
              <a:avLst/>
            </a:prstGeom>
          </p:spPr>
          <p:txBody>
            <a:bodyPr vert="horz" wrap="square" lIns="0" tIns="0" rIns="0" bIns="0" rtlCol="0">
              <a:spAutoFit/>
            </a:bodyPr>
            <a:lstStyle/>
            <a:p>
              <a:pPr marL="13999">
                <a:lnSpc>
                  <a:spcPct val="100000"/>
                </a:lnSpc>
              </a:pPr>
              <a:r>
                <a:rPr sz="2200" b="1" i="1" dirty="0">
                  <a:solidFill>
                    <a:srgbClr val="5FAA45"/>
                  </a:solidFill>
                  <a:latin typeface="Arial"/>
                  <a:cs typeface="Arial"/>
                </a:rPr>
                <a:t>10X</a:t>
              </a:r>
              <a:r>
                <a:rPr sz="2200" b="1" i="1" spc="-105" dirty="0">
                  <a:solidFill>
                    <a:srgbClr val="5FAA45"/>
                  </a:solidFill>
                  <a:latin typeface="Arial"/>
                  <a:cs typeface="Arial"/>
                </a:rPr>
                <a:t> </a:t>
              </a:r>
              <a:r>
                <a:rPr sz="2200" b="1" i="1" dirty="0">
                  <a:solidFill>
                    <a:srgbClr val="5FAA45"/>
                  </a:solidFill>
                  <a:latin typeface="Arial"/>
                  <a:cs typeface="Arial"/>
                </a:rPr>
                <a:t>Faster</a:t>
              </a:r>
              <a:endParaRPr sz="2200">
                <a:latin typeface="Arial"/>
                <a:cs typeface="Arial"/>
              </a:endParaRPr>
            </a:p>
          </p:txBody>
        </p:sp>
        <p:sp>
          <p:nvSpPr>
            <p:cNvPr id="101" name="object 74"/>
            <p:cNvSpPr/>
            <p:nvPr/>
          </p:nvSpPr>
          <p:spPr>
            <a:xfrm>
              <a:off x="3253381" y="2747815"/>
              <a:ext cx="3148515" cy="840090"/>
            </a:xfrm>
            <a:prstGeom prst="rect">
              <a:avLst/>
            </a:prstGeom>
            <a:blipFill>
              <a:blip r:embed="rId41" cstate="print"/>
              <a:stretch>
                <a:fillRect/>
              </a:stretch>
            </a:blipFill>
          </p:spPr>
          <p:txBody>
            <a:bodyPr wrap="square" lIns="0" tIns="0" rIns="0" bIns="0" rtlCol="0"/>
            <a:lstStyle/>
            <a:p>
              <a:endParaRPr/>
            </a:p>
          </p:txBody>
        </p:sp>
      </p:grpSp>
      <p:grpSp>
        <p:nvGrpSpPr>
          <p:cNvPr id="102" name="Group 101"/>
          <p:cNvGrpSpPr/>
          <p:nvPr/>
        </p:nvGrpSpPr>
        <p:grpSpPr>
          <a:xfrm>
            <a:off x="7860507" y="928719"/>
            <a:ext cx="2124632" cy="6302529"/>
            <a:chOff x="7860507" y="928719"/>
            <a:chExt cx="2124632" cy="6302529"/>
          </a:xfrm>
        </p:grpSpPr>
        <p:sp>
          <p:nvSpPr>
            <p:cNvPr id="103" name="object 34"/>
            <p:cNvSpPr/>
            <p:nvPr/>
          </p:nvSpPr>
          <p:spPr>
            <a:xfrm>
              <a:off x="7860507" y="928719"/>
              <a:ext cx="2124632" cy="6302529"/>
            </a:xfrm>
            <a:custGeom>
              <a:avLst/>
              <a:gdLst/>
              <a:ahLst/>
              <a:cxnLst/>
              <a:rect l="l" t="t" r="r" b="b"/>
              <a:pathLst>
                <a:path w="1927225" h="5717540">
                  <a:moveTo>
                    <a:pt x="0" y="5717540"/>
                  </a:moveTo>
                  <a:lnTo>
                    <a:pt x="1926717" y="5717540"/>
                  </a:lnTo>
                  <a:lnTo>
                    <a:pt x="1926717" y="0"/>
                  </a:lnTo>
                  <a:lnTo>
                    <a:pt x="0" y="0"/>
                  </a:lnTo>
                  <a:lnTo>
                    <a:pt x="0" y="5717540"/>
                  </a:lnTo>
                  <a:close/>
                </a:path>
              </a:pathLst>
            </a:custGeom>
            <a:solidFill>
              <a:srgbClr val="FFFFFF"/>
            </a:solidFill>
          </p:spPr>
          <p:txBody>
            <a:bodyPr wrap="square" lIns="0" tIns="0" rIns="0" bIns="0" rtlCol="0"/>
            <a:lstStyle/>
            <a:p>
              <a:endParaRPr/>
            </a:p>
          </p:txBody>
        </p:sp>
        <p:sp>
          <p:nvSpPr>
            <p:cNvPr id="104" name="object 35"/>
            <p:cNvSpPr/>
            <p:nvPr/>
          </p:nvSpPr>
          <p:spPr>
            <a:xfrm>
              <a:off x="7860507" y="928719"/>
              <a:ext cx="2124632" cy="6302529"/>
            </a:xfrm>
            <a:custGeom>
              <a:avLst/>
              <a:gdLst/>
              <a:ahLst/>
              <a:cxnLst/>
              <a:rect l="l" t="t" r="r" b="b"/>
              <a:pathLst>
                <a:path w="1927225" h="5717540">
                  <a:moveTo>
                    <a:pt x="0" y="5717540"/>
                  </a:moveTo>
                  <a:lnTo>
                    <a:pt x="1926717" y="5717540"/>
                  </a:lnTo>
                  <a:lnTo>
                    <a:pt x="1926717" y="0"/>
                  </a:lnTo>
                  <a:lnTo>
                    <a:pt x="0" y="0"/>
                  </a:lnTo>
                  <a:lnTo>
                    <a:pt x="0" y="5717540"/>
                  </a:lnTo>
                  <a:close/>
                </a:path>
              </a:pathLst>
            </a:custGeom>
            <a:ln w="19050">
              <a:solidFill>
                <a:srgbClr val="FF0000"/>
              </a:solidFill>
              <a:prstDash val="lgDash"/>
            </a:ln>
          </p:spPr>
          <p:txBody>
            <a:bodyPr wrap="square" lIns="0" tIns="0" rIns="0" bIns="0" rtlCol="0"/>
            <a:lstStyle/>
            <a:p>
              <a:endParaRPr/>
            </a:p>
          </p:txBody>
        </p:sp>
        <p:sp>
          <p:nvSpPr>
            <p:cNvPr id="105" name="object 36"/>
            <p:cNvSpPr txBox="1"/>
            <p:nvPr/>
          </p:nvSpPr>
          <p:spPr>
            <a:xfrm>
              <a:off x="7951372" y="1449021"/>
              <a:ext cx="1913219" cy="812530"/>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Easier </a:t>
              </a:r>
              <a:r>
                <a:rPr sz="2200" spc="-6" dirty="0">
                  <a:solidFill>
                    <a:srgbClr val="FF0000"/>
                  </a:solidFill>
                  <a:latin typeface="Arial"/>
                  <a:cs typeface="Arial"/>
                </a:rPr>
                <a:t>P</a:t>
              </a:r>
              <a:r>
                <a:rPr sz="2200" spc="17" dirty="0">
                  <a:solidFill>
                    <a:srgbClr val="FF0000"/>
                  </a:solidFill>
                  <a:latin typeface="Arial"/>
                  <a:cs typeface="Arial"/>
                </a:rPr>
                <a:t>r</a:t>
              </a:r>
              <a:r>
                <a:rPr sz="2200" dirty="0">
                  <a:solidFill>
                    <a:srgbClr val="FF0000"/>
                  </a:solidFill>
                  <a:latin typeface="Arial"/>
                  <a:cs typeface="Arial"/>
                </a:rPr>
                <a:t>og</a:t>
              </a:r>
              <a:r>
                <a:rPr sz="2200" spc="17" dirty="0">
                  <a:solidFill>
                    <a:srgbClr val="FF0000"/>
                  </a:solidFill>
                  <a:latin typeface="Arial"/>
                  <a:cs typeface="Arial"/>
                </a:rPr>
                <a:t>r</a:t>
              </a:r>
              <a:r>
                <a:rPr sz="2200" dirty="0">
                  <a:solidFill>
                    <a:srgbClr val="FF0000"/>
                  </a:solidFill>
                  <a:latin typeface="Arial"/>
                  <a:cs typeface="Arial"/>
                </a:rPr>
                <a:t>a</a:t>
              </a:r>
              <a:r>
                <a:rPr sz="2200" spc="22" dirty="0">
                  <a:solidFill>
                    <a:srgbClr val="FF0000"/>
                  </a:solidFill>
                  <a:latin typeface="Arial"/>
                  <a:cs typeface="Arial"/>
                </a:rPr>
                <a:t>mm</a:t>
              </a:r>
              <a:r>
                <a:rPr sz="2200" spc="17" dirty="0">
                  <a:solidFill>
                    <a:srgbClr val="FF0000"/>
                  </a:solidFill>
                  <a:latin typeface="Arial"/>
                  <a:cs typeface="Arial"/>
                </a:rPr>
                <a:t>i</a:t>
              </a:r>
              <a:r>
                <a:rPr sz="2200" spc="-39" dirty="0">
                  <a:solidFill>
                    <a:srgbClr val="FF0000"/>
                  </a:solidFill>
                  <a:latin typeface="Arial"/>
                  <a:cs typeface="Arial"/>
                </a:rPr>
                <a:t>n</a:t>
              </a:r>
              <a:r>
                <a:rPr sz="2200" spc="11" dirty="0">
                  <a:solidFill>
                    <a:srgbClr val="FF0000"/>
                  </a:solidFill>
                  <a:latin typeface="Arial"/>
                  <a:cs typeface="Arial"/>
                </a:rPr>
                <a:t>g</a:t>
              </a:r>
              <a:endParaRPr sz="2200" dirty="0">
                <a:latin typeface="Arial"/>
                <a:cs typeface="Arial"/>
              </a:endParaRPr>
            </a:p>
          </p:txBody>
        </p:sp>
        <p:sp>
          <p:nvSpPr>
            <p:cNvPr id="106" name="object 37"/>
            <p:cNvSpPr txBox="1"/>
            <p:nvPr/>
          </p:nvSpPr>
          <p:spPr>
            <a:xfrm>
              <a:off x="7951372" y="2659270"/>
              <a:ext cx="1542896" cy="1222147"/>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Easier </a:t>
              </a:r>
              <a:r>
                <a:rPr sz="2200" spc="6" dirty="0">
                  <a:solidFill>
                    <a:srgbClr val="FF0000"/>
                  </a:solidFill>
                  <a:latin typeface="Arial"/>
                  <a:cs typeface="Arial"/>
                </a:rPr>
                <a:t>to  Maintain</a:t>
              </a:r>
              <a:r>
                <a:rPr sz="2200" spc="-182"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Evolve</a:t>
              </a:r>
              <a:endParaRPr sz="2200" dirty="0">
                <a:latin typeface="Arial"/>
                <a:cs typeface="Arial"/>
              </a:endParaRPr>
            </a:p>
          </p:txBody>
        </p:sp>
        <p:sp>
          <p:nvSpPr>
            <p:cNvPr id="107" name="object 38"/>
            <p:cNvSpPr txBox="1"/>
            <p:nvPr/>
          </p:nvSpPr>
          <p:spPr>
            <a:xfrm>
              <a:off x="7951372" y="4272980"/>
              <a:ext cx="1682904" cy="812530"/>
            </a:xfrm>
            <a:prstGeom prst="rect">
              <a:avLst/>
            </a:prstGeom>
          </p:spPr>
          <p:txBody>
            <a:bodyPr vert="horz" wrap="square" lIns="0" tIns="0" rIns="0" bIns="0" rtlCol="0">
              <a:spAutoFit/>
            </a:bodyPr>
            <a:lstStyle/>
            <a:p>
              <a:pPr marL="205088" marR="5600" indent="-191089">
                <a:lnSpc>
                  <a:spcPct val="120100"/>
                </a:lnSpc>
                <a:buFont typeface="Wingdings"/>
                <a:buChar char=""/>
                <a:tabLst>
                  <a:tab pos="205788" algn="l"/>
                </a:tabLst>
              </a:pPr>
              <a:r>
                <a:rPr lang="en-US" sz="2200" spc="6" dirty="0">
                  <a:solidFill>
                    <a:srgbClr val="FF0000"/>
                  </a:solidFill>
                  <a:latin typeface="Arial"/>
                  <a:cs typeface="Arial"/>
                </a:rPr>
                <a:t>Lower </a:t>
              </a:r>
              <a:r>
                <a:rPr sz="2200" spc="6" dirty="0">
                  <a:solidFill>
                    <a:srgbClr val="FF0000"/>
                  </a:solidFill>
                  <a:latin typeface="Arial"/>
                  <a:cs typeface="Arial"/>
                </a:rPr>
                <a:t>Risk</a:t>
              </a:r>
              <a:r>
                <a:rPr sz="2200" spc="-187" dirty="0">
                  <a:solidFill>
                    <a:srgbClr val="FF0000"/>
                  </a:solidFill>
                  <a:latin typeface="Arial"/>
                  <a:cs typeface="Arial"/>
                </a:rPr>
                <a:t> </a:t>
              </a:r>
              <a:r>
                <a:rPr sz="2200" spc="11" dirty="0">
                  <a:solidFill>
                    <a:srgbClr val="FF0000"/>
                  </a:solidFill>
                  <a:latin typeface="Arial"/>
                  <a:cs typeface="Arial"/>
                </a:rPr>
                <a:t>&amp;  </a:t>
              </a:r>
              <a:r>
                <a:rPr sz="2200" dirty="0">
                  <a:solidFill>
                    <a:srgbClr val="FF0000"/>
                  </a:solidFill>
                  <a:latin typeface="Arial"/>
                  <a:cs typeface="Arial"/>
                </a:rPr>
                <a:t>Cost</a:t>
              </a:r>
              <a:endParaRPr sz="2200" dirty="0">
                <a:latin typeface="Arial"/>
                <a:cs typeface="Arial"/>
              </a:endParaRPr>
            </a:p>
          </p:txBody>
        </p:sp>
        <p:sp>
          <p:nvSpPr>
            <p:cNvPr id="108" name="object 39"/>
            <p:cNvSpPr txBox="1"/>
            <p:nvPr/>
          </p:nvSpPr>
          <p:spPr>
            <a:xfrm>
              <a:off x="7951372" y="5551041"/>
              <a:ext cx="1813340" cy="677108"/>
            </a:xfrm>
            <a:prstGeom prst="rect">
              <a:avLst/>
            </a:prstGeom>
          </p:spPr>
          <p:txBody>
            <a:bodyPr vert="horz" wrap="square" lIns="0" tIns="0" rIns="0" bIns="0" rtlCol="0">
              <a:spAutoFit/>
            </a:bodyPr>
            <a:lstStyle/>
            <a:p>
              <a:pPr marL="205088" indent="-191089">
                <a:lnSpc>
                  <a:spcPct val="100000"/>
                </a:lnSpc>
                <a:buFont typeface="Wingdings"/>
                <a:buChar char=""/>
                <a:tabLst>
                  <a:tab pos="205788" algn="l"/>
                </a:tabLst>
              </a:pPr>
              <a:r>
                <a:rPr lang="en-US" sz="2200" spc="6" dirty="0">
                  <a:solidFill>
                    <a:srgbClr val="FF0000"/>
                  </a:solidFill>
                  <a:latin typeface="Arial"/>
                  <a:cs typeface="Arial"/>
                </a:rPr>
                <a:t>Fast </a:t>
              </a:r>
              <a:r>
                <a:rPr sz="2200" spc="11" dirty="0">
                  <a:solidFill>
                    <a:srgbClr val="FF0000"/>
                  </a:solidFill>
                  <a:latin typeface="Arial"/>
                  <a:cs typeface="Arial"/>
                </a:rPr>
                <a:t>to</a:t>
              </a:r>
              <a:r>
                <a:rPr lang="en-US" sz="2200" spc="11" dirty="0">
                  <a:solidFill>
                    <a:srgbClr val="FF0000"/>
                  </a:solidFill>
                  <a:latin typeface="Arial"/>
                  <a:cs typeface="Arial"/>
                </a:rPr>
                <a:t> </a:t>
              </a:r>
              <a:r>
                <a:rPr lang="en-US" sz="2200" dirty="0">
                  <a:solidFill>
                    <a:srgbClr val="FF0000"/>
                  </a:solidFill>
                  <a:latin typeface="Arial"/>
                  <a:cs typeface="Arial"/>
                </a:rPr>
                <a:t>Innovation</a:t>
              </a:r>
              <a:endParaRPr sz="2200" dirty="0">
                <a:latin typeface="Arial"/>
                <a:cs typeface="Arial"/>
              </a:endParaRPr>
            </a:p>
          </p:txBody>
        </p:sp>
      </p:grpSp>
      <p:sp>
        <p:nvSpPr>
          <p:cNvPr id="5" name="Date Placeholder 4"/>
          <p:cNvSpPr>
            <a:spLocks noGrp="1"/>
          </p:cNvSpPr>
          <p:nvPr>
            <p:ph type="dt" sz="half" idx="10"/>
          </p:nvPr>
        </p:nvSpPr>
        <p:spPr/>
        <p:txBody>
          <a:bodyPr/>
          <a:lstStyle/>
          <a:p>
            <a:r>
              <a:rPr lang="en-US" altLang="ko-KR"/>
              <a:t>© Lee</a:t>
            </a:r>
            <a:endParaRPr lang="en-US"/>
          </a:p>
        </p:txBody>
      </p:sp>
      <p:sp>
        <p:nvSpPr>
          <p:cNvPr id="10" name="Footer Placeholder 9"/>
          <p:cNvSpPr>
            <a:spLocks noGrp="1"/>
          </p:cNvSpPr>
          <p:nvPr>
            <p:ph type="ftr" sz="quarter" idx="11"/>
          </p:nvPr>
        </p:nvSpPr>
        <p:spPr/>
        <p:txBody>
          <a:bodyPr/>
          <a:lstStyle/>
          <a:p>
            <a:r>
              <a:rPr lang="en-US"/>
              <a:t>IUPUI</a:t>
            </a:r>
          </a:p>
        </p:txBody>
      </p:sp>
      <p:sp>
        <p:nvSpPr>
          <p:cNvPr id="34" name="Slide Number Placeholder 33"/>
          <p:cNvSpPr>
            <a:spLocks noGrp="1"/>
          </p:cNvSpPr>
          <p:nvPr>
            <p:ph type="sldNum" sz="quarter" idx="12"/>
          </p:nvPr>
        </p:nvSpPr>
        <p:spPr/>
        <p:txBody>
          <a:bodyPr/>
          <a:lstStyle/>
          <a:p>
            <a:fld id="{BB1A1510-2D0C-467F-BD7C-05B6FA1BBED9}" type="slidenum">
              <a:rPr lang="en-GB" smtClean="0"/>
              <a:pPr/>
              <a:t>94</a:t>
            </a:fld>
            <a:endParaRPr lang="en-GB"/>
          </a:p>
        </p:txBody>
      </p:sp>
      <p:sp>
        <p:nvSpPr>
          <p:cNvPr id="109" name="object 59"/>
          <p:cNvSpPr txBox="1">
            <a:spLocks noGrp="1"/>
          </p:cNvSpPr>
          <p:nvPr>
            <p:ph type="title"/>
          </p:nvPr>
        </p:nvSpPr>
        <p:spPr>
          <a:xfrm>
            <a:off x="1" y="255527"/>
            <a:ext cx="10080624" cy="400110"/>
          </a:xfrm>
          <a:prstGeom prst="rect">
            <a:avLst/>
          </a:prstGeom>
        </p:spPr>
        <p:txBody>
          <a:bodyPr vert="horz" wrap="square" lIns="0" tIns="0" rIns="0" bIns="0" rtlCol="0">
            <a:spAutoFit/>
          </a:bodyPr>
          <a:lstStyle/>
          <a:p>
            <a:pPr marL="13999" marR="5600"/>
            <a:r>
              <a:rPr sz="2600" dirty="0"/>
              <a:t>Challenge: </a:t>
            </a:r>
            <a:r>
              <a:rPr sz="2600" spc="6" dirty="0"/>
              <a:t>Building </a:t>
            </a:r>
            <a:r>
              <a:rPr sz="2600" spc="-55" dirty="0"/>
              <a:t>Your </a:t>
            </a:r>
            <a:r>
              <a:rPr sz="2600" spc="6" dirty="0"/>
              <a:t>IoT</a:t>
            </a:r>
            <a:r>
              <a:rPr sz="2600" spc="-121" dirty="0"/>
              <a:t> </a:t>
            </a:r>
            <a:r>
              <a:rPr sz="2600" spc="6" dirty="0"/>
              <a:t>Business on the </a:t>
            </a:r>
            <a:r>
              <a:rPr sz="2600" dirty="0"/>
              <a:t>Right </a:t>
            </a:r>
            <a:r>
              <a:rPr sz="2600" spc="6" dirty="0"/>
              <a:t>IoT</a:t>
            </a:r>
            <a:r>
              <a:rPr sz="2600" spc="-237" dirty="0"/>
              <a:t> </a:t>
            </a:r>
            <a:r>
              <a:rPr sz="2600" spc="6" dirty="0"/>
              <a:t>Platform</a:t>
            </a:r>
          </a:p>
        </p:txBody>
      </p:sp>
    </p:spTree>
    <p:extLst>
      <p:ext uri="{BB962C8B-B14F-4D97-AF65-F5344CB8AC3E}">
        <p14:creationId xmlns:p14="http://schemas.microsoft.com/office/powerpoint/2010/main" val="369550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78" name="Group 19"/>
          <p:cNvGrpSpPr>
            <a:grpSpLocks/>
          </p:cNvGrpSpPr>
          <p:nvPr/>
        </p:nvGrpSpPr>
        <p:grpSpPr bwMode="auto">
          <a:xfrm>
            <a:off x="7476157" y="1091954"/>
            <a:ext cx="2380454" cy="1746425"/>
            <a:chOff x="0" y="0"/>
            <a:chExt cx="5737579" cy="4672153"/>
          </a:xfrm>
        </p:grpSpPr>
        <p:pic>
          <p:nvPicPr>
            <p:cNvPr id="23580" name="Picture 20" descr="C:\_ThingWorx\Working\Presentations\graphics\office-build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892" y="3167503"/>
              <a:ext cx="1504650" cy="150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1"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341" y="3267465"/>
              <a:ext cx="676173" cy="112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582" name="Group 22"/>
            <p:cNvGrpSpPr>
              <a:grpSpLocks/>
            </p:cNvGrpSpPr>
            <p:nvPr/>
          </p:nvGrpSpPr>
          <p:grpSpPr bwMode="auto">
            <a:xfrm>
              <a:off x="0" y="2849865"/>
              <a:ext cx="945028" cy="981544"/>
              <a:chOff x="0" y="2849865"/>
              <a:chExt cx="945028" cy="981544"/>
            </a:xfrm>
          </p:grpSpPr>
          <p:pic>
            <p:nvPicPr>
              <p:cNvPr id="23597" name="Picture 37" descr="C:\Users\Chris\Downloads\scann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49865"/>
                <a:ext cx="945028" cy="98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8" name="Picture 38"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581146" y="3007653"/>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83" name="Picture 2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6358" y="2514438"/>
              <a:ext cx="493215" cy="49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p:nvPr/>
          </p:nvCxnSpPr>
          <p:spPr>
            <a:xfrm flipV="1">
              <a:off x="945630" y="2851045"/>
              <a:ext cx="413390" cy="34174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662735" y="1395092"/>
              <a:ext cx="607430" cy="12218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23586" name="Group 26"/>
            <p:cNvGrpSpPr>
              <a:grpSpLocks/>
            </p:cNvGrpSpPr>
            <p:nvPr/>
          </p:nvGrpSpPr>
          <p:grpSpPr bwMode="auto">
            <a:xfrm>
              <a:off x="3228532" y="3437772"/>
              <a:ext cx="1201605" cy="720963"/>
              <a:chOff x="3228532" y="3437772"/>
              <a:chExt cx="1201605" cy="720963"/>
            </a:xfrm>
          </p:grpSpPr>
          <p:pic>
            <p:nvPicPr>
              <p:cNvPr id="36" name="Picture 35"/>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28532" y="3437772"/>
                <a:ext cx="1201605" cy="7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96" name="Picture 36"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3657825" y="3593058"/>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587" name="Picture 27" descr="TW Gear.jpg"/>
            <p:cNvPicPr>
              <a:picLocks noChangeAspect="1"/>
            </p:cNvPicPr>
            <p:nvPr/>
          </p:nvPicPr>
          <p:blipFill>
            <a:blip r:embed="rId6" cstate="print">
              <a:clrChange>
                <a:clrFrom>
                  <a:srgbClr val="F5FFF3"/>
                </a:clrFrom>
                <a:clrTo>
                  <a:srgbClr val="F5FFF3">
                    <a:alpha val="0"/>
                  </a:srgbClr>
                </a:clrTo>
              </a:clrChange>
              <a:extLst>
                <a:ext uri="{28A0092B-C50C-407E-A947-70E740481C1C}">
                  <a14:useLocalDpi xmlns:a14="http://schemas.microsoft.com/office/drawing/2010/main" val="0"/>
                </a:ext>
              </a:extLst>
            </a:blip>
            <a:srcRect/>
            <a:stretch>
              <a:fillRect/>
            </a:stretch>
          </p:blipFill>
          <p:spPr bwMode="auto">
            <a:xfrm>
              <a:off x="2503757" y="3183124"/>
              <a:ext cx="363882" cy="3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88" name="Group 28"/>
            <p:cNvGrpSpPr>
              <a:grpSpLocks/>
            </p:cNvGrpSpPr>
            <p:nvPr/>
          </p:nvGrpSpPr>
          <p:grpSpPr bwMode="auto">
            <a:xfrm>
              <a:off x="1199319" y="0"/>
              <a:ext cx="2974523" cy="1412726"/>
              <a:chOff x="1199319" y="0"/>
              <a:chExt cx="2974523" cy="1412726"/>
            </a:xfrm>
          </p:grpSpPr>
          <p:sp>
            <p:nvSpPr>
              <p:cNvPr id="34" name="Cloud 33"/>
              <p:cNvSpPr/>
              <p:nvPr/>
            </p:nvSpPr>
            <p:spPr>
              <a:xfrm rot="21382790">
                <a:off x="1198726" y="0"/>
                <a:ext cx="2973877" cy="1413817"/>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nSpc>
                    <a:spcPct val="130000"/>
                  </a:lnSpc>
                  <a:spcBef>
                    <a:spcPts val="0"/>
                  </a:spcBef>
                  <a:spcAft>
                    <a:spcPts val="0"/>
                  </a:spcAft>
                  <a:defRPr/>
                </a:pPr>
                <a:r>
                  <a:rPr lang="en-US" sz="1100" dirty="0">
                    <a:solidFill>
                      <a:srgbClr val="404040"/>
                    </a:solidFill>
                    <a:latin typeface="Tahoma"/>
                    <a:ea typeface="Calibri"/>
                  </a:rPr>
                  <a:t> </a:t>
                </a:r>
              </a:p>
            </p:txBody>
          </p:sp>
          <p:pic>
            <p:nvPicPr>
              <p:cNvPr id="23594" name="Picture 34" descr="TW Gear.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8325" y="297972"/>
                <a:ext cx="798960" cy="89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Straight Arrow Connector 29"/>
            <p:cNvCxnSpPr/>
            <p:nvPr/>
          </p:nvCxnSpPr>
          <p:spPr>
            <a:xfrm flipV="1">
              <a:off x="2687775" y="1460633"/>
              <a:ext cx="37963" cy="17227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269895" y="1264009"/>
              <a:ext cx="388080" cy="229394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591" name="Picture 3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08990" y="2743128"/>
              <a:ext cx="728589" cy="126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p:nvPr/>
          </p:nvCxnSpPr>
          <p:spPr>
            <a:xfrm flipH="1" flipV="1">
              <a:off x="3970127" y="1193788"/>
              <a:ext cx="1037693" cy="15495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2" name="Title 1"/>
          <p:cNvSpPr txBox="1">
            <a:spLocks/>
          </p:cNvSpPr>
          <p:nvPr/>
        </p:nvSpPr>
        <p:spPr bwMode="auto">
          <a:xfrm>
            <a:off x="1428088" y="1343943"/>
            <a:ext cx="5089316" cy="829464"/>
          </a:xfrm>
          <a:prstGeom prst="rect">
            <a:avLst/>
          </a:prstGeom>
        </p:spPr>
        <p:txBody>
          <a:bodyPr lIns="100794" tIns="50397" rIns="100794" bIns="50397" anchor="ctr">
            <a:normAutofit fontScale="92500"/>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chemeClr val="tx2"/>
                </a:solidFill>
                <a:effectLst/>
                <a:latin typeface="+mj-lt"/>
              </a:rPr>
              <a:t>Ubiquitous Connectivity: </a:t>
            </a:r>
            <a:r>
              <a:rPr lang="en-US" sz="2400" dirty="0">
                <a:solidFill>
                  <a:schemeClr val="tx2"/>
                </a:solidFill>
                <a:effectLst/>
                <a:latin typeface="+mj-lt"/>
              </a:rPr>
              <a:t>integrates with your things and systems</a:t>
            </a:r>
          </a:p>
        </p:txBody>
      </p:sp>
      <p:grpSp>
        <p:nvGrpSpPr>
          <p:cNvPr id="23562" name="Group 46"/>
          <p:cNvGrpSpPr>
            <a:grpSpLocks/>
          </p:cNvGrpSpPr>
          <p:nvPr/>
        </p:nvGrpSpPr>
        <p:grpSpPr bwMode="auto">
          <a:xfrm>
            <a:off x="420027" y="2435895"/>
            <a:ext cx="1958965" cy="1847921"/>
            <a:chOff x="7245867" y="2906060"/>
            <a:chExt cx="1439713" cy="1324099"/>
          </a:xfrm>
        </p:grpSpPr>
        <p:pic>
          <p:nvPicPr>
            <p:cNvPr id="23564" name="Picture 4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93252" y="2975050"/>
              <a:ext cx="1344943" cy="125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5" name="Group 48"/>
            <p:cNvGrpSpPr>
              <a:grpSpLocks/>
            </p:cNvGrpSpPr>
            <p:nvPr/>
          </p:nvGrpSpPr>
          <p:grpSpPr bwMode="auto">
            <a:xfrm>
              <a:off x="7632064" y="2906060"/>
              <a:ext cx="734625" cy="731520"/>
              <a:chOff x="5366157" y="4128382"/>
              <a:chExt cx="734625" cy="731520"/>
            </a:xfrm>
          </p:grpSpPr>
          <p:sp>
            <p:nvSpPr>
              <p:cNvPr id="57" name="Oval 56"/>
              <p:cNvSpPr/>
              <p:nvPr/>
            </p:nvSpPr>
            <p:spPr>
              <a:xfrm>
                <a:off x="5365825" y="4128382"/>
                <a:ext cx="734431" cy="731014"/>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Storage</a:t>
                </a:r>
                <a:endParaRPr lang="en-US" sz="300" b="1" dirty="0">
                  <a:solidFill>
                    <a:schemeClr val="tx2"/>
                  </a:solidFill>
                  <a:latin typeface="Arial"/>
                  <a:cs typeface="Arial"/>
                </a:endParaRPr>
              </a:p>
            </p:txBody>
          </p:sp>
          <p:grpSp>
            <p:nvGrpSpPr>
              <p:cNvPr id="23574" name="Group 57"/>
              <p:cNvGrpSpPr>
                <a:grpSpLocks/>
              </p:cNvGrpSpPr>
              <p:nvPr/>
            </p:nvGrpSpPr>
            <p:grpSpPr bwMode="auto">
              <a:xfrm>
                <a:off x="5432427" y="4235004"/>
                <a:ext cx="598897" cy="421186"/>
                <a:chOff x="6142588" y="4425828"/>
                <a:chExt cx="598897" cy="421186"/>
              </a:xfrm>
            </p:grpSpPr>
            <p:pic>
              <p:nvPicPr>
                <p:cNvPr id="23575"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1030" y="4425828"/>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5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23430" y="4528959"/>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42588" y="4528959"/>
                  <a:ext cx="318055" cy="31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566" name="Group 49"/>
            <p:cNvGrpSpPr>
              <a:grpSpLocks/>
            </p:cNvGrpSpPr>
            <p:nvPr/>
          </p:nvGrpSpPr>
          <p:grpSpPr bwMode="auto">
            <a:xfrm>
              <a:off x="7950955" y="3497258"/>
              <a:ext cx="734625" cy="731520"/>
              <a:chOff x="5402959" y="4720440"/>
              <a:chExt cx="734625" cy="731520"/>
            </a:xfrm>
          </p:grpSpPr>
          <p:sp>
            <p:nvSpPr>
              <p:cNvPr id="55" name="Oval 54"/>
              <p:cNvSpPr/>
              <p:nvPr/>
            </p:nvSpPr>
            <p:spPr>
              <a:xfrm>
                <a:off x="5402718" y="4719821"/>
                <a:ext cx="734431" cy="732267"/>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Relationships</a:t>
                </a:r>
                <a:endParaRPr lang="en-US" sz="300" b="1" dirty="0">
                  <a:solidFill>
                    <a:schemeClr val="tx2"/>
                  </a:solidFill>
                  <a:latin typeface="Arial"/>
                  <a:cs typeface="Arial"/>
                </a:endParaRPr>
              </a:p>
            </p:txBody>
          </p:sp>
          <p:pic>
            <p:nvPicPr>
              <p:cNvPr id="23572" name="Picture 5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511560" y="4809803"/>
                <a:ext cx="462731" cy="46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 name="Oval 50"/>
            <p:cNvSpPr/>
            <p:nvPr/>
          </p:nvSpPr>
          <p:spPr>
            <a:xfrm>
              <a:off x="7245867" y="3487861"/>
              <a:ext cx="734430" cy="731013"/>
            </a:xfrm>
            <a:prstGeom prst="ellipse">
              <a:avLst/>
            </a:prstGeom>
            <a:solidFill>
              <a:schemeClr val="bg1">
                <a:alpha val="90000"/>
              </a:schemeClr>
            </a:solidFill>
          </p:spPr>
          <p:style>
            <a:lnRef idx="1">
              <a:schemeClr val="accent1"/>
            </a:lnRef>
            <a:fillRef idx="3">
              <a:schemeClr val="accent1"/>
            </a:fillRef>
            <a:effectRef idx="2">
              <a:schemeClr val="accent1"/>
            </a:effectRef>
            <a:fontRef idx="minor">
              <a:schemeClr val="lt1"/>
            </a:fontRef>
          </p:style>
          <p:txBody>
            <a:bodyPr lIns="0" rIns="0" bIns="0" anchor="b"/>
            <a:lstStyle/>
            <a:p>
              <a:pPr algn="ctr">
                <a:defRPr/>
              </a:pPr>
              <a:r>
                <a:rPr lang="en-US" sz="800" b="1" dirty="0">
                  <a:solidFill>
                    <a:schemeClr val="tx2"/>
                  </a:solidFill>
                  <a:latin typeface="Arial"/>
                  <a:cs typeface="Arial"/>
                </a:rPr>
                <a:t>Things</a:t>
              </a:r>
              <a:endParaRPr lang="en-US" sz="300" b="1" dirty="0">
                <a:solidFill>
                  <a:schemeClr val="tx2"/>
                </a:solidFill>
                <a:latin typeface="Arial"/>
                <a:cs typeface="Arial"/>
              </a:endParaRPr>
            </a:p>
          </p:txBody>
        </p:sp>
        <p:grpSp>
          <p:nvGrpSpPr>
            <p:cNvPr id="23568" name="Group 51"/>
            <p:cNvGrpSpPr>
              <a:grpSpLocks/>
            </p:cNvGrpSpPr>
            <p:nvPr/>
          </p:nvGrpSpPr>
          <p:grpSpPr bwMode="auto">
            <a:xfrm>
              <a:off x="7338182" y="3527854"/>
              <a:ext cx="522605" cy="487760"/>
              <a:chOff x="4335922" y="4594253"/>
              <a:chExt cx="522605" cy="487760"/>
            </a:xfrm>
          </p:grpSpPr>
          <p:pic>
            <p:nvPicPr>
              <p:cNvPr id="23569" name="Picture 5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370767" y="4594253"/>
                <a:ext cx="487760" cy="48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5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35922" y="4755038"/>
                <a:ext cx="297668" cy="29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2" name="Title 1"/>
          <p:cNvSpPr txBox="1">
            <a:spLocks/>
          </p:cNvSpPr>
          <p:nvPr/>
        </p:nvSpPr>
        <p:spPr bwMode="auto">
          <a:xfrm>
            <a:off x="2388534" y="2779925"/>
            <a:ext cx="5994780" cy="1157542"/>
          </a:xfrm>
          <a:prstGeom prst="rect">
            <a:avLst/>
          </a:prstGeom>
        </p:spPr>
        <p:txBody>
          <a:bodyPr lIns="100794" tIns="50397" rIns="100794" bIns="50397" anchor="ctr">
            <a:normAutofit fontScale="92500" lnSpcReduction="10000"/>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lnSpc>
                <a:spcPct val="110000"/>
              </a:lnSpc>
              <a:defRPr/>
            </a:pPr>
            <a:r>
              <a:rPr lang="en-US" sz="2400" b="1" dirty="0">
                <a:solidFill>
                  <a:schemeClr val="accent3">
                    <a:lumMod val="50000"/>
                  </a:schemeClr>
                </a:solidFill>
                <a:effectLst/>
                <a:latin typeface="+mj-lt"/>
              </a:rPr>
              <a:t>Model-Based Development</a:t>
            </a:r>
            <a:r>
              <a:rPr lang="en-US" sz="2400" b="1" dirty="0">
                <a:solidFill>
                  <a:schemeClr val="tx2"/>
                </a:solidFill>
                <a:effectLst/>
                <a:latin typeface="+mj-lt"/>
              </a:rPr>
              <a:t>: </a:t>
            </a:r>
            <a:r>
              <a:rPr lang="en-US" sz="2400" dirty="0">
                <a:solidFill>
                  <a:schemeClr val="tx2"/>
                </a:solidFill>
                <a:effectLst/>
                <a:latin typeface="+mj-lt"/>
              </a:rPr>
              <a:t>model instead of code, create 10x faster; provides scalability;</a:t>
            </a:r>
          </a:p>
          <a:p>
            <a:pPr>
              <a:lnSpc>
                <a:spcPct val="110000"/>
              </a:lnSpc>
              <a:defRPr/>
            </a:pPr>
            <a:r>
              <a:rPr lang="en-US" sz="2400" dirty="0">
                <a:solidFill>
                  <a:schemeClr val="tx2"/>
                </a:solidFill>
                <a:effectLst/>
                <a:latin typeface="+mj-lt"/>
              </a:rPr>
              <a:t>can handle multitude of devices easily</a:t>
            </a:r>
          </a:p>
        </p:txBody>
      </p:sp>
      <p:pic>
        <p:nvPicPr>
          <p:cNvPr id="23560" name="Picture 64" descr="app_builder.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560721" y="4115823"/>
            <a:ext cx="2210135" cy="200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itle 1"/>
          <p:cNvSpPr txBox="1">
            <a:spLocks/>
          </p:cNvSpPr>
          <p:nvPr/>
        </p:nvSpPr>
        <p:spPr bwMode="auto">
          <a:xfrm>
            <a:off x="1428088" y="4619802"/>
            <a:ext cx="5763108" cy="829464"/>
          </a:xfrm>
          <a:prstGeom prst="rect">
            <a:avLst/>
          </a:prstGeom>
        </p:spPr>
        <p:txBody>
          <a:bodyPr lIns="100794" tIns="50397" rIns="100794" bIns="50397" anchor="ctr">
            <a:normAutofit/>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chemeClr val="accent1">
                    <a:lumMod val="75000"/>
                  </a:schemeClr>
                </a:solidFill>
                <a:effectLst/>
                <a:latin typeface="+mj-lt"/>
              </a:rPr>
              <a:t>Codeless Mashup Builder</a:t>
            </a:r>
            <a:r>
              <a:rPr lang="en-US" sz="2400" b="1" dirty="0">
                <a:solidFill>
                  <a:schemeClr val="tx2"/>
                </a:solidFill>
                <a:effectLst/>
                <a:latin typeface="+mj-lt"/>
              </a:rPr>
              <a:t>: </a:t>
            </a:r>
            <a:r>
              <a:rPr lang="en-US" sz="2400" dirty="0">
                <a:solidFill>
                  <a:schemeClr val="tx2"/>
                </a:solidFill>
                <a:effectLst/>
                <a:latin typeface="+mj-lt"/>
              </a:rPr>
              <a:t>drag &amp; drop configuration, flexible deployment</a:t>
            </a:r>
            <a:endParaRPr lang="en-US" sz="2400" b="1" dirty="0">
              <a:solidFill>
                <a:schemeClr val="tx2"/>
              </a:solidFill>
              <a:effectLst/>
              <a:latin typeface="+mj-lt"/>
            </a:endParaRPr>
          </a:p>
        </p:txBody>
      </p:sp>
      <p:pic>
        <p:nvPicPr>
          <p:cNvPr id="23558" name="Picture 67" descr="search.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52016" y="5766003"/>
            <a:ext cx="1931963" cy="14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itle 1"/>
          <p:cNvSpPr txBox="1">
            <a:spLocks/>
          </p:cNvSpPr>
          <p:nvPr/>
        </p:nvSpPr>
        <p:spPr bwMode="auto">
          <a:xfrm>
            <a:off x="2520156" y="6047740"/>
            <a:ext cx="5761357" cy="1175949"/>
          </a:xfrm>
          <a:prstGeom prst="rect">
            <a:avLst/>
          </a:prstGeom>
        </p:spPr>
        <p:txBody>
          <a:bodyPr lIns="100794" tIns="50397" rIns="100794" bIns="50397" anchor="ctr">
            <a:normAutofit/>
          </a:bodyPr>
          <a:lstStyle>
            <a:lvl1pPr algn="l" defTabSz="457200" rtl="0" eaLnBrk="1" latinLnBrk="0" hangingPunct="1">
              <a:spcBef>
                <a:spcPct val="0"/>
              </a:spcBef>
              <a:buNone/>
              <a:defRPr sz="3600" kern="120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pPr>
              <a:defRPr/>
            </a:pPr>
            <a:r>
              <a:rPr lang="en-US" sz="2400" b="1" dirty="0">
                <a:solidFill>
                  <a:srgbClr val="7030A0"/>
                </a:solidFill>
                <a:effectLst/>
                <a:latin typeface="+mj-lt"/>
              </a:rPr>
              <a:t>Search-based Intelligence</a:t>
            </a:r>
            <a:r>
              <a:rPr lang="en-US" sz="2400" b="1" dirty="0">
                <a:solidFill>
                  <a:schemeClr val="tx2"/>
                </a:solidFill>
                <a:effectLst/>
                <a:latin typeface="+mj-lt"/>
              </a:rPr>
              <a:t>:</a:t>
            </a:r>
            <a:r>
              <a:rPr lang="en-US" sz="2400" dirty="0">
                <a:solidFill>
                  <a:schemeClr val="tx2"/>
                </a:solidFill>
                <a:effectLst/>
                <a:latin typeface="+mj-lt"/>
              </a:rPr>
              <a:t> put device data and tribal knowledge at your fingertips</a:t>
            </a:r>
            <a:endParaRPr lang="en-US" sz="2400" b="1" dirty="0">
              <a:solidFill>
                <a:schemeClr val="tx2"/>
              </a:solidFill>
              <a:effectLst/>
              <a:latin typeface="+mj-lt"/>
            </a:endParaRPr>
          </a:p>
        </p:txBody>
      </p:sp>
      <p:sp>
        <p:nvSpPr>
          <p:cNvPr id="54" name="Title 1"/>
          <p:cNvSpPr>
            <a:spLocks noGrp="1"/>
          </p:cNvSpPr>
          <p:nvPr>
            <p:ph type="title"/>
          </p:nvPr>
        </p:nvSpPr>
        <p:spPr>
          <a:xfrm>
            <a:off x="2543968" y="335986"/>
            <a:ext cx="7345206" cy="839964"/>
          </a:xfrm>
        </p:spPr>
        <p:txBody>
          <a:bodyPr>
            <a:normAutofit fontScale="90000"/>
          </a:bodyPr>
          <a:lstStyle/>
          <a:p>
            <a:pPr algn="l"/>
            <a:r>
              <a:rPr lang="en-US" sz="3100" dirty="0">
                <a:solidFill>
                  <a:srgbClr val="414141"/>
                </a:solidFill>
              </a:rPr>
              <a:t>Ways to Remove Application Bottlenecks</a:t>
            </a:r>
            <a:endParaRPr lang="en-US" sz="3100" dirty="0"/>
          </a:p>
        </p:txBody>
      </p:sp>
      <p:pic>
        <p:nvPicPr>
          <p:cNvPr id="56" name="Picture 55" descr="thingworx.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6021" y="503979"/>
            <a:ext cx="2159622" cy="503978"/>
          </a:xfrm>
          <a:prstGeom prst="rect">
            <a:avLst/>
          </a:prstGeom>
        </p:spPr>
      </p:pic>
      <p:sp>
        <p:nvSpPr>
          <p:cNvPr id="5" name="Date Placeholder 4"/>
          <p:cNvSpPr>
            <a:spLocks noGrp="1"/>
          </p:cNvSpPr>
          <p:nvPr>
            <p:ph type="dt" sz="half" idx="10"/>
          </p:nvPr>
        </p:nvSpPr>
        <p:spPr/>
        <p:txBody>
          <a:bodyPr/>
          <a:lstStyle/>
          <a:p>
            <a:r>
              <a:rPr lang="en-US" altLang="ko-KR"/>
              <a:t>© Lee</a:t>
            </a:r>
            <a:endParaRPr lang="en-US" dirty="0"/>
          </a:p>
        </p:txBody>
      </p:sp>
      <p:sp>
        <p:nvSpPr>
          <p:cNvPr id="6" name="Footer Placeholder 5"/>
          <p:cNvSpPr>
            <a:spLocks noGrp="1"/>
          </p:cNvSpPr>
          <p:nvPr>
            <p:ph type="ftr" sz="quarter" idx="11"/>
          </p:nvPr>
        </p:nvSpPr>
        <p:spPr/>
        <p:txBody>
          <a:bodyPr/>
          <a:lstStyle/>
          <a:p>
            <a:r>
              <a:rPr lang="en-US"/>
              <a:t>IUPUI</a:t>
            </a:r>
            <a:endParaRPr lang="en-US" dirty="0"/>
          </a:p>
        </p:txBody>
      </p:sp>
      <p:sp>
        <p:nvSpPr>
          <p:cNvPr id="7" name="Slide Number Placeholder 6"/>
          <p:cNvSpPr>
            <a:spLocks noGrp="1"/>
          </p:cNvSpPr>
          <p:nvPr>
            <p:ph type="sldNum" sz="quarter" idx="12"/>
          </p:nvPr>
        </p:nvSpPr>
        <p:spPr/>
        <p:txBody>
          <a:bodyPr/>
          <a:lstStyle/>
          <a:p>
            <a:fld id="{B91152B9-A035-480E-8524-CE1EBCC4ACF5}" type="slidenum">
              <a:rPr lang="en-GB" smtClean="0"/>
              <a:pPr/>
              <a:t>95</a:t>
            </a:fld>
            <a:endParaRPr lang="en-GB" dirty="0"/>
          </a:p>
        </p:txBody>
      </p:sp>
    </p:spTree>
    <p:extLst>
      <p:ext uri="{BB962C8B-B14F-4D97-AF65-F5344CB8AC3E}">
        <p14:creationId xmlns:p14="http://schemas.microsoft.com/office/powerpoint/2010/main" val="3222218598"/>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8409" y="5991291"/>
            <a:ext cx="3177701" cy="1133324"/>
          </a:xfrm>
          <a:prstGeom prst="rect">
            <a:avLst/>
          </a:prstGeom>
        </p:spPr>
        <p:txBody>
          <a:bodyPr vert="horz" wrap="square" lIns="0" tIns="0" rIns="0" bIns="0" rtlCol="0">
            <a:spAutoFit/>
          </a:bodyPr>
          <a:lstStyle/>
          <a:p>
            <a:pPr marL="13999" marR="5600">
              <a:lnSpc>
                <a:spcPct val="100000"/>
              </a:lnSpc>
            </a:pPr>
            <a:r>
              <a:rPr sz="1323" b="1" u="sng" dirty="0">
                <a:solidFill>
                  <a:srgbClr val="53565A"/>
                </a:solidFill>
                <a:latin typeface="Arial Narrow" panose="020B0606020202030204" pitchFamily="34" charset="0"/>
                <a:cs typeface="Calibri"/>
              </a:rPr>
              <a:t>C</a:t>
            </a:r>
            <a:r>
              <a:rPr sz="1323" b="1" u="sng" spc="-11" dirty="0">
                <a:solidFill>
                  <a:srgbClr val="53565A"/>
                </a:solidFill>
                <a:latin typeface="Arial Narrow" panose="020B0606020202030204" pitchFamily="34" charset="0"/>
                <a:cs typeface="Calibri"/>
              </a:rPr>
              <a:t>onn</a:t>
            </a:r>
            <a:r>
              <a:rPr sz="1323" b="1" u="sng" spc="-17" dirty="0">
                <a:solidFill>
                  <a:srgbClr val="53565A"/>
                </a:solidFill>
                <a:latin typeface="Arial Narrow" panose="020B0606020202030204" pitchFamily="34" charset="0"/>
                <a:cs typeface="Calibri"/>
              </a:rPr>
              <a:t>e</a:t>
            </a:r>
            <a:r>
              <a:rPr sz="1323" b="1" u="sng" dirty="0">
                <a:solidFill>
                  <a:srgbClr val="53565A"/>
                </a:solidFill>
                <a:latin typeface="Arial Narrow" panose="020B0606020202030204" pitchFamily="34" charset="0"/>
                <a:cs typeface="Calibri"/>
              </a:rPr>
              <a:t>c</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6" dirty="0">
                <a:solidFill>
                  <a:srgbClr val="53565A"/>
                </a:solidFill>
                <a:latin typeface="Arial Narrow" panose="020B0606020202030204" pitchFamily="34" charset="0"/>
                <a:cs typeface="Calibri"/>
              </a:rPr>
              <a:t>v</a:t>
            </a:r>
            <a:r>
              <a:rPr sz="1323" b="1" u="sng" dirty="0">
                <a:solidFill>
                  <a:srgbClr val="53565A"/>
                </a:solidFill>
                <a:latin typeface="Arial Narrow" panose="020B0606020202030204" pitchFamily="34" charset="0"/>
                <a:cs typeface="Calibri"/>
              </a:rPr>
              <a:t>i</a:t>
            </a:r>
            <a:r>
              <a:rPr sz="1323" b="1" u="sng" spc="-6" dirty="0">
                <a:solidFill>
                  <a:srgbClr val="53565A"/>
                </a:solidFill>
                <a:latin typeface="Arial Narrow" panose="020B0606020202030204" pitchFamily="34" charset="0"/>
                <a:cs typeface="Calibri"/>
              </a:rPr>
              <a:t>ty</a:t>
            </a:r>
            <a:r>
              <a:rPr sz="1323" b="1" u="sng"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Laye</a:t>
            </a:r>
            <a:r>
              <a:rPr sz="1323" b="1" u="sng" dirty="0">
                <a:solidFill>
                  <a:srgbClr val="53565A"/>
                </a:solidFill>
                <a:latin typeface="Arial Narrow" panose="020B0606020202030204" pitchFamily="34" charset="0"/>
                <a:cs typeface="Calibri"/>
              </a:rPr>
              <a:t>r -</a:t>
            </a:r>
            <a:r>
              <a:rPr sz="1323" b="1" u="sng" spc="50" dirty="0">
                <a:solidFill>
                  <a:srgbClr val="53565A"/>
                </a:solidFill>
                <a:latin typeface="Arial Narrow" panose="020B0606020202030204" pitchFamily="34" charset="0"/>
                <a:cs typeface="Calibri"/>
              </a:rPr>
              <a:t> </a:t>
            </a:r>
            <a:r>
              <a:rPr lang="en-US" sz="1323" b="1" u="sng" spc="50" dirty="0">
                <a:solidFill>
                  <a:srgbClr val="53565A"/>
                </a:solidFill>
                <a:latin typeface="Arial Narrow" panose="020B0606020202030204" pitchFamily="34" charset="0"/>
                <a:cs typeface="Calibri"/>
              </a:rPr>
              <a:t>s</a:t>
            </a:r>
            <a:r>
              <a:rPr sz="1323" b="1" u="sng" spc="-17" dirty="0">
                <a:solidFill>
                  <a:srgbClr val="53565A"/>
                </a:solidFill>
                <a:latin typeface="Arial Narrow" panose="020B0606020202030204" pitchFamily="34" charset="0"/>
                <a:cs typeface="Calibri"/>
              </a:rPr>
              <a:t>e</a:t>
            </a:r>
            <a:r>
              <a:rPr sz="1323" b="1" u="sng" spc="-11" dirty="0">
                <a:solidFill>
                  <a:srgbClr val="53565A"/>
                </a:solidFill>
                <a:latin typeface="Arial Narrow" panose="020B0606020202030204" pitchFamily="34" charset="0"/>
                <a:cs typeface="Calibri"/>
              </a:rPr>
              <a:t>nso</a:t>
            </a:r>
            <a:r>
              <a:rPr sz="1323" b="1" u="sng" spc="6" dirty="0">
                <a:solidFill>
                  <a:srgbClr val="53565A"/>
                </a:solidFill>
                <a:latin typeface="Arial Narrow" panose="020B0606020202030204" pitchFamily="34" charset="0"/>
                <a:cs typeface="Calibri"/>
              </a:rPr>
              <a:t>r</a:t>
            </a:r>
            <a:r>
              <a:rPr sz="1323" b="1" u="sng" spc="-6" dirty="0">
                <a:solidFill>
                  <a:srgbClr val="53565A"/>
                </a:solidFill>
                <a:latin typeface="Arial Narrow" panose="020B0606020202030204" pitchFamily="34" charset="0"/>
                <a:cs typeface="Calibri"/>
              </a:rPr>
              <a:t>s,</a:t>
            </a:r>
            <a:r>
              <a:rPr sz="1323" b="1" u="sng" dirty="0">
                <a:solidFill>
                  <a:srgbClr val="53565A"/>
                </a:solidFill>
                <a:latin typeface="Arial Narrow" panose="020B0606020202030204" pitchFamily="34" charset="0"/>
                <a:cs typeface="Calibri"/>
              </a:rPr>
              <a:t> </a:t>
            </a:r>
            <a:r>
              <a:rPr lang="en-US" sz="1323" b="1" u="sng" dirty="0">
                <a:solidFill>
                  <a:srgbClr val="53565A"/>
                </a:solidFill>
                <a:latin typeface="Arial Narrow" panose="020B0606020202030204" pitchFamily="34" charset="0"/>
                <a:cs typeface="Calibri"/>
              </a:rPr>
              <a:t>d</a:t>
            </a:r>
            <a:r>
              <a:rPr sz="1323" b="1" u="sng" spc="-6" dirty="0">
                <a:solidFill>
                  <a:srgbClr val="53565A"/>
                </a:solidFill>
                <a:latin typeface="Arial Narrow" panose="020B0606020202030204" pitchFamily="34" charset="0"/>
                <a:cs typeface="Calibri"/>
              </a:rPr>
              <a:t>ev</a:t>
            </a:r>
            <a:r>
              <a:rPr sz="1323" b="1" u="sng" spc="6" dirty="0">
                <a:solidFill>
                  <a:srgbClr val="53565A"/>
                </a:solidFill>
                <a:latin typeface="Arial Narrow" panose="020B0606020202030204" pitchFamily="34" charset="0"/>
                <a:cs typeface="Calibri"/>
              </a:rPr>
              <a:t>i</a:t>
            </a:r>
            <a:r>
              <a:rPr sz="1323" b="1" u="sng" dirty="0">
                <a:solidFill>
                  <a:srgbClr val="53565A"/>
                </a:solidFill>
                <a:latin typeface="Arial Narrow" panose="020B0606020202030204" pitchFamily="34" charset="0"/>
                <a:cs typeface="Calibri"/>
              </a:rPr>
              <a:t>c</a:t>
            </a:r>
            <a:r>
              <a:rPr sz="1323" b="1" u="sng" spc="-6" dirty="0">
                <a:solidFill>
                  <a:srgbClr val="53565A"/>
                </a:solidFill>
                <a:latin typeface="Arial Narrow" panose="020B0606020202030204" pitchFamily="34" charset="0"/>
                <a:cs typeface="Calibri"/>
              </a:rPr>
              <a:t>es</a:t>
            </a:r>
            <a:r>
              <a:rPr sz="1323" b="1" u="sng" spc="66" dirty="0">
                <a:solidFill>
                  <a:srgbClr val="53565A"/>
                </a:solidFill>
                <a:latin typeface="Arial Narrow" panose="020B0606020202030204" pitchFamily="34" charset="0"/>
                <a:cs typeface="Calibri"/>
              </a:rPr>
              <a:t> </a:t>
            </a:r>
            <a:r>
              <a:rPr sz="1323" b="1" u="sng" spc="-11" dirty="0">
                <a:solidFill>
                  <a:srgbClr val="53565A"/>
                </a:solidFill>
                <a:latin typeface="Arial Narrow" panose="020B0606020202030204" pitchFamily="34" charset="0"/>
                <a:cs typeface="Calibri"/>
              </a:rPr>
              <a:t>&amp;</a:t>
            </a:r>
            <a:r>
              <a:rPr sz="1323" b="1" spc="-6"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e</a:t>
            </a:r>
            <a:r>
              <a:rPr sz="1323" b="1" u="sng" spc="-11" dirty="0">
                <a:solidFill>
                  <a:srgbClr val="53565A"/>
                </a:solidFill>
                <a:latin typeface="Arial Narrow" panose="020B0606020202030204" pitchFamily="34" charset="0"/>
                <a:cs typeface="Calibri"/>
              </a:rPr>
              <a:t>qu</a:t>
            </a:r>
            <a:r>
              <a:rPr sz="1323" b="1" u="sng" dirty="0">
                <a:solidFill>
                  <a:srgbClr val="53565A"/>
                </a:solidFill>
                <a:latin typeface="Arial Narrow" panose="020B0606020202030204" pitchFamily="34" charset="0"/>
                <a:cs typeface="Calibri"/>
              </a:rPr>
              <a:t>ip</a:t>
            </a:r>
            <a:r>
              <a:rPr sz="1323" b="1" u="sng" spc="-6" dirty="0">
                <a:solidFill>
                  <a:srgbClr val="53565A"/>
                </a:solidFill>
                <a:latin typeface="Arial Narrow" panose="020B0606020202030204" pitchFamily="34" charset="0"/>
                <a:cs typeface="Calibri"/>
              </a:rPr>
              <a:t>ment:</a:t>
            </a:r>
            <a:endParaRPr sz="1323" dirty="0">
              <a:latin typeface="Arial Narrow" panose="020B0606020202030204" pitchFamily="34" charset="0"/>
              <a:cs typeface="Calibri"/>
            </a:endParaRPr>
          </a:p>
          <a:p>
            <a:pPr marL="13999" marR="7700">
              <a:lnSpc>
                <a:spcPct val="100000"/>
              </a:lnSpc>
              <a:spcBef>
                <a:spcPts val="926"/>
              </a:spcBef>
            </a:pPr>
            <a:r>
              <a:rPr sz="1323" b="1" i="1" spc="-11" dirty="0">
                <a:solidFill>
                  <a:srgbClr val="0070C0"/>
                </a:solidFill>
                <a:latin typeface="Arial Narrow" panose="020B0606020202030204" pitchFamily="34" charset="0"/>
                <a:cs typeface="Calibri"/>
              </a:rPr>
              <a:t>Conta</a:t>
            </a:r>
            <a:r>
              <a:rPr sz="1323" b="1" i="1" dirty="0">
                <a:solidFill>
                  <a:srgbClr val="0070C0"/>
                </a:solidFill>
                <a:latin typeface="Arial Narrow" panose="020B0606020202030204" pitchFamily="34" charset="0"/>
                <a:cs typeface="Calibri"/>
              </a:rPr>
              <a:t>ins</a:t>
            </a:r>
            <a:r>
              <a:rPr sz="1323" b="1" i="1" spc="50"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the</a:t>
            </a:r>
            <a:r>
              <a:rPr sz="1323" b="1" i="1" spc="55"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onn</a:t>
            </a:r>
            <a:r>
              <a:rPr sz="1323" b="1" i="1" spc="11"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to</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s</a:t>
            </a:r>
            <a:r>
              <a:rPr sz="1323" b="1" i="1" spc="6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to</a:t>
            </a:r>
            <a:r>
              <a:rPr sz="1323" b="1" i="1" spc="6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any</a:t>
            </a:r>
            <a:r>
              <a:rPr sz="1323" b="1" i="1" spc="55"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ty</a:t>
            </a:r>
            <a:r>
              <a:rPr sz="1323" b="1" i="1" dirty="0">
                <a:solidFill>
                  <a:srgbClr val="0070C0"/>
                </a:solidFill>
                <a:latin typeface="Arial Narrow" panose="020B0606020202030204" pitchFamily="34" charset="0"/>
                <a:cs typeface="Calibri"/>
              </a:rPr>
              <a:t>pe</a:t>
            </a:r>
            <a:r>
              <a:rPr sz="1323" b="1" i="1" spc="55"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of</a:t>
            </a:r>
            <a:r>
              <a:rPr sz="1323" b="1" i="1" spc="61"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sy</a:t>
            </a:r>
            <a:r>
              <a:rPr sz="1323" b="1" i="1" spc="-11" dirty="0">
                <a:solidFill>
                  <a:srgbClr val="0070C0"/>
                </a:solidFill>
                <a:latin typeface="Arial Narrow" panose="020B0606020202030204" pitchFamily="34" charset="0"/>
                <a:cs typeface="Calibri"/>
              </a:rPr>
              <a:t>s</a:t>
            </a:r>
            <a:r>
              <a:rPr sz="1323" b="1" i="1" spc="-6" dirty="0">
                <a:solidFill>
                  <a:srgbClr val="0070C0"/>
                </a:solidFill>
                <a:latin typeface="Arial Narrow" panose="020B0606020202030204" pitchFamily="34" charset="0"/>
                <a:cs typeface="Calibri"/>
              </a:rPr>
              <a:t>te</a:t>
            </a:r>
            <a:r>
              <a:rPr sz="1323" b="1" i="1" spc="-17" dirty="0">
                <a:solidFill>
                  <a:srgbClr val="0070C0"/>
                </a:solidFill>
                <a:latin typeface="Arial Narrow" panose="020B0606020202030204" pitchFamily="34" charset="0"/>
                <a:cs typeface="Calibri"/>
              </a:rPr>
              <a:t>ms</a:t>
            </a:r>
            <a:r>
              <a:rPr sz="1323" b="1" i="1" spc="-1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or </a:t>
            </a:r>
            <a:r>
              <a:rPr sz="1323" b="1" i="1" spc="-22"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SI</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any </a:t>
            </a:r>
            <a:r>
              <a:rPr sz="1323" b="1" i="1" spc="-17"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ty</a:t>
            </a:r>
            <a:r>
              <a:rPr sz="1323" b="1" i="1" dirty="0">
                <a:solidFill>
                  <a:srgbClr val="0070C0"/>
                </a:solidFill>
                <a:latin typeface="Arial Narrow" panose="020B0606020202030204" pitchFamily="34" charset="0"/>
                <a:cs typeface="Calibri"/>
              </a:rPr>
              <a:t>pe </a:t>
            </a:r>
            <a:r>
              <a:rPr sz="1323" b="1" i="1" spc="-22"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of </a:t>
            </a:r>
            <a:r>
              <a:rPr sz="1323" b="1" i="1" spc="-11"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etw</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a:t>
            </a:r>
            <a:r>
              <a:rPr sz="1323" b="1" i="1" spc="-11" dirty="0">
                <a:solidFill>
                  <a:srgbClr val="0070C0"/>
                </a:solidFill>
                <a:latin typeface="Arial Narrow" panose="020B0606020202030204" pitchFamily="34" charset="0"/>
                <a:cs typeface="Calibri"/>
              </a:rPr>
              <a:t>k</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t>
            </a:r>
            <a:r>
              <a:rPr sz="1323" b="1" i="1" spc="-6" dirty="0">
                <a:solidFill>
                  <a:srgbClr val="0070C0"/>
                </a:solidFill>
                <a:latin typeface="Arial Narrow" panose="020B0606020202030204" pitchFamily="34" charset="0"/>
                <a:cs typeface="Calibri"/>
              </a:rPr>
              <a:t>IP</a:t>
            </a:r>
            <a:r>
              <a:rPr sz="1323" b="1" i="1"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G</a:t>
            </a:r>
            <a:r>
              <a:rPr sz="1323" b="1" i="1" spc="6" dirty="0">
                <a:solidFill>
                  <a:srgbClr val="0070C0"/>
                </a:solidFill>
                <a:latin typeface="Arial Narrow" panose="020B0606020202030204" pitchFamily="34" charset="0"/>
                <a:cs typeface="Calibri"/>
              </a:rPr>
              <a:t>S</a:t>
            </a:r>
            <a:r>
              <a:rPr sz="1323" b="1" i="1" spc="-17" dirty="0">
                <a:solidFill>
                  <a:srgbClr val="0070C0"/>
                </a:solidFill>
                <a:latin typeface="Arial Narrow" panose="020B0606020202030204" pitchFamily="34" charset="0"/>
                <a:cs typeface="Calibri"/>
              </a:rPr>
              <a:t>M,</a:t>
            </a:r>
            <a:r>
              <a:rPr sz="1323" b="1" i="1" spc="-11" dirty="0">
                <a:solidFill>
                  <a:srgbClr val="0070C0"/>
                </a:solidFill>
                <a:latin typeface="Arial Narrow" panose="020B0606020202030204" pitchFamily="34" charset="0"/>
                <a:cs typeface="Calibri"/>
              </a:rPr>
              <a:t> RF</a:t>
            </a:r>
            <a:r>
              <a:rPr sz="1323" b="1" i="1" spc="-17" dirty="0">
                <a:solidFill>
                  <a:srgbClr val="0070C0"/>
                </a:solidFill>
                <a:latin typeface="Arial Narrow" panose="020B0606020202030204" pitchFamily="34" charset="0"/>
                <a:cs typeface="Calibri"/>
              </a:rPr>
              <a:t>…</a:t>
            </a:r>
            <a:r>
              <a:rPr sz="1323" b="1" i="1" spc="-6" dirty="0">
                <a:solidFill>
                  <a:srgbClr val="0070C0"/>
                </a:solidFill>
                <a:latin typeface="Arial Narrow" panose="020B0606020202030204" pitchFamily="34" charset="0"/>
                <a:cs typeface="Calibri"/>
              </a:rPr>
              <a:t>)</a:t>
            </a:r>
            <a:endParaRPr sz="1323" dirty="0">
              <a:latin typeface="Arial Narrow" panose="020B0606020202030204" pitchFamily="34" charset="0"/>
              <a:cs typeface="Calibri"/>
            </a:endParaRPr>
          </a:p>
        </p:txBody>
      </p:sp>
      <p:sp>
        <p:nvSpPr>
          <p:cNvPr id="3" name="object 3"/>
          <p:cNvSpPr txBox="1"/>
          <p:nvPr/>
        </p:nvSpPr>
        <p:spPr>
          <a:xfrm>
            <a:off x="248409" y="4262055"/>
            <a:ext cx="2772369" cy="203582"/>
          </a:xfrm>
          <a:prstGeom prst="rect">
            <a:avLst/>
          </a:prstGeom>
        </p:spPr>
        <p:txBody>
          <a:bodyPr vert="horz" wrap="square" lIns="0" tIns="0" rIns="0" bIns="0" rtlCol="0">
            <a:spAutoFit/>
          </a:bodyPr>
          <a:lstStyle/>
          <a:p>
            <a:pPr marL="13999">
              <a:lnSpc>
                <a:spcPct val="100000"/>
              </a:lnSpc>
            </a:pPr>
            <a:r>
              <a:rPr sz="1323" b="1" u="sng" dirty="0">
                <a:solidFill>
                  <a:srgbClr val="53565A"/>
                </a:solidFill>
                <a:latin typeface="Arial Narrow" panose="020B0606020202030204" pitchFamily="34" charset="0"/>
                <a:cs typeface="Calibri"/>
              </a:rPr>
              <a:t>C</a:t>
            </a:r>
            <a:r>
              <a:rPr sz="1323" b="1" u="sng" spc="-11" dirty="0">
                <a:solidFill>
                  <a:srgbClr val="53565A"/>
                </a:solidFill>
                <a:latin typeface="Arial Narrow" panose="020B0606020202030204" pitchFamily="34" charset="0"/>
                <a:cs typeface="Calibri"/>
              </a:rPr>
              <a:t>o</a:t>
            </a:r>
            <a:r>
              <a:rPr sz="1323" b="1" u="sng" spc="-6" dirty="0">
                <a:solidFill>
                  <a:srgbClr val="53565A"/>
                </a:solidFill>
                <a:latin typeface="Arial Narrow" panose="020B0606020202030204" pitchFamily="34" charset="0"/>
                <a:cs typeface="Calibri"/>
              </a:rPr>
              <a:t>mm</a:t>
            </a:r>
            <a:r>
              <a:rPr sz="1323" b="1" u="sng" spc="-11" dirty="0">
                <a:solidFill>
                  <a:srgbClr val="53565A"/>
                </a:solidFill>
                <a:latin typeface="Arial Narrow" panose="020B0606020202030204" pitchFamily="34" charset="0"/>
                <a:cs typeface="Calibri"/>
              </a:rPr>
              <a:t>un</a:t>
            </a:r>
            <a:r>
              <a:rPr sz="1323" b="1" u="sng" dirty="0">
                <a:solidFill>
                  <a:srgbClr val="53565A"/>
                </a:solidFill>
                <a:latin typeface="Arial Narrow" panose="020B0606020202030204" pitchFamily="34" charset="0"/>
                <a:cs typeface="Calibri"/>
              </a:rPr>
              <a:t>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a:t>
            </a:r>
            <a:r>
              <a:rPr lang="en-US" sz="1323" b="1" u="sng" spc="-11" dirty="0">
                <a:solidFill>
                  <a:srgbClr val="53565A"/>
                </a:solidFill>
                <a:latin typeface="Arial Narrow" panose="020B0606020202030204" pitchFamily="34" charset="0"/>
                <a:cs typeface="Calibri"/>
              </a:rPr>
              <a:t> Layer - e</a:t>
            </a:r>
            <a:r>
              <a:rPr sz="1323" b="1" u="sng" dirty="0">
                <a:solidFill>
                  <a:srgbClr val="53565A"/>
                </a:solidFill>
                <a:latin typeface="Arial Narrow" panose="020B0606020202030204" pitchFamily="34" charset="0"/>
                <a:cs typeface="Calibri"/>
              </a:rPr>
              <a:t>l</a:t>
            </a:r>
            <a:r>
              <a:rPr sz="1323" b="1" u="sng" spc="-6" dirty="0">
                <a:solidFill>
                  <a:srgbClr val="53565A"/>
                </a:solidFill>
                <a:latin typeface="Arial Narrow" panose="020B0606020202030204" pitchFamily="34" charset="0"/>
                <a:cs typeface="Calibri"/>
              </a:rPr>
              <a:t>eme</a:t>
            </a:r>
            <a:r>
              <a:rPr sz="1323" b="1" u="sng" dirty="0">
                <a:solidFill>
                  <a:srgbClr val="53565A"/>
                </a:solidFill>
                <a:latin typeface="Arial Narrow" panose="020B0606020202030204" pitchFamily="34" charset="0"/>
                <a:cs typeface="Calibri"/>
              </a:rPr>
              <a:t>n</a:t>
            </a:r>
            <a:r>
              <a:rPr sz="1323" b="1" u="sng" spc="-6" dirty="0">
                <a:solidFill>
                  <a:srgbClr val="53565A"/>
                </a:solidFill>
                <a:latin typeface="Arial Narrow" panose="020B0606020202030204" pitchFamily="34" charset="0"/>
                <a:cs typeface="Calibri"/>
              </a:rPr>
              <a:t>ts:</a:t>
            </a:r>
            <a:endParaRPr sz="1323" dirty="0">
              <a:latin typeface="Arial Narrow" panose="020B0606020202030204" pitchFamily="34" charset="0"/>
              <a:cs typeface="Calibri"/>
            </a:endParaRPr>
          </a:p>
        </p:txBody>
      </p:sp>
      <p:sp>
        <p:nvSpPr>
          <p:cNvPr id="4" name="object 4"/>
          <p:cNvSpPr txBox="1"/>
          <p:nvPr/>
        </p:nvSpPr>
        <p:spPr>
          <a:xfrm>
            <a:off x="248409" y="4541837"/>
            <a:ext cx="2591289" cy="814325"/>
          </a:xfrm>
          <a:prstGeom prst="rect">
            <a:avLst/>
          </a:prstGeom>
        </p:spPr>
        <p:txBody>
          <a:bodyPr vert="horz" wrap="square" lIns="0" tIns="0" rIns="0" bIns="0" rtlCol="0">
            <a:spAutoFit/>
          </a:bodyPr>
          <a:lstStyle/>
          <a:p>
            <a:pPr marL="13999" marR="5600">
              <a:lnSpc>
                <a:spcPct val="100000"/>
              </a:lnSpc>
            </a:pPr>
            <a:r>
              <a:rPr sz="1323" b="1" i="1" spc="6" dirty="0">
                <a:solidFill>
                  <a:srgbClr val="0070C0"/>
                </a:solidFill>
                <a:latin typeface="Arial Narrow" panose="020B0606020202030204" pitchFamily="34" charset="0"/>
                <a:cs typeface="Calibri"/>
              </a:rPr>
              <a:t>S</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s</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rs,</a:t>
            </a:r>
            <a:r>
              <a:rPr sz="1323" b="1" i="1" spc="17" dirty="0">
                <a:solidFill>
                  <a:srgbClr val="0070C0"/>
                </a:solidFill>
                <a:latin typeface="Arial Narrow" panose="020B0606020202030204" pitchFamily="34" charset="0"/>
                <a:cs typeface="Calibri"/>
              </a:rPr>
              <a:t> </a:t>
            </a:r>
            <a:r>
              <a:rPr sz="1323" b="1" i="1" spc="-6" dirty="0">
                <a:solidFill>
                  <a:srgbClr val="0070C0"/>
                </a:solidFill>
                <a:latin typeface="Arial Narrow" panose="020B0606020202030204" pitchFamily="34" charset="0"/>
                <a:cs typeface="Calibri"/>
              </a:rPr>
              <a:t>De</a:t>
            </a:r>
            <a:r>
              <a:rPr sz="1323" b="1" i="1" dirty="0">
                <a:solidFill>
                  <a:srgbClr val="0070C0"/>
                </a:solidFill>
                <a:latin typeface="Arial Narrow" panose="020B0606020202030204" pitchFamily="34" charset="0"/>
                <a:cs typeface="Calibri"/>
              </a:rPr>
              <a:t>vi</a:t>
            </a:r>
            <a:r>
              <a:rPr sz="1323" b="1" i="1" spc="-11" dirty="0">
                <a:solidFill>
                  <a:srgbClr val="0070C0"/>
                </a:solidFill>
                <a:latin typeface="Arial Narrow" panose="020B0606020202030204" pitchFamily="34" charset="0"/>
                <a:cs typeface="Calibri"/>
              </a:rPr>
              <a:t>c</a:t>
            </a:r>
            <a:r>
              <a:rPr sz="1323" b="1" i="1" spc="-6" dirty="0">
                <a:solidFill>
                  <a:srgbClr val="0070C0"/>
                </a:solidFill>
                <a:latin typeface="Arial Narrow" panose="020B0606020202030204" pitchFamily="34" charset="0"/>
                <a:cs typeface="Calibri"/>
              </a:rPr>
              <a:t>es,</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an</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Equ</a:t>
            </a:r>
            <a:r>
              <a:rPr sz="1323" b="1" i="1" dirty="0">
                <a:solidFill>
                  <a:srgbClr val="0070C0"/>
                </a:solidFill>
                <a:latin typeface="Arial Narrow" panose="020B0606020202030204" pitchFamily="34" charset="0"/>
                <a:cs typeface="Calibri"/>
              </a:rPr>
              <a:t>i</a:t>
            </a:r>
            <a:r>
              <a:rPr sz="1323" b="1" i="1" spc="-11" dirty="0">
                <a:solidFill>
                  <a:srgbClr val="0070C0"/>
                </a:solidFill>
                <a:latin typeface="Arial Narrow" panose="020B0606020202030204" pitchFamily="34" charset="0"/>
                <a:cs typeface="Calibri"/>
              </a:rPr>
              <a:t>p</a:t>
            </a:r>
            <a:r>
              <a:rPr sz="1323" b="1" i="1" spc="-17" dirty="0">
                <a:solidFill>
                  <a:srgbClr val="0070C0"/>
                </a:solidFill>
                <a:latin typeface="Arial Narrow" panose="020B0606020202030204" pitchFamily="34" charset="0"/>
                <a:cs typeface="Calibri"/>
              </a:rPr>
              <a:t>m</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t</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ar</a:t>
            </a:r>
            <a:r>
              <a:rPr sz="1323" b="1" i="1" dirty="0">
                <a:solidFill>
                  <a:srgbClr val="0070C0"/>
                </a:solidFill>
                <a:latin typeface="Arial Narrow" panose="020B0606020202030204" pitchFamily="34" charset="0"/>
                <a:cs typeface="Calibri"/>
              </a:rPr>
              <a:t>e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onn</a:t>
            </a:r>
            <a:r>
              <a:rPr sz="1323" b="1" i="1" spc="-6"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c</a:t>
            </a:r>
            <a:r>
              <a:rPr sz="1323" b="1" i="1" spc="-6" dirty="0">
                <a:solidFill>
                  <a:srgbClr val="0070C0"/>
                </a:solidFill>
                <a:latin typeface="Arial Narrow" panose="020B0606020202030204" pitchFamily="34" charset="0"/>
                <a:cs typeface="Calibri"/>
              </a:rPr>
              <a:t>t</a:t>
            </a:r>
            <a:r>
              <a:rPr sz="1323" b="1" i="1" spc="-17" dirty="0">
                <a:solidFill>
                  <a:srgbClr val="0070C0"/>
                </a:solidFill>
                <a:latin typeface="Arial Narrow" panose="020B0606020202030204" pitchFamily="34" charset="0"/>
                <a:cs typeface="Calibri"/>
              </a:rPr>
              <a:t>e</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v</a:t>
            </a:r>
            <a:r>
              <a:rPr sz="1323" b="1" i="1" spc="-11" dirty="0">
                <a:solidFill>
                  <a:srgbClr val="0070C0"/>
                </a:solidFill>
                <a:latin typeface="Arial Narrow" panose="020B0606020202030204" pitchFamily="34" charset="0"/>
                <a:cs typeface="Calibri"/>
              </a:rPr>
              <a:t>a</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ious</a:t>
            </a:r>
            <a:r>
              <a:rPr sz="1323" b="1" i="1" spc="22" dirty="0">
                <a:solidFill>
                  <a:srgbClr val="0070C0"/>
                </a:solidFill>
                <a:latin typeface="Arial Narrow" panose="020B0606020202030204" pitchFamily="34" charset="0"/>
                <a:cs typeface="Calibri"/>
              </a:rPr>
              <a:t> </a:t>
            </a:r>
            <a:r>
              <a:rPr sz="1323" b="1" i="1" spc="-17" dirty="0">
                <a:solidFill>
                  <a:srgbClr val="0070C0"/>
                </a:solidFill>
                <a:latin typeface="Arial Narrow" panose="020B0606020202030204" pitchFamily="34" charset="0"/>
                <a:cs typeface="Calibri"/>
              </a:rPr>
              <a:t>m</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thod</a:t>
            </a:r>
            <a:r>
              <a:rPr sz="1323" b="1" i="1" spc="-6" dirty="0">
                <a:solidFill>
                  <a:srgbClr val="0070C0"/>
                </a:solidFill>
                <a:latin typeface="Arial Narrow" panose="020B0606020202030204" pitchFamily="34" charset="0"/>
                <a:cs typeface="Calibri"/>
              </a:rPr>
              <a:t>s,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d</a:t>
            </a:r>
            <a:r>
              <a:rPr sz="1323" b="1" i="1" dirty="0">
                <a:solidFill>
                  <a:srgbClr val="0070C0"/>
                </a:solidFill>
                <a:latin typeface="Arial Narrow" panose="020B0606020202030204" pitchFamily="34" charset="0"/>
                <a:cs typeface="Calibri"/>
              </a:rPr>
              <a:t>iff</a:t>
            </a:r>
            <a:r>
              <a:rPr sz="1323" b="1" i="1" spc="-6" dirty="0">
                <a:solidFill>
                  <a:srgbClr val="0070C0"/>
                </a:solidFill>
                <a:latin typeface="Arial Narrow" panose="020B0606020202030204" pitchFamily="34" charset="0"/>
                <a:cs typeface="Calibri"/>
              </a:rPr>
              <a:t>ere</a:t>
            </a:r>
            <a:r>
              <a:rPr sz="1323" b="1" i="1" dirty="0">
                <a:solidFill>
                  <a:srgbClr val="0070C0"/>
                </a:solidFill>
                <a:latin typeface="Arial Narrow" panose="020B0606020202030204" pitchFamily="34" charset="0"/>
                <a:cs typeface="Calibri"/>
              </a:rPr>
              <a:t>nt</a:t>
            </a:r>
            <a:r>
              <a:rPr sz="1323" b="1" i="1" spc="-6"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d</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vi</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e </a:t>
            </a:r>
            <a:r>
              <a:rPr sz="1323" b="1" i="1" spc="-11" dirty="0">
                <a:solidFill>
                  <a:srgbClr val="0070C0"/>
                </a:solidFill>
                <a:latin typeface="Arial Narrow" panose="020B0606020202030204" pitchFamily="34" charset="0"/>
                <a:cs typeface="Calibri"/>
              </a:rPr>
              <a:t>c</a:t>
            </a:r>
            <a:r>
              <a:rPr sz="1323" b="1" i="1" dirty="0">
                <a:solidFill>
                  <a:srgbClr val="0070C0"/>
                </a:solidFill>
                <a:latin typeface="Arial Narrow" panose="020B0606020202030204" pitchFamily="34" charset="0"/>
                <a:cs typeface="Calibri"/>
              </a:rPr>
              <a:t>lou</a:t>
            </a:r>
            <a:r>
              <a:rPr sz="1323" b="1" i="1" spc="-11" dirty="0">
                <a:solidFill>
                  <a:srgbClr val="0070C0"/>
                </a:solidFill>
                <a:latin typeface="Arial Narrow" panose="020B0606020202030204" pitchFamily="34" charset="0"/>
                <a:cs typeface="Calibri"/>
              </a:rPr>
              <a:t>ds</a:t>
            </a:r>
            <a:r>
              <a:rPr sz="1323" b="1" i="1" spc="-6" dirty="0">
                <a:solidFill>
                  <a:srgbClr val="0070C0"/>
                </a:solidFill>
                <a:latin typeface="Arial Narrow" panose="020B0606020202030204" pitchFamily="34" charset="0"/>
                <a:cs typeface="Calibri"/>
              </a:rPr>
              <a:t>,</a:t>
            </a:r>
            <a:r>
              <a:rPr sz="1323" b="1" i="1" spc="33" dirty="0">
                <a:solidFill>
                  <a:srgbClr val="0070C0"/>
                </a:solidFill>
                <a:latin typeface="Arial Narrow" panose="020B0606020202030204" pitchFamily="34" charset="0"/>
                <a:cs typeface="Calibri"/>
              </a:rPr>
              <a:t> </a:t>
            </a:r>
            <a:r>
              <a:rPr sz="1323" b="1" i="1" spc="-11" dirty="0">
                <a:solidFill>
                  <a:srgbClr val="0070C0"/>
                </a:solidFill>
                <a:latin typeface="Arial Narrow" panose="020B0606020202030204" pitchFamily="34" charset="0"/>
                <a:cs typeface="Calibri"/>
              </a:rPr>
              <a:t>&amp;</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th</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ough</a:t>
            </a:r>
            <a:r>
              <a:rPr sz="1323" b="1" i="1" spc="-6"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h</a:t>
            </a:r>
            <a:r>
              <a:rPr sz="1323" b="1" i="1" spc="-6" dirty="0">
                <a:solidFill>
                  <a:srgbClr val="0070C0"/>
                </a:solidFill>
                <a:latin typeface="Arial Narrow" panose="020B0606020202030204" pitchFamily="34" charset="0"/>
                <a:cs typeface="Calibri"/>
              </a:rPr>
              <a:t>y</a:t>
            </a:r>
            <a:r>
              <a:rPr sz="1323" b="1" i="1" spc="-11" dirty="0">
                <a:solidFill>
                  <a:srgbClr val="0070C0"/>
                </a:solidFill>
                <a:latin typeface="Arial Narrow" panose="020B0606020202030204" pitchFamily="34" charset="0"/>
                <a:cs typeface="Calibri"/>
              </a:rPr>
              <a:t>b</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i</a:t>
            </a:r>
            <a:r>
              <a:rPr sz="1323" b="1" i="1" spc="-11" dirty="0">
                <a:solidFill>
                  <a:srgbClr val="0070C0"/>
                </a:solidFill>
                <a:latin typeface="Arial Narrow" panose="020B0606020202030204" pitchFamily="34" charset="0"/>
                <a:cs typeface="Calibri"/>
              </a:rPr>
              <a:t>d</a:t>
            </a:r>
            <a:r>
              <a:rPr sz="1323" b="1" i="1" spc="17" dirty="0">
                <a:solidFill>
                  <a:srgbClr val="0070C0"/>
                </a:solidFill>
                <a:latin typeface="Arial Narrow" panose="020B0606020202030204" pitchFamily="34" charset="0"/>
                <a:cs typeface="Calibri"/>
              </a:rPr>
              <a:t> </a:t>
            </a:r>
            <a:r>
              <a:rPr sz="1323" b="1" i="1" dirty="0">
                <a:solidFill>
                  <a:srgbClr val="0070C0"/>
                </a:solidFill>
                <a:latin typeface="Arial Narrow" panose="020B0606020202030204" pitchFamily="34" charset="0"/>
                <a:cs typeface="Calibri"/>
              </a:rPr>
              <a:t>n</a:t>
            </a:r>
            <a:r>
              <a:rPr sz="1323" b="1" i="1" spc="-6" dirty="0">
                <a:solidFill>
                  <a:srgbClr val="0070C0"/>
                </a:solidFill>
                <a:latin typeface="Arial Narrow" panose="020B0606020202030204" pitchFamily="34" charset="0"/>
                <a:cs typeface="Calibri"/>
              </a:rPr>
              <a:t>etw</a:t>
            </a:r>
            <a:r>
              <a:rPr sz="1323" b="1" i="1" dirty="0">
                <a:solidFill>
                  <a:srgbClr val="0070C0"/>
                </a:solidFill>
                <a:latin typeface="Arial Narrow" panose="020B0606020202030204" pitchFamily="34" charset="0"/>
                <a:cs typeface="Calibri"/>
              </a:rPr>
              <a:t>o</a:t>
            </a:r>
            <a:r>
              <a:rPr sz="1323" b="1" i="1" spc="-6" dirty="0">
                <a:solidFill>
                  <a:srgbClr val="0070C0"/>
                </a:solidFill>
                <a:latin typeface="Arial Narrow" panose="020B0606020202030204" pitchFamily="34" charset="0"/>
                <a:cs typeface="Calibri"/>
              </a:rPr>
              <a:t>r</a:t>
            </a:r>
            <a:r>
              <a:rPr sz="1323" b="1" i="1" spc="-11" dirty="0">
                <a:solidFill>
                  <a:srgbClr val="0070C0"/>
                </a:solidFill>
                <a:latin typeface="Arial Narrow" panose="020B0606020202030204" pitchFamily="34" charset="0"/>
                <a:cs typeface="Calibri"/>
              </a:rPr>
              <a:t>k</a:t>
            </a:r>
            <a:r>
              <a:rPr sz="1323" b="1" i="1" dirty="0">
                <a:solidFill>
                  <a:srgbClr val="0070C0"/>
                </a:solidFill>
                <a:latin typeface="Arial Narrow" panose="020B0606020202030204" pitchFamily="34" charset="0"/>
                <a:cs typeface="Calibri"/>
              </a:rPr>
              <a:t>s </a:t>
            </a:r>
            <a:r>
              <a:rPr sz="1323" b="1" i="1" spc="-6" dirty="0">
                <a:solidFill>
                  <a:srgbClr val="0070C0"/>
                </a:solidFill>
                <a:latin typeface="Arial Narrow" panose="020B0606020202030204" pitchFamily="34" charset="0"/>
                <a:cs typeface="Calibri"/>
              </a:rPr>
              <a:t>e</a:t>
            </a:r>
            <a:r>
              <a:rPr sz="1323" b="1" i="1" dirty="0">
                <a:solidFill>
                  <a:srgbClr val="0070C0"/>
                </a:solidFill>
                <a:latin typeface="Arial Narrow" panose="020B0606020202030204" pitchFamily="34" charset="0"/>
                <a:cs typeface="Calibri"/>
              </a:rPr>
              <a:t>nvi</a:t>
            </a:r>
            <a:r>
              <a:rPr sz="1323" b="1" i="1" spc="-6" dirty="0">
                <a:solidFill>
                  <a:srgbClr val="0070C0"/>
                </a:solidFill>
                <a:latin typeface="Arial Narrow" panose="020B0606020202030204" pitchFamily="34" charset="0"/>
                <a:cs typeface="Calibri"/>
              </a:rPr>
              <a:t>r</a:t>
            </a:r>
            <a:r>
              <a:rPr sz="1323" b="1" i="1" dirty="0">
                <a:solidFill>
                  <a:srgbClr val="0070C0"/>
                </a:solidFill>
                <a:latin typeface="Arial Narrow" panose="020B0606020202030204" pitchFamily="34" charset="0"/>
                <a:cs typeface="Calibri"/>
              </a:rPr>
              <a:t>on</a:t>
            </a:r>
            <a:r>
              <a:rPr sz="1323" b="1" i="1" spc="-6" dirty="0">
                <a:solidFill>
                  <a:srgbClr val="0070C0"/>
                </a:solidFill>
                <a:latin typeface="Arial Narrow" panose="020B0606020202030204" pitchFamily="34" charset="0"/>
                <a:cs typeface="Calibri"/>
              </a:rPr>
              <a:t>me</a:t>
            </a:r>
            <a:r>
              <a:rPr sz="1323" b="1" i="1" dirty="0">
                <a:solidFill>
                  <a:srgbClr val="0070C0"/>
                </a:solidFill>
                <a:latin typeface="Arial Narrow" panose="020B0606020202030204" pitchFamily="34" charset="0"/>
                <a:cs typeface="Calibri"/>
              </a:rPr>
              <a:t>nts</a:t>
            </a:r>
            <a:endParaRPr sz="1323" dirty="0">
              <a:latin typeface="Arial Narrow" panose="020B0606020202030204" pitchFamily="34" charset="0"/>
              <a:cs typeface="Calibri"/>
            </a:endParaRPr>
          </a:p>
        </p:txBody>
      </p:sp>
      <p:sp>
        <p:nvSpPr>
          <p:cNvPr id="5" name="object 5"/>
          <p:cNvSpPr txBox="1"/>
          <p:nvPr/>
        </p:nvSpPr>
        <p:spPr>
          <a:xfrm>
            <a:off x="239712" y="2471305"/>
            <a:ext cx="3053682" cy="1336904"/>
          </a:xfrm>
          <a:prstGeom prst="rect">
            <a:avLst/>
          </a:prstGeom>
        </p:spPr>
        <p:txBody>
          <a:bodyPr vert="horz" wrap="square" lIns="0" tIns="0" rIns="0" bIns="0" rtlCol="0">
            <a:spAutoFit/>
          </a:bodyPr>
          <a:lstStyle/>
          <a:p>
            <a:pPr marL="13999">
              <a:lnSpc>
                <a:spcPct val="100000"/>
              </a:lnSpc>
            </a:pPr>
            <a:r>
              <a:rPr sz="1323" b="1" u="sng" spc="-11" dirty="0">
                <a:solidFill>
                  <a:srgbClr val="53565A"/>
                </a:solidFill>
                <a:latin typeface="Arial Narrow" panose="020B0606020202030204" pitchFamily="34" charset="0"/>
                <a:cs typeface="Calibri"/>
              </a:rPr>
              <a:t>Co</a:t>
            </a:r>
            <a:r>
              <a:rPr sz="1323" b="1" u="sng" spc="6" dirty="0">
                <a:solidFill>
                  <a:srgbClr val="53565A"/>
                </a:solidFill>
                <a:latin typeface="Arial Narrow" panose="020B0606020202030204" pitchFamily="34" charset="0"/>
                <a:cs typeface="Calibri"/>
              </a:rPr>
              <a:t>r</a:t>
            </a:r>
            <a:r>
              <a:rPr sz="1323" b="1" u="sng" dirty="0">
                <a:solidFill>
                  <a:srgbClr val="53565A"/>
                </a:solidFill>
                <a:latin typeface="Arial Narrow" panose="020B0606020202030204" pitchFamily="34" charset="0"/>
                <a:cs typeface="Calibri"/>
              </a:rPr>
              <a:t>e</a:t>
            </a:r>
            <a:r>
              <a:rPr sz="1323" b="1" u="sng" spc="-17" dirty="0">
                <a:solidFill>
                  <a:srgbClr val="53565A"/>
                </a:solidFill>
                <a:latin typeface="Arial Narrow" panose="020B0606020202030204" pitchFamily="34" charset="0"/>
                <a:cs typeface="Calibri"/>
              </a:rPr>
              <a:t> Laye</a:t>
            </a:r>
            <a:r>
              <a:rPr sz="1323" b="1" u="sng" dirty="0">
                <a:solidFill>
                  <a:srgbClr val="53565A"/>
                </a:solidFill>
                <a:latin typeface="Arial Narrow" panose="020B0606020202030204" pitchFamily="34" charset="0"/>
                <a:cs typeface="Calibri"/>
              </a:rPr>
              <a:t>r</a:t>
            </a:r>
            <a:r>
              <a:rPr lang="en-US" sz="1323" b="1" u="sng"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a</a:t>
            </a:r>
            <a:r>
              <a:rPr sz="1323" b="1" u="sng" spc="-11" dirty="0">
                <a:solidFill>
                  <a:srgbClr val="53565A"/>
                </a:solidFill>
                <a:latin typeface="Arial Narrow" panose="020B0606020202030204" pitchFamily="34" charset="0"/>
                <a:cs typeface="Calibri"/>
              </a:rPr>
              <a:t>pp</a:t>
            </a:r>
            <a:r>
              <a:rPr sz="1323" b="1" u="sng" dirty="0">
                <a:solidFill>
                  <a:srgbClr val="53565A"/>
                </a:solidFill>
                <a:latin typeface="Arial Narrow" panose="020B0606020202030204" pitchFamily="34" charset="0"/>
                <a:cs typeface="Calibri"/>
              </a:rPr>
              <a:t>lic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a:t>
            </a:r>
            <a:r>
              <a:rPr sz="1323" b="1" u="sng" spc="6" dirty="0">
                <a:solidFill>
                  <a:srgbClr val="53565A"/>
                </a:solidFill>
                <a:latin typeface="Arial Narrow" panose="020B0606020202030204" pitchFamily="34" charset="0"/>
                <a:cs typeface="Calibri"/>
              </a:rPr>
              <a:t> </a:t>
            </a:r>
            <a:r>
              <a:rPr sz="1323" b="1" u="sng" spc="-6" dirty="0">
                <a:solidFill>
                  <a:srgbClr val="53565A"/>
                </a:solidFill>
                <a:latin typeface="Arial Narrow" panose="020B0606020202030204" pitchFamily="34" charset="0"/>
                <a:cs typeface="Calibri"/>
              </a:rPr>
              <a:t>e</a:t>
            </a:r>
            <a:r>
              <a:rPr sz="1323" b="1" u="sng" dirty="0">
                <a:solidFill>
                  <a:srgbClr val="53565A"/>
                </a:solidFill>
                <a:latin typeface="Arial Narrow" panose="020B0606020202030204" pitchFamily="34" charset="0"/>
                <a:cs typeface="Calibri"/>
              </a:rPr>
              <a:t>n</a:t>
            </a:r>
            <a:r>
              <a:rPr sz="1323" b="1" u="sng" spc="-17" dirty="0">
                <a:solidFill>
                  <a:srgbClr val="53565A"/>
                </a:solidFill>
                <a:latin typeface="Arial Narrow" panose="020B0606020202030204" pitchFamily="34" charset="0"/>
                <a:cs typeface="Calibri"/>
              </a:rPr>
              <a:t>a</a:t>
            </a:r>
            <a:r>
              <a:rPr sz="1323" b="1" u="sng" spc="-11" dirty="0">
                <a:solidFill>
                  <a:srgbClr val="53565A"/>
                </a:solidFill>
                <a:latin typeface="Arial Narrow" panose="020B0606020202030204" pitchFamily="34" charset="0"/>
                <a:cs typeface="Calibri"/>
              </a:rPr>
              <a:t>b</a:t>
            </a:r>
            <a:r>
              <a:rPr sz="1323" b="1" u="sng" dirty="0">
                <a:solidFill>
                  <a:srgbClr val="53565A"/>
                </a:solidFill>
                <a:latin typeface="Arial Narrow" panose="020B0606020202030204" pitchFamily="34" charset="0"/>
                <a:cs typeface="Calibri"/>
              </a:rPr>
              <a:t>l</a:t>
            </a:r>
            <a:r>
              <a:rPr sz="1323" b="1" u="sng" spc="-6" dirty="0">
                <a:solidFill>
                  <a:srgbClr val="53565A"/>
                </a:solidFill>
                <a:latin typeface="Arial Narrow" panose="020B0606020202030204" pitchFamily="34" charset="0"/>
                <a:cs typeface="Calibri"/>
              </a:rPr>
              <a:t>eme</a:t>
            </a:r>
            <a:r>
              <a:rPr sz="1323" b="1" u="sng" dirty="0">
                <a:solidFill>
                  <a:srgbClr val="53565A"/>
                </a:solidFill>
                <a:latin typeface="Arial Narrow" panose="020B0606020202030204" pitchFamily="34" charset="0"/>
                <a:cs typeface="Calibri"/>
              </a:rPr>
              <a:t>n</a:t>
            </a:r>
            <a:r>
              <a:rPr sz="1323" b="1" u="sng" spc="-6" dirty="0">
                <a:solidFill>
                  <a:srgbClr val="53565A"/>
                </a:solidFill>
                <a:latin typeface="Arial Narrow" panose="020B0606020202030204" pitchFamily="34" charset="0"/>
                <a:cs typeface="Calibri"/>
              </a:rPr>
              <a:t>t:</a:t>
            </a:r>
            <a:endParaRPr sz="1323" dirty="0">
              <a:latin typeface="Arial Narrow" panose="020B0606020202030204" pitchFamily="34" charset="0"/>
              <a:cs typeface="Calibri"/>
            </a:endParaRPr>
          </a:p>
          <a:p>
            <a:pPr marL="13999" marR="5600">
              <a:lnSpc>
                <a:spcPct val="100000"/>
              </a:lnSpc>
              <a:spcBef>
                <a:spcPts val="926"/>
              </a:spcBef>
              <a:tabLst>
                <a:tab pos="774856" algn="l"/>
                <a:tab pos="1323625" algn="l"/>
                <a:tab pos="1796099" algn="l"/>
                <a:tab pos="2493259" algn="l"/>
              </a:tabLst>
            </a:pPr>
            <a:r>
              <a:rPr sz="1323" b="1" i="1" spc="-11" dirty="0">
                <a:solidFill>
                  <a:schemeClr val="accent5">
                    <a:lumMod val="75000"/>
                  </a:schemeClr>
                </a:solidFill>
                <a:latin typeface="Arial Narrow" panose="020B0606020202030204" pitchFamily="34" charset="0"/>
                <a:cs typeface="Calibri"/>
              </a:rPr>
              <a:t>Conta</a:t>
            </a:r>
            <a:r>
              <a:rPr sz="1323" b="1" i="1" dirty="0">
                <a:solidFill>
                  <a:schemeClr val="accent5">
                    <a:lumMod val="75000"/>
                  </a:schemeClr>
                </a:solidFill>
                <a:latin typeface="Arial Narrow" panose="020B0606020202030204" pitchFamily="34" charset="0"/>
                <a:cs typeface="Calibri"/>
              </a:rPr>
              <a:t>ins</a:t>
            </a:r>
            <a:r>
              <a:rPr sz="1323" b="1" i="1" spc="-143" dirty="0">
                <a:solidFill>
                  <a:schemeClr val="accent5">
                    <a:lumMod val="75000"/>
                  </a:schemeClr>
                </a:solidFill>
                <a:latin typeface="Arial Narrow" panose="020B0606020202030204" pitchFamily="34" charset="0"/>
                <a:cs typeface="Calibri"/>
              </a:rPr>
              <a:t> </a:t>
            </a:r>
            <a:r>
              <a:rPr lang="en-US" sz="1323" b="1" i="1" spc="-143"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the</a:t>
            </a:r>
            <a:r>
              <a:rPr lang="en-US" sz="1323" b="1" i="1" dirty="0">
                <a:solidFill>
                  <a:schemeClr val="accent5">
                    <a:lumMod val="75000"/>
                  </a:schemeClr>
                </a:solidFill>
                <a:latin typeface="Arial Narrow" panose="020B0606020202030204" pitchFamily="34" charset="0"/>
                <a:cs typeface="Calibri"/>
              </a:rPr>
              <a:t> </a:t>
            </a:r>
            <a:r>
              <a:rPr sz="1323" b="1" i="1" spc="-143"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a</a:t>
            </a:r>
            <a:r>
              <a:rPr sz="1323" b="1" i="1" spc="-6" dirty="0">
                <a:solidFill>
                  <a:schemeClr val="accent5">
                    <a:lumMod val="75000"/>
                  </a:schemeClr>
                </a:solidFill>
                <a:latin typeface="Arial Narrow" panose="020B0606020202030204" pitchFamily="34" charset="0"/>
                <a:cs typeface="Calibri"/>
              </a:rPr>
              <a:t>sset</a:t>
            </a:r>
            <a:r>
              <a:rPr sz="1323" b="1" i="1" dirty="0">
                <a:solidFill>
                  <a:schemeClr val="accent5">
                    <a:lumMod val="75000"/>
                  </a:schemeClr>
                </a:solidFill>
                <a:latin typeface="Arial Narrow" panose="020B0606020202030204" pitchFamily="34" charset="0"/>
                <a:cs typeface="Calibri"/>
              </a:rPr>
              <a:t> </a:t>
            </a:r>
            <a:r>
              <a:rPr sz="1323" b="1" i="1" spc="-138"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databas</a:t>
            </a:r>
            <a:r>
              <a:rPr sz="1323" b="1" i="1" dirty="0">
                <a:solidFill>
                  <a:schemeClr val="accent5">
                    <a:lumMod val="75000"/>
                  </a:schemeClr>
                </a:solidFill>
                <a:latin typeface="Arial Narrow" panose="020B0606020202030204" pitchFamily="34" charset="0"/>
                <a:cs typeface="Calibri"/>
              </a:rPr>
              <a:t>e </a:t>
            </a:r>
            <a:r>
              <a:rPr sz="1323" b="1" i="1" spc="-143"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an</a:t>
            </a:r>
            <a:r>
              <a:rPr sz="1323" b="1" i="1" spc="-11" dirty="0">
                <a:solidFill>
                  <a:schemeClr val="accent5">
                    <a:lumMod val="75000"/>
                  </a:schemeClr>
                </a:solidFill>
                <a:latin typeface="Arial Narrow" panose="020B0606020202030204" pitchFamily="34" charset="0"/>
                <a:cs typeface="Calibri"/>
              </a:rPr>
              <a:t>d</a:t>
            </a:r>
            <a:r>
              <a:rPr lang="en-US" sz="1323" b="1" i="1" spc="-11" dirty="0">
                <a:solidFill>
                  <a:schemeClr val="accent5">
                    <a:lumMod val="75000"/>
                  </a:schemeClr>
                </a:solidFill>
                <a:latin typeface="Arial Narrow" panose="020B0606020202030204" pitchFamily="34" charset="0"/>
                <a:cs typeface="Calibri"/>
              </a:rPr>
              <a:t> all the</a:t>
            </a:r>
            <a:r>
              <a:rPr sz="1323" b="1" i="1" spc="-6" dirty="0">
                <a:solidFill>
                  <a:schemeClr val="accent5">
                    <a:lumMod val="75000"/>
                  </a:schemeClr>
                </a:solidFill>
                <a:latin typeface="Arial Narrow" panose="020B0606020202030204" pitchFamily="34" charset="0"/>
                <a:cs typeface="Calibri"/>
              </a:rPr>
              <a:t> b</a:t>
            </a:r>
            <a:r>
              <a:rPr sz="1323" b="1" i="1" dirty="0">
                <a:solidFill>
                  <a:schemeClr val="accent5">
                    <a:lumMod val="75000"/>
                  </a:schemeClr>
                </a:solidFill>
                <a:latin typeface="Arial Narrow" panose="020B0606020202030204" pitchFamily="34" charset="0"/>
                <a:cs typeface="Calibri"/>
              </a:rPr>
              <a:t>u</a:t>
            </a:r>
            <a:r>
              <a:rPr sz="1323" b="1" i="1" spc="-6" dirty="0">
                <a:solidFill>
                  <a:schemeClr val="accent5">
                    <a:lumMod val="75000"/>
                  </a:schemeClr>
                </a:solidFill>
                <a:latin typeface="Arial Narrow" panose="020B0606020202030204" pitchFamily="34" charset="0"/>
                <a:cs typeface="Calibri"/>
              </a:rPr>
              <a:t>s</a:t>
            </a:r>
            <a:r>
              <a:rPr sz="1323" b="1" i="1" dirty="0">
                <a:solidFill>
                  <a:schemeClr val="accent5">
                    <a:lumMod val="75000"/>
                  </a:schemeClr>
                </a:solidFill>
                <a:latin typeface="Arial Narrow" panose="020B0606020202030204" pitchFamily="34" charset="0"/>
                <a:cs typeface="Calibri"/>
              </a:rPr>
              <a:t>in</a:t>
            </a:r>
            <a:r>
              <a:rPr sz="1323" b="1" i="1" spc="-6" dirty="0">
                <a:solidFill>
                  <a:schemeClr val="accent5">
                    <a:lumMod val="75000"/>
                  </a:schemeClr>
                </a:solidFill>
                <a:latin typeface="Arial Narrow" panose="020B0606020202030204" pitchFamily="34" charset="0"/>
                <a:cs typeface="Calibri"/>
              </a:rPr>
              <a:t>e</a:t>
            </a:r>
            <a:r>
              <a:rPr sz="1323" b="1" i="1" spc="6" dirty="0">
                <a:solidFill>
                  <a:schemeClr val="accent5">
                    <a:lumMod val="75000"/>
                  </a:schemeClr>
                </a:solidFill>
                <a:latin typeface="Arial Narrow" panose="020B0606020202030204" pitchFamily="34" charset="0"/>
                <a:cs typeface="Calibri"/>
              </a:rPr>
              <a:t>s</a:t>
            </a:r>
            <a:r>
              <a:rPr sz="1323" b="1" i="1"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 </a:t>
            </a:r>
            <a:r>
              <a:rPr sz="1323" b="1" i="1" dirty="0">
                <a:solidFill>
                  <a:schemeClr val="accent5">
                    <a:lumMod val="75000"/>
                  </a:schemeClr>
                </a:solidFill>
                <a:latin typeface="Arial Narrow" panose="020B0606020202030204" pitchFamily="34" charset="0"/>
                <a:cs typeface="Calibri"/>
              </a:rPr>
              <a:t>lo</a:t>
            </a:r>
            <a:r>
              <a:rPr sz="1323" b="1" i="1" spc="-11" dirty="0">
                <a:solidFill>
                  <a:schemeClr val="accent5">
                    <a:lumMod val="75000"/>
                  </a:schemeClr>
                </a:solidFill>
                <a:latin typeface="Arial Narrow" panose="020B0606020202030204" pitchFamily="34" charset="0"/>
                <a:cs typeface="Calibri"/>
              </a:rPr>
              <a:t>g</a:t>
            </a:r>
            <a:r>
              <a:rPr sz="1323" b="1" i="1" spc="6" dirty="0">
                <a:solidFill>
                  <a:schemeClr val="accent5">
                    <a:lumMod val="75000"/>
                  </a:schemeClr>
                </a:solidFill>
                <a:latin typeface="Arial Narrow" panose="020B0606020202030204" pitchFamily="34" charset="0"/>
                <a:cs typeface="Calibri"/>
              </a:rPr>
              <a:t>i</a:t>
            </a:r>
            <a:r>
              <a:rPr sz="1323" b="1" i="1" spc="-11" dirty="0">
                <a:solidFill>
                  <a:schemeClr val="accent5">
                    <a:lumMod val="75000"/>
                  </a:schemeClr>
                </a:solidFill>
                <a:latin typeface="Arial Narrow" panose="020B0606020202030204" pitchFamily="34" charset="0"/>
                <a:cs typeface="Calibri"/>
              </a:rPr>
              <a:t>c</a:t>
            </a:r>
            <a:r>
              <a:rPr sz="1323" b="1" i="1" dirty="0">
                <a:solidFill>
                  <a:schemeClr val="accent5">
                    <a:lumMod val="75000"/>
                  </a:schemeClr>
                </a:solidFill>
                <a:latin typeface="Arial Narrow" panose="020B0606020202030204" pitchFamily="34" charset="0"/>
                <a:cs typeface="Calibri"/>
              </a:rPr>
              <a:t>.</a:t>
            </a:r>
            <a:r>
              <a:rPr lang="en-US" sz="1323" b="1" i="1"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Als</a:t>
            </a:r>
            <a:r>
              <a:rPr sz="1323" b="1" i="1" dirty="0">
                <a:solidFill>
                  <a:schemeClr val="accent5">
                    <a:lumMod val="75000"/>
                  </a:schemeClr>
                </a:solidFill>
                <a:latin typeface="Arial Narrow" panose="020B0606020202030204" pitchFamily="34" charset="0"/>
                <a:cs typeface="Calibri"/>
              </a:rPr>
              <a:t>o</a:t>
            </a:r>
            <a:r>
              <a:rPr lang="en-US" sz="1323" b="1" i="1" dirty="0">
                <a:solidFill>
                  <a:schemeClr val="accent5">
                    <a:lumMod val="75000"/>
                  </a:schemeClr>
                </a:solidFill>
                <a:latin typeface="Arial Narrow" panose="020B0606020202030204" pitchFamily="34" charset="0"/>
                <a:cs typeface="Calibri"/>
              </a:rPr>
              <a:t> </a:t>
            </a:r>
            <a:r>
              <a:rPr sz="1323" b="1" i="1" spc="-11" dirty="0">
                <a:solidFill>
                  <a:schemeClr val="accent5">
                    <a:lumMod val="75000"/>
                  </a:schemeClr>
                </a:solidFill>
                <a:latin typeface="Arial Narrow" panose="020B0606020202030204" pitchFamily="34" charset="0"/>
                <a:cs typeface="Calibri"/>
              </a:rPr>
              <a:t>c</a:t>
            </a:r>
            <a:r>
              <a:rPr sz="1323" b="1" i="1" dirty="0">
                <a:solidFill>
                  <a:schemeClr val="accent5">
                    <a:lumMod val="75000"/>
                  </a:schemeClr>
                </a:solidFill>
                <a:latin typeface="Arial Narrow" panose="020B0606020202030204" pitchFamily="34" charset="0"/>
                <a:cs typeface="Calibri"/>
              </a:rPr>
              <a:t>ontain</a:t>
            </a:r>
            <a:r>
              <a:rPr lang="en-US" sz="1323" b="1" i="1" spc="-11" dirty="0">
                <a:solidFill>
                  <a:schemeClr val="accent5">
                    <a:lumMod val="75000"/>
                  </a:schemeClr>
                </a:solidFill>
                <a:latin typeface="Arial Narrow" panose="020B0606020202030204" pitchFamily="34" charset="0"/>
                <a:cs typeface="Calibri"/>
              </a:rPr>
              <a:t>s c</a:t>
            </a:r>
            <a:r>
              <a:rPr lang="en-US" sz="1323" b="1" i="1" dirty="0">
                <a:solidFill>
                  <a:schemeClr val="accent5">
                    <a:lumMod val="75000"/>
                  </a:schemeClr>
                </a:solidFill>
                <a:latin typeface="Arial Narrow" panose="020B0606020202030204" pitchFamily="34" charset="0"/>
                <a:cs typeface="Calibri"/>
              </a:rPr>
              <a:t>o</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e</a:t>
            </a:r>
            <a:r>
              <a:rPr lang="en-US" sz="1323" b="1" i="1" spc="-6" dirty="0">
                <a:solidFill>
                  <a:schemeClr val="accent5">
                    <a:lumMod val="75000"/>
                  </a:schemeClr>
                </a:solidFill>
                <a:latin typeface="Arial Narrow" panose="020B0606020202030204" pitchFamily="34" charset="0"/>
                <a:cs typeface="Calibri"/>
              </a:rPr>
              <a:t>ss </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v</a:t>
            </a:r>
            <a:r>
              <a:rPr lang="en-US" sz="1323" b="1" i="1" spc="-17"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lo</a:t>
            </a:r>
            <a:r>
              <a:rPr lang="en-US" sz="1323" b="1" i="1" spc="-11" dirty="0">
                <a:solidFill>
                  <a:schemeClr val="accent5">
                    <a:lumMod val="75000"/>
                  </a:schemeClr>
                </a:solidFill>
                <a:latin typeface="Arial Narrow" panose="020B0606020202030204" pitchFamily="34" charset="0"/>
                <a:cs typeface="Calibri"/>
              </a:rPr>
              <a:t>p</a:t>
            </a:r>
            <a:r>
              <a:rPr lang="en-US" sz="1323" b="1" i="1" spc="-17" dirty="0">
                <a:solidFill>
                  <a:schemeClr val="accent5">
                    <a:lumMod val="75000"/>
                  </a:schemeClr>
                </a:solidFill>
                <a:latin typeface="Arial Narrow" panose="020B0606020202030204" pitchFamily="34" charset="0"/>
                <a:cs typeface="Calibri"/>
              </a:rPr>
              <a:t>m</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n</a:t>
            </a:r>
            <a:r>
              <a:rPr lang="en-US" sz="1323" b="1" i="1" spc="-6"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 </a:t>
            </a:r>
            <a:r>
              <a:rPr lang="en-US" sz="1323" b="1" i="1" spc="-83"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p</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a</a:t>
            </a:r>
            <a:r>
              <a:rPr lang="en-US" sz="1323" b="1" i="1" spc="-17"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fo</a:t>
            </a:r>
            <a:r>
              <a:rPr lang="en-US" sz="1323" b="1" i="1" spc="-6" dirty="0">
                <a:solidFill>
                  <a:schemeClr val="accent5">
                    <a:lumMod val="75000"/>
                  </a:schemeClr>
                </a:solidFill>
                <a:latin typeface="Arial Narrow" panose="020B0606020202030204" pitchFamily="34" charset="0"/>
                <a:cs typeface="Calibri"/>
              </a:rPr>
              <a:t>r</a:t>
            </a:r>
            <a:r>
              <a:rPr lang="en-US" sz="1323" b="1" i="1" spc="-11" dirty="0">
                <a:solidFill>
                  <a:schemeClr val="accent5">
                    <a:lumMod val="75000"/>
                  </a:schemeClr>
                </a:solidFill>
                <a:latin typeface="Arial Narrow" panose="020B0606020202030204" pitchFamily="34" charset="0"/>
                <a:cs typeface="Calibri"/>
              </a:rPr>
              <a:t>m</a:t>
            </a:r>
            <a:r>
              <a:rPr lang="en-US" sz="1323" b="1" i="1" dirty="0">
                <a:solidFill>
                  <a:schemeClr val="accent5">
                    <a:lumMod val="75000"/>
                  </a:schemeClr>
                </a:solidFill>
                <a:latin typeface="Arial Narrow" panose="020B0606020202030204" pitchFamily="34" charset="0"/>
                <a:cs typeface="Calibri"/>
              </a:rPr>
              <a:t> </a:t>
            </a:r>
            <a:r>
              <a:rPr lang="en-US" sz="1323" b="1" i="1" spc="-88"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t</a:t>
            </a:r>
            <a:r>
              <a:rPr lang="en-US" sz="1323" b="1" i="1" dirty="0">
                <a:solidFill>
                  <a:schemeClr val="accent5">
                    <a:lumMod val="75000"/>
                  </a:schemeClr>
                </a:solidFill>
                <a:latin typeface="Arial Narrow" panose="020B0606020202030204" pitchFamily="34" charset="0"/>
                <a:cs typeface="Calibri"/>
              </a:rPr>
              <a:t>o </a:t>
            </a:r>
            <a:r>
              <a:rPr lang="en-US" sz="1323" b="1" i="1" spc="-83" dirty="0">
                <a:solidFill>
                  <a:schemeClr val="accent5">
                    <a:lumMod val="75000"/>
                  </a:schemeClr>
                </a:solidFill>
                <a:latin typeface="Arial Narrow" panose="020B0606020202030204" pitchFamily="34" charset="0"/>
                <a:cs typeface="Calibri"/>
              </a:rPr>
              <a:t> </a:t>
            </a:r>
            <a:r>
              <a:rPr lang="en-US" sz="1323" b="1" i="1" spc="-17" dirty="0" err="1">
                <a:solidFill>
                  <a:schemeClr val="accent5">
                    <a:lumMod val="75000"/>
                  </a:schemeClr>
                </a:solidFill>
                <a:latin typeface="Arial Narrow" panose="020B0606020202030204" pitchFamily="34" charset="0"/>
                <a:cs typeface="Calibri"/>
              </a:rPr>
              <a:t>m</a:t>
            </a:r>
            <a:r>
              <a:rPr lang="en-US" sz="1323" b="1" i="1" dirty="0" err="1">
                <a:solidFill>
                  <a:schemeClr val="accent5">
                    <a:lumMod val="75000"/>
                  </a:schemeClr>
                </a:solidFill>
                <a:latin typeface="Arial Narrow" panose="020B0606020202030204" pitchFamily="34" charset="0"/>
                <a:cs typeface="Calibri"/>
              </a:rPr>
              <a:t>od</a:t>
            </a:r>
            <a:r>
              <a:rPr lang="en-US" sz="1323" b="1" i="1" spc="-6" dirty="0" err="1">
                <a:solidFill>
                  <a:schemeClr val="accent5">
                    <a:lumMod val="75000"/>
                  </a:schemeClr>
                </a:solidFill>
                <a:latin typeface="Arial Narrow" panose="020B0606020202030204" pitchFamily="34" charset="0"/>
                <a:cs typeface="Calibri"/>
              </a:rPr>
              <a:t>e</a:t>
            </a:r>
            <a:r>
              <a:rPr lang="en-US" sz="1323" b="1" i="1" dirty="0" err="1">
                <a:solidFill>
                  <a:schemeClr val="accent5">
                    <a:lumMod val="75000"/>
                  </a:schemeClr>
                </a:solidFill>
                <a:latin typeface="Arial Narrow" panose="020B0606020202030204" pitchFamily="34" charset="0"/>
                <a:cs typeface="Calibri"/>
              </a:rPr>
              <a:t>lize</a:t>
            </a:r>
            <a:r>
              <a:rPr lang="en-US" sz="1323" b="1" i="1" dirty="0">
                <a:solidFill>
                  <a:schemeClr val="accent5">
                    <a:lumMod val="75000"/>
                  </a:schemeClr>
                </a:solidFill>
                <a:latin typeface="Arial Narrow" panose="020B0606020202030204" pitchFamily="34" charset="0"/>
                <a:cs typeface="Calibri"/>
              </a:rPr>
              <a:t> </a:t>
            </a:r>
            <a:r>
              <a:rPr lang="en-US" sz="1323" b="1" i="1" spc="-88"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a</a:t>
            </a:r>
            <a:r>
              <a:rPr lang="en-US" sz="1323" b="1" i="1" spc="-6" dirty="0">
                <a:solidFill>
                  <a:schemeClr val="accent5">
                    <a:lumMod val="75000"/>
                  </a:schemeClr>
                </a:solidFill>
                <a:latin typeface="Arial Narrow" panose="020B0606020202030204" pitchFamily="34" charset="0"/>
                <a:cs typeface="Calibri"/>
              </a:rPr>
              <a:t>sset</a:t>
            </a:r>
            <a:r>
              <a:rPr lang="en-US" sz="1323" b="1" i="1" dirty="0">
                <a:solidFill>
                  <a:schemeClr val="accent5">
                    <a:lumMod val="75000"/>
                  </a:schemeClr>
                </a:solidFill>
                <a:latin typeface="Arial Narrow" panose="020B0606020202030204" pitchFamily="34" charset="0"/>
                <a:cs typeface="Calibri"/>
              </a:rPr>
              <a:t>s </a:t>
            </a:r>
            <a:r>
              <a:rPr lang="en-US" sz="1323" b="1" i="1" spc="-88"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an</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b</a:t>
            </a:r>
            <a:r>
              <a:rPr lang="en-US" sz="1323" b="1" i="1" dirty="0">
                <a:solidFill>
                  <a:schemeClr val="accent5">
                    <a:lumMod val="75000"/>
                  </a:schemeClr>
                </a:solidFill>
                <a:latin typeface="Arial Narrow" panose="020B0606020202030204" pitchFamily="34" charset="0"/>
                <a:cs typeface="Calibri"/>
              </a:rPr>
              <a:t>uil</a:t>
            </a:r>
            <a:r>
              <a:rPr lang="en-US" sz="1323" b="1" i="1" spc="-1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b</a:t>
            </a:r>
            <a:r>
              <a:rPr lang="en-US" sz="1323" b="1" i="1" dirty="0">
                <a:solidFill>
                  <a:schemeClr val="accent5">
                    <a:lumMod val="75000"/>
                  </a:schemeClr>
                </a:solidFill>
                <a:latin typeface="Arial Narrow" panose="020B0606020202030204" pitchFamily="34" charset="0"/>
                <a:cs typeface="Calibri"/>
              </a:rPr>
              <a:t>u</a:t>
            </a:r>
            <a:r>
              <a:rPr lang="en-US" sz="1323" b="1" i="1" spc="-11"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in</a:t>
            </a:r>
            <a:r>
              <a:rPr lang="en-US" sz="1323" b="1" i="1" spc="-6" dirty="0">
                <a:solidFill>
                  <a:schemeClr val="accent5">
                    <a:lumMod val="75000"/>
                  </a:schemeClr>
                </a:solidFill>
                <a:latin typeface="Arial Narrow" panose="020B0606020202030204" pitchFamily="34" charset="0"/>
                <a:cs typeface="Calibri"/>
              </a:rPr>
              <a:t>es</a:t>
            </a:r>
            <a:r>
              <a:rPr lang="en-US" sz="1323" b="1" i="1" dirty="0">
                <a:solidFill>
                  <a:schemeClr val="accent5">
                    <a:lumMod val="75000"/>
                  </a:schemeClr>
                </a:solidFill>
                <a:latin typeface="Arial Narrow" panose="020B0606020202030204" pitchFamily="34" charset="0"/>
                <a:cs typeface="Calibri"/>
              </a:rPr>
              <a:t>s</a:t>
            </a:r>
            <a:r>
              <a:rPr lang="en-US" sz="1323" b="1" i="1" spc="22"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l</a:t>
            </a:r>
            <a:r>
              <a:rPr lang="en-US" sz="1323" b="1" i="1" spc="-11" dirty="0">
                <a:solidFill>
                  <a:schemeClr val="accent5">
                    <a:lumMod val="75000"/>
                  </a:schemeClr>
                </a:solidFill>
                <a:latin typeface="Arial Narrow" panose="020B0606020202030204" pitchFamily="34" charset="0"/>
                <a:cs typeface="Calibri"/>
              </a:rPr>
              <a:t>og</a:t>
            </a:r>
            <a:r>
              <a:rPr lang="en-US" sz="1323" b="1" i="1" dirty="0">
                <a:solidFill>
                  <a:schemeClr val="accent5">
                    <a:lumMod val="75000"/>
                  </a:schemeClr>
                </a:solidFill>
                <a:latin typeface="Arial Narrow" panose="020B0606020202030204" pitchFamily="34" charset="0"/>
                <a:cs typeface="Calibri"/>
              </a:rPr>
              <a:t>i</a:t>
            </a:r>
            <a:r>
              <a:rPr lang="en-US" sz="1323" b="1" i="1" spc="-11" dirty="0">
                <a:solidFill>
                  <a:schemeClr val="accent5">
                    <a:lumMod val="75000"/>
                  </a:schemeClr>
                </a:solidFill>
                <a:latin typeface="Arial Narrow" panose="020B0606020202030204" pitchFamily="34" charset="0"/>
                <a:cs typeface="Calibri"/>
              </a:rPr>
              <a:t>c</a:t>
            </a:r>
            <a:r>
              <a:rPr lang="en-US" sz="1323" b="1" i="1" dirty="0">
                <a:solidFill>
                  <a:schemeClr val="accent5">
                    <a:lumMod val="75000"/>
                  </a:schemeClr>
                </a:solidFill>
                <a:latin typeface="Arial Narrow" panose="020B0606020202030204" pitchFamily="34" charset="0"/>
                <a:cs typeface="Calibri"/>
              </a:rPr>
              <a:t>s</a:t>
            </a:r>
            <a:r>
              <a:rPr lang="en-US" sz="1323" b="1" i="1" spc="22"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u</a:t>
            </a:r>
            <a:r>
              <a:rPr lang="en-US" sz="1323" b="1" i="1" spc="-6" dirty="0">
                <a:solidFill>
                  <a:schemeClr val="accent5">
                    <a:lumMod val="75000"/>
                  </a:schemeClr>
                </a:solidFill>
                <a:latin typeface="Arial Narrow" panose="020B0606020202030204" pitchFamily="34" charset="0"/>
                <a:cs typeface="Calibri"/>
              </a:rPr>
              <a:t>s</a:t>
            </a:r>
            <a:r>
              <a:rPr lang="en-US" sz="1323" b="1" i="1" dirty="0">
                <a:solidFill>
                  <a:schemeClr val="accent5">
                    <a:lumMod val="75000"/>
                  </a:schemeClr>
                </a:solidFill>
                <a:latin typeface="Arial Narrow" panose="020B0606020202030204" pitchFamily="34" charset="0"/>
                <a:cs typeface="Calibri"/>
              </a:rPr>
              <a:t>ing</a:t>
            </a:r>
            <a:r>
              <a:rPr lang="en-US" sz="1323" b="1" i="1" spc="17" dirty="0">
                <a:solidFill>
                  <a:schemeClr val="accent5">
                    <a:lumMod val="75000"/>
                  </a:schemeClr>
                </a:solidFill>
                <a:latin typeface="Arial Narrow" panose="020B0606020202030204" pitchFamily="34" charset="0"/>
                <a:cs typeface="Calibri"/>
              </a:rPr>
              <a:t> </a:t>
            </a:r>
            <a:r>
              <a:rPr lang="en-US" sz="1323" b="1" i="1" spc="-11" dirty="0">
                <a:solidFill>
                  <a:schemeClr val="accent5">
                    <a:lumMod val="75000"/>
                  </a:schemeClr>
                </a:solidFill>
                <a:latin typeface="Arial Narrow" panose="020B0606020202030204" pitchFamily="34" charset="0"/>
                <a:cs typeface="Calibri"/>
              </a:rPr>
              <a:t>p</a:t>
            </a:r>
            <a:r>
              <a:rPr lang="en-US" sz="1323" b="1" i="1" spc="-6" dirty="0">
                <a:solidFill>
                  <a:schemeClr val="accent5">
                    <a:lumMod val="75000"/>
                  </a:schemeClr>
                </a:solidFill>
                <a:latin typeface="Arial Narrow" panose="020B0606020202030204" pitchFamily="34" charset="0"/>
                <a:cs typeface="Calibri"/>
              </a:rPr>
              <a:t>re</a:t>
            </a:r>
            <a:r>
              <a:rPr lang="en-US" sz="1323" b="1" i="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fin</a:t>
            </a:r>
            <a:r>
              <a:rPr lang="en-US" sz="1323" b="1" i="1" spc="-6"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d</a:t>
            </a:r>
            <a:r>
              <a:rPr lang="en-US" sz="1323" b="1" i="1" spc="6" dirty="0">
                <a:solidFill>
                  <a:schemeClr val="accent5">
                    <a:lumMod val="75000"/>
                  </a:schemeClr>
                </a:solidFill>
                <a:latin typeface="Arial Narrow" panose="020B0606020202030204" pitchFamily="34" charset="0"/>
                <a:cs typeface="Calibri"/>
              </a:rPr>
              <a:t> </a:t>
            </a:r>
            <a:r>
              <a:rPr lang="en-US" sz="1323" b="1" i="1" dirty="0">
                <a:solidFill>
                  <a:schemeClr val="accent5">
                    <a:lumMod val="75000"/>
                  </a:schemeClr>
                </a:solidFill>
                <a:latin typeface="Arial Narrow" panose="020B0606020202030204" pitchFamily="34" charset="0"/>
                <a:cs typeface="Calibri"/>
              </a:rPr>
              <a:t>li</a:t>
            </a:r>
            <a:r>
              <a:rPr lang="en-US" sz="1323" b="1" i="1" spc="-11" dirty="0">
                <a:solidFill>
                  <a:schemeClr val="accent5">
                    <a:lumMod val="75000"/>
                  </a:schemeClr>
                </a:solidFill>
                <a:latin typeface="Arial Narrow" panose="020B0606020202030204" pitchFamily="34" charset="0"/>
                <a:cs typeface="Calibri"/>
              </a:rPr>
              <a:t>b</a:t>
            </a:r>
            <a:r>
              <a:rPr lang="en-US" sz="1323" b="1" i="1" spc="-6" dirty="0">
                <a:solidFill>
                  <a:schemeClr val="accent5">
                    <a:lumMod val="75000"/>
                  </a:schemeClr>
                </a:solidFill>
                <a:latin typeface="Arial Narrow" panose="020B0606020202030204" pitchFamily="34" charset="0"/>
                <a:cs typeface="Calibri"/>
              </a:rPr>
              <a:t>r</a:t>
            </a:r>
            <a:r>
              <a:rPr lang="en-US" sz="1323" b="1" i="1" spc="-11" dirty="0">
                <a:solidFill>
                  <a:schemeClr val="accent5">
                    <a:lumMod val="75000"/>
                  </a:schemeClr>
                </a:solidFill>
                <a:latin typeface="Arial Narrow" panose="020B0606020202030204" pitchFamily="34" charset="0"/>
                <a:cs typeface="Calibri"/>
              </a:rPr>
              <a:t>a</a:t>
            </a:r>
            <a:r>
              <a:rPr lang="en-US" sz="1323" b="1" i="1" spc="-6" dirty="0">
                <a:solidFill>
                  <a:schemeClr val="accent5">
                    <a:lumMod val="75000"/>
                  </a:schemeClr>
                </a:solidFill>
                <a:latin typeface="Arial Narrow" panose="020B0606020202030204" pitchFamily="34" charset="0"/>
                <a:cs typeface="Calibri"/>
              </a:rPr>
              <a:t>r</a:t>
            </a:r>
            <a:r>
              <a:rPr lang="en-US" sz="1323" b="1" i="1" dirty="0">
                <a:solidFill>
                  <a:schemeClr val="accent5">
                    <a:lumMod val="75000"/>
                  </a:schemeClr>
                </a:solidFill>
                <a:latin typeface="Arial Narrow" panose="020B0606020202030204" pitchFamily="34" charset="0"/>
                <a:cs typeface="Calibri"/>
              </a:rPr>
              <a:t>i</a:t>
            </a:r>
            <a:r>
              <a:rPr lang="en-US" sz="1323" b="1" i="1" spc="-17" dirty="0">
                <a:solidFill>
                  <a:schemeClr val="accent5">
                    <a:lumMod val="75000"/>
                  </a:schemeClr>
                </a:solidFill>
                <a:latin typeface="Arial Narrow" panose="020B0606020202030204" pitchFamily="34" charset="0"/>
                <a:cs typeface="Calibri"/>
              </a:rPr>
              <a:t>e</a:t>
            </a:r>
            <a:r>
              <a:rPr lang="en-US" sz="1323" b="1" i="1" dirty="0">
                <a:solidFill>
                  <a:schemeClr val="accent5">
                    <a:lumMod val="75000"/>
                  </a:schemeClr>
                </a:solidFill>
                <a:latin typeface="Arial Narrow" panose="020B0606020202030204" pitchFamily="34" charset="0"/>
                <a:cs typeface="Calibri"/>
              </a:rPr>
              <a:t>s</a:t>
            </a:r>
            <a:endParaRPr lang="en-US" sz="1323" dirty="0">
              <a:solidFill>
                <a:schemeClr val="accent5">
                  <a:lumMod val="75000"/>
                </a:schemeClr>
              </a:solidFill>
              <a:latin typeface="Arial Narrow" panose="020B0606020202030204" pitchFamily="34" charset="0"/>
              <a:cs typeface="Calibri"/>
            </a:endParaRPr>
          </a:p>
        </p:txBody>
      </p:sp>
      <p:sp>
        <p:nvSpPr>
          <p:cNvPr id="8" name="object 8"/>
          <p:cNvSpPr txBox="1"/>
          <p:nvPr/>
        </p:nvSpPr>
        <p:spPr>
          <a:xfrm>
            <a:off x="248410" y="904218"/>
            <a:ext cx="1356542" cy="203582"/>
          </a:xfrm>
          <a:prstGeom prst="rect">
            <a:avLst/>
          </a:prstGeom>
        </p:spPr>
        <p:txBody>
          <a:bodyPr vert="horz" wrap="square" lIns="0" tIns="0" rIns="0" bIns="0" rtlCol="0">
            <a:spAutoFit/>
          </a:bodyPr>
          <a:lstStyle/>
          <a:p>
            <a:pPr marL="13999">
              <a:lnSpc>
                <a:spcPct val="100000"/>
              </a:lnSpc>
            </a:pPr>
            <a:r>
              <a:rPr sz="1323" b="1" u="sng" spc="-11" dirty="0">
                <a:solidFill>
                  <a:srgbClr val="53565A"/>
                </a:solidFill>
                <a:latin typeface="Arial Narrow" panose="020B0606020202030204" pitchFamily="34" charset="0"/>
                <a:cs typeface="Calibri"/>
              </a:rPr>
              <a:t>App</a:t>
            </a:r>
            <a:r>
              <a:rPr sz="1323" b="1" u="sng" dirty="0">
                <a:solidFill>
                  <a:srgbClr val="53565A"/>
                </a:solidFill>
                <a:latin typeface="Arial Narrow" panose="020B0606020202030204" pitchFamily="34" charset="0"/>
                <a:cs typeface="Calibri"/>
              </a:rPr>
              <a:t>lic</a:t>
            </a:r>
            <a:r>
              <a:rPr sz="1323" b="1" u="sng" spc="-17" dirty="0">
                <a:solidFill>
                  <a:srgbClr val="53565A"/>
                </a:solidFill>
                <a:latin typeface="Arial Narrow" panose="020B0606020202030204" pitchFamily="34" charset="0"/>
                <a:cs typeface="Calibri"/>
              </a:rPr>
              <a:t>a</a:t>
            </a:r>
            <a:r>
              <a:rPr sz="1323" b="1" u="sng" spc="-6" dirty="0">
                <a:solidFill>
                  <a:srgbClr val="53565A"/>
                </a:solidFill>
                <a:latin typeface="Arial Narrow" panose="020B0606020202030204" pitchFamily="34" charset="0"/>
                <a:cs typeface="Calibri"/>
              </a:rPr>
              <a:t>t</a:t>
            </a:r>
            <a:r>
              <a:rPr sz="1323" b="1" u="sng" dirty="0">
                <a:solidFill>
                  <a:srgbClr val="53565A"/>
                </a:solidFill>
                <a:latin typeface="Arial Narrow" panose="020B0606020202030204" pitchFamily="34" charset="0"/>
                <a:cs typeface="Calibri"/>
              </a:rPr>
              <a:t>i</a:t>
            </a:r>
            <a:r>
              <a:rPr sz="1323" b="1" u="sng" spc="-11" dirty="0">
                <a:solidFill>
                  <a:srgbClr val="53565A"/>
                </a:solidFill>
                <a:latin typeface="Arial Narrow" panose="020B0606020202030204" pitchFamily="34" charset="0"/>
                <a:cs typeface="Calibri"/>
              </a:rPr>
              <a:t>ons</a:t>
            </a:r>
            <a:r>
              <a:rPr sz="1323" b="1" u="sng" spc="-28" dirty="0">
                <a:solidFill>
                  <a:srgbClr val="53565A"/>
                </a:solidFill>
                <a:latin typeface="Arial Narrow" panose="020B0606020202030204" pitchFamily="34" charset="0"/>
                <a:cs typeface="Calibri"/>
              </a:rPr>
              <a:t> </a:t>
            </a:r>
            <a:r>
              <a:rPr sz="1323" b="1" u="sng" spc="-17" dirty="0">
                <a:solidFill>
                  <a:srgbClr val="53565A"/>
                </a:solidFill>
                <a:latin typeface="Arial Narrow" panose="020B0606020202030204" pitchFamily="34" charset="0"/>
                <a:cs typeface="Calibri"/>
              </a:rPr>
              <a:t>Laye</a:t>
            </a:r>
            <a:r>
              <a:rPr sz="1323" b="1" u="sng" spc="6" dirty="0">
                <a:solidFill>
                  <a:srgbClr val="53565A"/>
                </a:solidFill>
                <a:latin typeface="Arial Narrow" panose="020B0606020202030204" pitchFamily="34" charset="0"/>
                <a:cs typeface="Calibri"/>
              </a:rPr>
              <a:t>r</a:t>
            </a:r>
            <a:r>
              <a:rPr sz="1323" b="1" u="sng" spc="-6" dirty="0">
                <a:solidFill>
                  <a:srgbClr val="53565A"/>
                </a:solidFill>
                <a:latin typeface="Arial Narrow" panose="020B0606020202030204" pitchFamily="34" charset="0"/>
                <a:cs typeface="Calibri"/>
              </a:rPr>
              <a:t>:</a:t>
            </a:r>
            <a:endParaRPr sz="1323" dirty="0">
              <a:latin typeface="Arial Narrow" panose="020B0606020202030204" pitchFamily="34" charset="0"/>
              <a:cs typeface="Calibri"/>
            </a:endParaRPr>
          </a:p>
        </p:txBody>
      </p:sp>
      <p:sp>
        <p:nvSpPr>
          <p:cNvPr id="9" name="object 9"/>
          <p:cNvSpPr txBox="1"/>
          <p:nvPr/>
        </p:nvSpPr>
        <p:spPr>
          <a:xfrm>
            <a:off x="248410" y="1112837"/>
            <a:ext cx="3040090" cy="1017907"/>
          </a:xfrm>
          <a:prstGeom prst="rect">
            <a:avLst/>
          </a:prstGeom>
        </p:spPr>
        <p:txBody>
          <a:bodyPr vert="horz" wrap="square" lIns="0" tIns="0" rIns="0" bIns="0" rtlCol="0">
            <a:spAutoFit/>
          </a:bodyPr>
          <a:lstStyle/>
          <a:p>
            <a:pPr marL="13999" marR="5600">
              <a:lnSpc>
                <a:spcPct val="100000"/>
              </a:lnSpc>
            </a:pPr>
            <a:r>
              <a:rPr sz="1323" b="1" spc="-11" dirty="0">
                <a:solidFill>
                  <a:srgbClr val="0070C0"/>
                </a:solidFill>
                <a:latin typeface="Arial Narrow" panose="020B0606020202030204" pitchFamily="34" charset="0"/>
                <a:cs typeface="Calibri"/>
              </a:rPr>
              <a:t>App</a:t>
            </a:r>
            <a:r>
              <a:rPr sz="1323" b="1" dirty="0">
                <a:solidFill>
                  <a:srgbClr val="0070C0"/>
                </a:solidFill>
                <a:latin typeface="Arial Narrow" panose="020B0606020202030204" pitchFamily="34" charset="0"/>
                <a:cs typeface="Calibri"/>
              </a:rPr>
              <a:t>li</a:t>
            </a:r>
            <a:r>
              <a:rPr sz="1323" b="1" spc="-6" dirty="0">
                <a:solidFill>
                  <a:srgbClr val="0070C0"/>
                </a:solidFill>
                <a:latin typeface="Arial Narrow" panose="020B0606020202030204" pitchFamily="34" charset="0"/>
                <a:cs typeface="Calibri"/>
              </a:rPr>
              <a:t>c</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on</a:t>
            </a:r>
            <a:r>
              <a:rPr sz="1323" b="1" dirty="0">
                <a:solidFill>
                  <a:srgbClr val="0070C0"/>
                </a:solidFill>
                <a:latin typeface="Arial Narrow" panose="020B0606020202030204" pitchFamily="34" charset="0"/>
                <a:cs typeface="Calibri"/>
              </a:rPr>
              <a:t> </a:t>
            </a:r>
            <a:r>
              <a:rPr sz="1323" b="1" spc="28" dirty="0">
                <a:solidFill>
                  <a:srgbClr val="0070C0"/>
                </a:solidFill>
                <a:latin typeface="Arial Narrow" panose="020B0606020202030204" pitchFamily="34" charset="0"/>
                <a:cs typeface="Calibri"/>
              </a:rPr>
              <a:t> </a:t>
            </a:r>
            <a:r>
              <a:rPr sz="1323" b="1" spc="-22" dirty="0">
                <a:solidFill>
                  <a:srgbClr val="0070C0"/>
                </a:solidFill>
                <a:latin typeface="Arial Narrow" panose="020B0606020202030204" pitchFamily="34" charset="0"/>
                <a:cs typeface="Calibri"/>
              </a:rPr>
              <a:t>p</a:t>
            </a:r>
            <a:r>
              <a:rPr sz="1323" b="1" spc="6"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o</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d</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d </a:t>
            </a:r>
            <a:r>
              <a:rPr sz="1323" b="1" spc="28" dirty="0">
                <a:solidFill>
                  <a:srgbClr val="0070C0"/>
                </a:solidFill>
                <a:latin typeface="Arial Narrow" panose="020B0606020202030204" pitchFamily="34" charset="0"/>
                <a:cs typeface="Calibri"/>
              </a:rPr>
              <a:t> </a:t>
            </a:r>
            <a:r>
              <a:rPr sz="1323" b="1" spc="-22" dirty="0">
                <a:solidFill>
                  <a:srgbClr val="0070C0"/>
                </a:solidFill>
                <a:latin typeface="Arial Narrow" panose="020B0606020202030204" pitchFamily="34" charset="0"/>
                <a:cs typeface="Calibri"/>
              </a:rPr>
              <a:t>b</a:t>
            </a:r>
            <a:r>
              <a:rPr sz="1323" b="1" spc="-11"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spc="-11" dirty="0">
                <a:solidFill>
                  <a:srgbClr val="0070C0"/>
                </a:solidFill>
                <a:latin typeface="Arial Narrow" panose="020B0606020202030204" pitchFamily="34" charset="0"/>
                <a:cs typeface="Calibri"/>
              </a:rPr>
              <a:t>h</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n</a:t>
            </a:r>
            <a:r>
              <a:rPr sz="1323" b="1" spc="-17"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W</a:t>
            </a:r>
            <a:r>
              <a:rPr sz="1323" b="1" spc="-1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r</a:t>
            </a:r>
            <a:r>
              <a:rPr sz="1323" b="1" dirty="0">
                <a:solidFill>
                  <a:srgbClr val="0070C0"/>
                </a:solidFill>
                <a:latin typeface="Arial Narrow" panose="020B0606020202030204" pitchFamily="34" charset="0"/>
                <a:cs typeface="Calibri"/>
              </a:rPr>
              <a:t>x </a:t>
            </a:r>
            <a:r>
              <a:rPr sz="1323" b="1" spc="22"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s</a:t>
            </a:r>
            <a:r>
              <a:rPr sz="1323" b="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a</a:t>
            </a:r>
            <a:r>
              <a:rPr sz="1323" b="1"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w</a:t>
            </a:r>
            <a:r>
              <a:rPr sz="1323" b="1" spc="-6" dirty="0">
                <a:solidFill>
                  <a:srgbClr val="0070C0"/>
                </a:solidFill>
                <a:latin typeface="Arial Narrow" panose="020B0606020202030204" pitchFamily="34" charset="0"/>
                <a:cs typeface="Calibri"/>
              </a:rPr>
              <a:t>eb</a:t>
            </a:r>
            <a:r>
              <a:rPr lang="en-US" sz="1323" b="1" spc="-6" dirty="0">
                <a:solidFill>
                  <a:srgbClr val="0070C0"/>
                </a:solidFill>
                <a:latin typeface="Arial Narrow" panose="020B0606020202030204" pitchFamily="34" charset="0"/>
                <a:cs typeface="Calibri"/>
              </a:rPr>
              <a:t>-</a:t>
            </a:r>
            <a:r>
              <a:rPr sz="1323" b="1" spc="-11" dirty="0">
                <a:solidFill>
                  <a:srgbClr val="0070C0"/>
                </a:solidFill>
                <a:latin typeface="Arial Narrow" panose="020B0606020202030204" pitchFamily="34" charset="0"/>
                <a:cs typeface="Calibri"/>
              </a:rPr>
              <a:t>b</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se</a:t>
            </a:r>
            <a:r>
              <a:rPr sz="1323" b="1" spc="-11" dirty="0">
                <a:solidFill>
                  <a:srgbClr val="0070C0"/>
                </a:solidFill>
                <a:latin typeface="Arial Narrow" panose="020B0606020202030204" pitchFamily="34" charset="0"/>
                <a:cs typeface="Calibri"/>
              </a:rPr>
              <a:t>d</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po</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l</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d</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sp</a:t>
            </a:r>
            <a:r>
              <a:rPr sz="1323" b="1" dirty="0">
                <a:solidFill>
                  <a:srgbClr val="0070C0"/>
                </a:solidFill>
                <a:latin typeface="Arial Narrow" panose="020B0606020202030204" pitchFamily="34" charset="0"/>
                <a:cs typeface="Calibri"/>
              </a:rPr>
              <a:t>l</a:t>
            </a:r>
            <a:r>
              <a:rPr sz="1323" b="1" spc="-17" dirty="0">
                <a:solidFill>
                  <a:srgbClr val="0070C0"/>
                </a:solidFill>
                <a:latin typeface="Arial Narrow" panose="020B0606020202030204" pitchFamily="34" charset="0"/>
                <a:cs typeface="Calibri"/>
              </a:rPr>
              <a:t>aya</a:t>
            </a:r>
            <a:r>
              <a:rPr sz="1323" b="1" spc="-11" dirty="0">
                <a:solidFill>
                  <a:srgbClr val="0070C0"/>
                </a:solidFill>
                <a:latin typeface="Arial Narrow" panose="020B0606020202030204" pitchFamily="34" charset="0"/>
                <a:cs typeface="Calibri"/>
              </a:rPr>
              <a:t>b</a:t>
            </a:r>
            <a:r>
              <a:rPr sz="1323" b="1" spc="-17" dirty="0">
                <a:solidFill>
                  <a:srgbClr val="0070C0"/>
                </a:solidFill>
                <a:latin typeface="Arial Narrow" panose="020B0606020202030204" pitchFamily="34" charset="0"/>
                <a:cs typeface="Calibri"/>
              </a:rPr>
              <a:t>l</a:t>
            </a:r>
            <a:r>
              <a:rPr sz="1323" b="1" dirty="0">
                <a:solidFill>
                  <a:srgbClr val="0070C0"/>
                </a:solidFill>
                <a:latin typeface="Arial Narrow" panose="020B0606020202030204" pitchFamily="34" charset="0"/>
                <a:cs typeface="Calibri"/>
              </a:rPr>
              <a:t>e</a:t>
            </a:r>
            <a:r>
              <a:rPr sz="1323" b="1" spc="88"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on</a:t>
            </a:r>
            <a:r>
              <a:rPr sz="1323" b="1" spc="99"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ny</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pe</a:t>
            </a:r>
            <a:r>
              <a:rPr sz="1323" b="1" spc="88"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of</a:t>
            </a:r>
            <a:r>
              <a:rPr sz="1323" b="1" spc="99"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s</a:t>
            </a:r>
            <a:r>
              <a:rPr sz="1323" b="1" spc="-17"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een </a:t>
            </a:r>
            <a:r>
              <a:rPr sz="1323" b="1" spc="-11" dirty="0">
                <a:solidFill>
                  <a:srgbClr val="0070C0"/>
                </a:solidFill>
                <a:latin typeface="Arial Narrow" panose="020B0606020202030204" pitchFamily="34" charset="0"/>
                <a:cs typeface="Calibri"/>
              </a:rPr>
              <a:t>(</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a:t>
            </a:r>
            <a:r>
              <a:rPr sz="1323" b="1" spc="-6" dirty="0">
                <a:solidFill>
                  <a:srgbClr val="0070C0"/>
                </a:solidFill>
                <a:latin typeface="Arial Narrow" panose="020B0606020202030204" pitchFamily="34" charset="0"/>
                <a:cs typeface="Calibri"/>
              </a:rPr>
              <a:t>ets,</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m</a:t>
            </a:r>
            <a:r>
              <a:rPr sz="1323" b="1" spc="-33"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tph</a:t>
            </a:r>
            <a:r>
              <a:rPr sz="1323" b="1" spc="-22" dirty="0">
                <a:solidFill>
                  <a:srgbClr val="0070C0"/>
                </a:solidFill>
                <a:latin typeface="Arial Narrow" panose="020B0606020202030204" pitchFamily="34" charset="0"/>
                <a:cs typeface="Calibri"/>
              </a:rPr>
              <a:t>o</a:t>
            </a:r>
            <a:r>
              <a:rPr sz="1323" b="1" dirty="0">
                <a:solidFill>
                  <a:srgbClr val="0070C0"/>
                </a:solidFill>
                <a:latin typeface="Arial Narrow" panose="020B0606020202030204" pitchFamily="34" charset="0"/>
                <a:cs typeface="Calibri"/>
              </a:rPr>
              <a:t>n</a:t>
            </a:r>
            <a:r>
              <a:rPr sz="1323" b="1" spc="-6" dirty="0">
                <a:solidFill>
                  <a:srgbClr val="0070C0"/>
                </a:solidFill>
                <a:latin typeface="Arial Narrow" panose="020B0606020202030204" pitchFamily="34" charset="0"/>
                <a:cs typeface="Calibri"/>
              </a:rPr>
              <a:t>es</a:t>
            </a:r>
            <a:r>
              <a:rPr sz="1323" b="1" spc="-11" dirty="0">
                <a:solidFill>
                  <a:srgbClr val="0070C0"/>
                </a:solidFill>
                <a:latin typeface="Arial Narrow" panose="020B0606020202030204" pitchFamily="34" charset="0"/>
                <a:cs typeface="Calibri"/>
              </a:rPr>
              <a:t>)</a:t>
            </a:r>
            <a:r>
              <a:rPr sz="1323" b="1" dirty="0">
                <a:solidFill>
                  <a:srgbClr val="0070C0"/>
                </a:solidFill>
                <a:latin typeface="Arial Narrow" panose="020B0606020202030204" pitchFamily="34" charset="0"/>
                <a:cs typeface="Calibri"/>
              </a:rPr>
              <a:t>.  </a:t>
            </a:r>
            <a:r>
              <a:rPr sz="1323" b="1" spc="-88"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he  </a:t>
            </a:r>
            <a:r>
              <a:rPr sz="1323" b="1" spc="-99"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po</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t</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le  </a:t>
            </a:r>
            <a:r>
              <a:rPr sz="1323" b="1" spc="-110"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is </a:t>
            </a:r>
            <a:r>
              <a:rPr sz="1323" b="1" spc="6" dirty="0">
                <a:solidFill>
                  <a:srgbClr val="0070C0"/>
                </a:solidFill>
                <a:latin typeface="Arial Narrow" panose="020B0606020202030204" pitchFamily="34" charset="0"/>
                <a:cs typeface="Calibri"/>
              </a:rPr>
              <a:t>r</a:t>
            </a:r>
            <a:r>
              <a:rPr sz="1323" b="1" spc="-6" dirty="0">
                <a:solidFill>
                  <a:srgbClr val="0070C0"/>
                </a:solidFill>
                <a:latin typeface="Arial Narrow" panose="020B0606020202030204" pitchFamily="34" charset="0"/>
                <a:cs typeface="Calibri"/>
              </a:rPr>
              <a:t>ea</a:t>
            </a:r>
            <a:r>
              <a:rPr sz="1323" b="1" dirty="0">
                <a:solidFill>
                  <a:srgbClr val="0070C0"/>
                </a:solidFill>
                <a:latin typeface="Arial Narrow" panose="020B0606020202030204" pitchFamily="34" charset="0"/>
                <a:cs typeface="Calibri"/>
              </a:rPr>
              <a:t>c</a:t>
            </a:r>
            <a:r>
              <a:rPr sz="1323" b="1" spc="-11" dirty="0">
                <a:solidFill>
                  <a:srgbClr val="0070C0"/>
                </a:solidFill>
                <a:latin typeface="Arial Narrow" panose="020B0606020202030204" pitchFamily="34" charset="0"/>
                <a:cs typeface="Calibri"/>
              </a:rPr>
              <a:t>h</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b</a:t>
            </a:r>
            <a:r>
              <a:rPr sz="1323" b="1" dirty="0">
                <a:solidFill>
                  <a:srgbClr val="0070C0"/>
                </a:solidFill>
                <a:latin typeface="Arial Narrow" panose="020B0606020202030204" pitchFamily="34" charset="0"/>
                <a:cs typeface="Calibri"/>
              </a:rPr>
              <a:t>le</a:t>
            </a:r>
            <a:r>
              <a:rPr sz="1323" b="1" spc="-28"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th</a:t>
            </a:r>
            <a:r>
              <a:rPr sz="1323" b="1" dirty="0">
                <a:solidFill>
                  <a:srgbClr val="0070C0"/>
                </a:solidFill>
                <a:latin typeface="Arial Narrow" panose="020B0606020202030204" pitchFamily="34" charset="0"/>
                <a:cs typeface="Calibri"/>
              </a:rPr>
              <a:t>r</a:t>
            </a:r>
            <a:r>
              <a:rPr sz="1323" b="1" spc="-11" dirty="0">
                <a:solidFill>
                  <a:srgbClr val="0070C0"/>
                </a:solidFill>
                <a:latin typeface="Arial Narrow" panose="020B0606020202030204" pitchFamily="34" charset="0"/>
                <a:cs typeface="Calibri"/>
              </a:rPr>
              <a:t>ou</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h</a:t>
            </a:r>
            <a:r>
              <a:rPr sz="1323" b="1" spc="22" dirty="0">
                <a:solidFill>
                  <a:srgbClr val="0070C0"/>
                </a:solidFill>
                <a:latin typeface="Arial Narrow" panose="020B0606020202030204" pitchFamily="34" charset="0"/>
                <a:cs typeface="Calibri"/>
              </a:rPr>
              <a:t> </a:t>
            </a:r>
            <a:r>
              <a:rPr sz="1323" b="1" spc="-17" dirty="0">
                <a:solidFill>
                  <a:srgbClr val="0070C0"/>
                </a:solidFill>
                <a:latin typeface="Arial Narrow" panose="020B0606020202030204" pitchFamily="34" charset="0"/>
                <a:cs typeface="Calibri"/>
              </a:rPr>
              <a:t>a</a:t>
            </a:r>
            <a:r>
              <a:rPr sz="1323" b="1" spc="-11" dirty="0">
                <a:solidFill>
                  <a:srgbClr val="0070C0"/>
                </a:solidFill>
                <a:latin typeface="Arial Narrow" panose="020B0606020202030204" pitchFamily="34" charset="0"/>
                <a:cs typeface="Calibri"/>
              </a:rPr>
              <a:t>ny</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w</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b</a:t>
            </a:r>
            <a:r>
              <a:rPr sz="1323" b="1" spc="22"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b</a:t>
            </a:r>
            <a:r>
              <a:rPr sz="1323" b="1" spc="6" dirty="0">
                <a:solidFill>
                  <a:srgbClr val="0070C0"/>
                </a:solidFill>
                <a:latin typeface="Arial Narrow" panose="020B0606020202030204" pitchFamily="34" charset="0"/>
                <a:cs typeface="Calibri"/>
              </a:rPr>
              <a:t>r</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w</a:t>
            </a:r>
            <a:r>
              <a:rPr sz="1323" b="1"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e</a:t>
            </a:r>
            <a:r>
              <a:rPr sz="1323" b="1" dirty="0">
                <a:solidFill>
                  <a:srgbClr val="0070C0"/>
                </a:solidFill>
                <a:latin typeface="Arial Narrow" panose="020B0606020202030204" pitchFamily="34" charset="0"/>
                <a:cs typeface="Calibri"/>
              </a:rPr>
              <a:t>r</a:t>
            </a:r>
            <a:endParaRPr sz="1323" dirty="0">
              <a:latin typeface="Arial Narrow" panose="020B0606020202030204" pitchFamily="34" charset="0"/>
              <a:cs typeface="Calibri"/>
            </a:endParaRPr>
          </a:p>
        </p:txBody>
      </p:sp>
      <p:sp>
        <p:nvSpPr>
          <p:cNvPr id="10" name="object 10"/>
          <p:cNvSpPr/>
          <p:nvPr/>
        </p:nvSpPr>
        <p:spPr>
          <a:xfrm>
            <a:off x="7024698" y="1006039"/>
            <a:ext cx="979398" cy="86878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672851" y="1113791"/>
            <a:ext cx="1256585" cy="957558"/>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801925" y="1243399"/>
            <a:ext cx="998444" cy="699029"/>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3852450" y="1983772"/>
            <a:ext cx="863763" cy="169598"/>
          </a:xfrm>
          <a:prstGeom prst="rect">
            <a:avLst/>
          </a:prstGeom>
        </p:spPr>
        <p:txBody>
          <a:bodyPr vert="horz" wrap="square" lIns="0" tIns="0" rIns="0" bIns="0" rtlCol="0">
            <a:spAutoFit/>
          </a:bodyPr>
          <a:lstStyle/>
          <a:p>
            <a:pPr marL="13999">
              <a:lnSpc>
                <a:spcPct val="100000"/>
              </a:lnSpc>
            </a:pPr>
            <a:r>
              <a:rPr sz="1102" b="1" spc="-11" dirty="0">
                <a:solidFill>
                  <a:srgbClr val="365F91"/>
                </a:solidFill>
                <a:latin typeface="Calibri"/>
                <a:cs typeface="Calibri"/>
              </a:rPr>
              <a:t>Clo</a:t>
            </a:r>
            <a:r>
              <a:rPr sz="1102" b="1" spc="-6" dirty="0">
                <a:solidFill>
                  <a:srgbClr val="365F91"/>
                </a:solidFill>
                <a:latin typeface="Calibri"/>
                <a:cs typeface="Calibri"/>
              </a:rPr>
              <a:t>u</a:t>
            </a:r>
            <a:r>
              <a:rPr sz="1102" b="1" spc="-11" dirty="0">
                <a:solidFill>
                  <a:srgbClr val="365F91"/>
                </a:solidFill>
                <a:latin typeface="Calibri"/>
                <a:cs typeface="Calibri"/>
              </a:rPr>
              <a:t>d</a:t>
            </a:r>
            <a:r>
              <a:rPr sz="1102" b="1" spc="-6" dirty="0">
                <a:solidFill>
                  <a:srgbClr val="365F91"/>
                </a:solidFill>
                <a:latin typeface="Calibri"/>
                <a:cs typeface="Calibri"/>
              </a:rPr>
              <a:t> </a:t>
            </a:r>
            <a:r>
              <a:rPr sz="1102" b="1" spc="-11" dirty="0">
                <a:solidFill>
                  <a:srgbClr val="365F91"/>
                </a:solidFill>
                <a:latin typeface="Calibri"/>
                <a:cs typeface="Calibri"/>
              </a:rPr>
              <a:t>S</a:t>
            </a:r>
            <a:r>
              <a:rPr sz="1102" b="1" spc="-6" dirty="0">
                <a:solidFill>
                  <a:srgbClr val="365F91"/>
                </a:solidFill>
                <a:latin typeface="Calibri"/>
                <a:cs typeface="Calibri"/>
              </a:rPr>
              <a:t>e</a:t>
            </a:r>
            <a:r>
              <a:rPr sz="1102" b="1" dirty="0">
                <a:solidFill>
                  <a:srgbClr val="365F91"/>
                </a:solidFill>
                <a:latin typeface="Calibri"/>
                <a:cs typeface="Calibri"/>
              </a:rPr>
              <a:t>r</a:t>
            </a:r>
            <a:r>
              <a:rPr sz="1102" b="1" spc="-11" dirty="0">
                <a:solidFill>
                  <a:srgbClr val="365F91"/>
                </a:solidFill>
                <a:latin typeface="Calibri"/>
                <a:cs typeface="Calibri"/>
              </a:rPr>
              <a:t>vi</a:t>
            </a:r>
            <a:r>
              <a:rPr sz="1102" b="1" spc="-6" dirty="0">
                <a:solidFill>
                  <a:srgbClr val="365F91"/>
                </a:solidFill>
                <a:latin typeface="Calibri"/>
                <a:cs typeface="Calibri"/>
              </a:rPr>
              <a:t>ces</a:t>
            </a:r>
            <a:endParaRPr sz="1102">
              <a:latin typeface="Calibri"/>
              <a:cs typeface="Calibri"/>
            </a:endParaRPr>
          </a:p>
        </p:txBody>
      </p:sp>
      <p:sp>
        <p:nvSpPr>
          <p:cNvPr id="14" name="object 14"/>
          <p:cNvSpPr/>
          <p:nvPr/>
        </p:nvSpPr>
        <p:spPr>
          <a:xfrm>
            <a:off x="4287327" y="1708127"/>
            <a:ext cx="452737" cy="16903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398257" y="1475763"/>
            <a:ext cx="208073" cy="25108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3991477" y="1382817"/>
            <a:ext cx="379757" cy="17051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875834" y="1661699"/>
            <a:ext cx="222542" cy="28590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4097816" y="1522237"/>
            <a:ext cx="205101" cy="281024"/>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4406979" y="776126"/>
            <a:ext cx="1412818" cy="120954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538433" y="906292"/>
            <a:ext cx="1153060" cy="950106"/>
          </a:xfrm>
          <a:prstGeom prst="rect">
            <a:avLst/>
          </a:prstGeom>
          <a:blipFill>
            <a:blip r:embed="rId12" cstate="print"/>
            <a:stretch>
              <a:fillRect/>
            </a:stretch>
          </a:blipFill>
        </p:spPr>
        <p:txBody>
          <a:bodyPr wrap="square" lIns="0" tIns="0" rIns="0" bIns="0" rtlCol="0"/>
          <a:lstStyle/>
          <a:p>
            <a:endParaRPr/>
          </a:p>
        </p:txBody>
      </p:sp>
      <p:sp>
        <p:nvSpPr>
          <p:cNvPr id="21" name="object 21"/>
          <p:cNvSpPr txBox="1"/>
          <p:nvPr/>
        </p:nvSpPr>
        <p:spPr>
          <a:xfrm>
            <a:off x="4594626" y="1891132"/>
            <a:ext cx="1036655" cy="169598"/>
          </a:xfrm>
          <a:prstGeom prst="rect">
            <a:avLst/>
          </a:prstGeom>
        </p:spPr>
        <p:txBody>
          <a:bodyPr vert="horz" wrap="square" lIns="0" tIns="0" rIns="0" bIns="0" rtlCol="0">
            <a:spAutoFit/>
          </a:bodyPr>
          <a:lstStyle/>
          <a:p>
            <a:pPr marL="13999">
              <a:lnSpc>
                <a:spcPct val="100000"/>
              </a:lnSpc>
            </a:pPr>
            <a:r>
              <a:rPr sz="1102" b="1" spc="-6" dirty="0">
                <a:solidFill>
                  <a:srgbClr val="365F91"/>
                </a:solidFill>
                <a:latin typeface="Calibri"/>
                <a:cs typeface="Calibri"/>
              </a:rPr>
              <a:t>Bu</a:t>
            </a:r>
            <a:r>
              <a:rPr sz="1102" b="1" spc="-11" dirty="0">
                <a:solidFill>
                  <a:srgbClr val="365F91"/>
                </a:solidFill>
                <a:latin typeface="Calibri"/>
                <a:cs typeface="Calibri"/>
              </a:rPr>
              <a:t>si</a:t>
            </a:r>
            <a:r>
              <a:rPr sz="1102" b="1" spc="-6" dirty="0">
                <a:solidFill>
                  <a:srgbClr val="365F91"/>
                </a:solidFill>
                <a:latin typeface="Calibri"/>
                <a:cs typeface="Calibri"/>
              </a:rPr>
              <a:t>ne</a:t>
            </a:r>
            <a:r>
              <a:rPr sz="1102" b="1" spc="-11" dirty="0">
                <a:solidFill>
                  <a:srgbClr val="365F91"/>
                </a:solidFill>
                <a:latin typeface="Calibri"/>
                <a:cs typeface="Calibri"/>
              </a:rPr>
              <a:t>s</a:t>
            </a:r>
            <a:r>
              <a:rPr sz="1102" b="1" spc="-6" dirty="0">
                <a:solidFill>
                  <a:srgbClr val="365F91"/>
                </a:solidFill>
                <a:latin typeface="Calibri"/>
                <a:cs typeface="Calibri"/>
              </a:rPr>
              <a:t>s</a:t>
            </a:r>
            <a:r>
              <a:rPr sz="1102" b="1" dirty="0">
                <a:solidFill>
                  <a:srgbClr val="365F91"/>
                </a:solidFill>
                <a:latin typeface="Calibri"/>
                <a:cs typeface="Calibri"/>
              </a:rPr>
              <a:t> </a:t>
            </a:r>
            <a:r>
              <a:rPr sz="1102" b="1" spc="-11" dirty="0">
                <a:solidFill>
                  <a:srgbClr val="365F91"/>
                </a:solidFill>
                <a:latin typeface="Calibri"/>
                <a:cs typeface="Calibri"/>
              </a:rPr>
              <a:t>Sys</a:t>
            </a:r>
            <a:r>
              <a:rPr sz="1102" b="1" spc="-6" dirty="0">
                <a:solidFill>
                  <a:srgbClr val="365F91"/>
                </a:solidFill>
                <a:latin typeface="Calibri"/>
                <a:cs typeface="Calibri"/>
              </a:rPr>
              <a:t>tems</a:t>
            </a:r>
            <a:endParaRPr sz="1102">
              <a:latin typeface="Calibri"/>
              <a:cs typeface="Calibri"/>
            </a:endParaRPr>
          </a:p>
        </p:txBody>
      </p:sp>
      <p:sp>
        <p:nvSpPr>
          <p:cNvPr id="22" name="object 22"/>
          <p:cNvSpPr/>
          <p:nvPr/>
        </p:nvSpPr>
        <p:spPr>
          <a:xfrm>
            <a:off x="4915080" y="1641787"/>
            <a:ext cx="687741" cy="177588"/>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4890368" y="1149734"/>
            <a:ext cx="293787" cy="216437"/>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4707882" y="1382805"/>
            <a:ext cx="672881" cy="253996"/>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5675464" y="952458"/>
            <a:ext cx="1399277" cy="1319125"/>
          </a:xfrm>
          <a:prstGeom prst="rect">
            <a:avLst/>
          </a:prstGeom>
          <a:blipFill>
            <a:blip r:embed="rId16" cstate="print"/>
            <a:stretch>
              <a:fillRect/>
            </a:stretch>
          </a:blipFill>
        </p:spPr>
        <p:txBody>
          <a:bodyPr wrap="square" lIns="0" tIns="0" rIns="0" bIns="0" rtlCol="0"/>
          <a:lstStyle/>
          <a:p>
            <a:endParaRPr/>
          </a:p>
        </p:txBody>
      </p:sp>
      <p:sp>
        <p:nvSpPr>
          <p:cNvPr id="26" name="object 26"/>
          <p:cNvSpPr txBox="1">
            <a:spLocks noGrp="1"/>
          </p:cNvSpPr>
          <p:nvPr>
            <p:ph type="title"/>
          </p:nvPr>
        </p:nvSpPr>
        <p:spPr>
          <a:xfrm>
            <a:off x="361711" y="-58605"/>
            <a:ext cx="9659585" cy="706668"/>
          </a:xfrm>
          <a:prstGeom prst="rect">
            <a:avLst/>
          </a:prstGeom>
        </p:spPr>
        <p:txBody>
          <a:bodyPr vert="horz" wrap="square" lIns="0" tIns="151194" rIns="0" bIns="0" rtlCol="0" anchor="ctr" anchorCtr="0">
            <a:spAutoFit/>
          </a:bodyPr>
          <a:lstStyle/>
          <a:p>
            <a:pPr marL="13999"/>
            <a:r>
              <a:rPr spc="-11" dirty="0">
                <a:latin typeface="Calibri"/>
                <a:cs typeface="Calibri"/>
              </a:rPr>
              <a:t>T</a:t>
            </a:r>
            <a:r>
              <a:rPr spc="-6" dirty="0">
                <a:latin typeface="Calibri"/>
                <a:cs typeface="Calibri"/>
              </a:rPr>
              <a:t>h</a:t>
            </a:r>
            <a:r>
              <a:rPr dirty="0">
                <a:latin typeface="Calibri"/>
                <a:cs typeface="Calibri"/>
              </a:rPr>
              <a:t>i</a:t>
            </a:r>
            <a:r>
              <a:rPr spc="-6" dirty="0">
                <a:latin typeface="Calibri"/>
                <a:cs typeface="Calibri"/>
              </a:rPr>
              <a:t>n</a:t>
            </a:r>
            <a:r>
              <a:rPr spc="-22" dirty="0">
                <a:latin typeface="Calibri"/>
                <a:cs typeface="Calibri"/>
              </a:rPr>
              <a:t>g</a:t>
            </a:r>
            <a:r>
              <a:rPr spc="-138" dirty="0">
                <a:latin typeface="Calibri"/>
                <a:cs typeface="Calibri"/>
              </a:rPr>
              <a:t>W</a:t>
            </a:r>
            <a:r>
              <a:rPr spc="-11" dirty="0">
                <a:latin typeface="Calibri"/>
                <a:cs typeface="Calibri"/>
              </a:rPr>
              <a:t>orx </a:t>
            </a:r>
            <a:r>
              <a:rPr spc="-22" dirty="0">
                <a:latin typeface="Calibri"/>
                <a:cs typeface="Calibri"/>
              </a:rPr>
              <a:t>P</a:t>
            </a:r>
            <a:r>
              <a:rPr dirty="0">
                <a:latin typeface="Calibri"/>
                <a:cs typeface="Calibri"/>
              </a:rPr>
              <a:t>l</a:t>
            </a:r>
            <a:r>
              <a:rPr spc="-28" dirty="0">
                <a:latin typeface="Calibri"/>
                <a:cs typeface="Calibri"/>
              </a:rPr>
              <a:t>a</a:t>
            </a:r>
            <a:r>
              <a:rPr spc="-11" dirty="0">
                <a:latin typeface="Calibri"/>
                <a:cs typeface="Calibri"/>
              </a:rPr>
              <a:t>t</a:t>
            </a:r>
            <a:r>
              <a:rPr spc="-55" dirty="0">
                <a:latin typeface="Calibri"/>
                <a:cs typeface="Calibri"/>
              </a:rPr>
              <a:t>f</a:t>
            </a:r>
            <a:r>
              <a:rPr spc="-11" dirty="0">
                <a:latin typeface="Calibri"/>
                <a:cs typeface="Calibri"/>
              </a:rPr>
              <a:t>o</a:t>
            </a:r>
            <a:r>
              <a:rPr spc="-17" dirty="0">
                <a:latin typeface="Calibri"/>
                <a:cs typeface="Calibri"/>
              </a:rPr>
              <a:t>rm a</a:t>
            </a:r>
            <a:r>
              <a:rPr spc="-50" dirty="0">
                <a:latin typeface="Calibri"/>
                <a:cs typeface="Calibri"/>
              </a:rPr>
              <a:t>r</a:t>
            </a:r>
            <a:r>
              <a:rPr spc="-11" dirty="0">
                <a:latin typeface="Calibri"/>
                <a:cs typeface="Calibri"/>
              </a:rPr>
              <a:t>c</a:t>
            </a:r>
            <a:r>
              <a:rPr spc="-6" dirty="0">
                <a:latin typeface="Calibri"/>
                <a:cs typeface="Calibri"/>
              </a:rPr>
              <a:t>h</a:t>
            </a:r>
            <a:r>
              <a:rPr dirty="0">
                <a:latin typeface="Calibri"/>
                <a:cs typeface="Calibri"/>
              </a:rPr>
              <a:t>i</a:t>
            </a:r>
            <a:r>
              <a:rPr spc="-28" dirty="0">
                <a:latin typeface="Calibri"/>
                <a:cs typeface="Calibri"/>
              </a:rPr>
              <a:t>t</a:t>
            </a:r>
            <a:r>
              <a:rPr spc="-11" dirty="0">
                <a:latin typeface="Calibri"/>
                <a:cs typeface="Calibri"/>
              </a:rPr>
              <a:t>ect</a:t>
            </a:r>
            <a:r>
              <a:rPr spc="-6" dirty="0">
                <a:latin typeface="Calibri"/>
                <a:cs typeface="Calibri"/>
              </a:rPr>
              <a:t>u</a:t>
            </a:r>
            <a:r>
              <a:rPr spc="-50" dirty="0">
                <a:latin typeface="Calibri"/>
                <a:cs typeface="Calibri"/>
              </a:rPr>
              <a:t>r</a:t>
            </a:r>
            <a:r>
              <a:rPr spc="-17" dirty="0">
                <a:latin typeface="Calibri"/>
                <a:cs typeface="Calibri"/>
              </a:rPr>
              <a:t>e</a:t>
            </a:r>
            <a:r>
              <a:rPr spc="-28" dirty="0">
                <a:latin typeface="Calibri"/>
                <a:cs typeface="Calibri"/>
              </a:rPr>
              <a:t> </a:t>
            </a:r>
            <a:r>
              <a:rPr spc="-22" dirty="0">
                <a:latin typeface="Calibri"/>
                <a:cs typeface="Calibri"/>
              </a:rPr>
              <a:t>o</a:t>
            </a:r>
            <a:r>
              <a:rPr spc="-50" dirty="0">
                <a:latin typeface="Calibri"/>
                <a:cs typeface="Calibri"/>
              </a:rPr>
              <a:t>v</a:t>
            </a:r>
            <a:r>
              <a:rPr spc="-11" dirty="0">
                <a:latin typeface="Calibri"/>
                <a:cs typeface="Calibri"/>
              </a:rPr>
              <a:t>e</a:t>
            </a:r>
            <a:r>
              <a:rPr spc="17" dirty="0">
                <a:latin typeface="Calibri"/>
                <a:cs typeface="Calibri"/>
              </a:rPr>
              <a:t>r</a:t>
            </a:r>
            <a:r>
              <a:rPr spc="-22" dirty="0">
                <a:latin typeface="Calibri"/>
                <a:cs typeface="Calibri"/>
              </a:rPr>
              <a:t>v</a:t>
            </a:r>
            <a:r>
              <a:rPr dirty="0">
                <a:latin typeface="Calibri"/>
                <a:cs typeface="Calibri"/>
              </a:rPr>
              <a:t>i</a:t>
            </a:r>
            <a:r>
              <a:rPr spc="-28" dirty="0">
                <a:latin typeface="Calibri"/>
                <a:cs typeface="Calibri"/>
              </a:rPr>
              <a:t>e</a:t>
            </a:r>
            <a:r>
              <a:rPr spc="-22" dirty="0">
                <a:latin typeface="Calibri"/>
                <a:cs typeface="Calibri"/>
              </a:rPr>
              <a:t>w</a:t>
            </a:r>
          </a:p>
        </p:txBody>
      </p:sp>
      <p:sp>
        <p:nvSpPr>
          <p:cNvPr id="27" name="object 27"/>
          <p:cNvSpPr/>
          <p:nvPr/>
        </p:nvSpPr>
        <p:spPr>
          <a:xfrm>
            <a:off x="5897075" y="4063743"/>
            <a:ext cx="2093189" cy="593015"/>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6081867" y="4176299"/>
            <a:ext cx="1757203" cy="324226"/>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5955719" y="4097897"/>
            <a:ext cx="1980915" cy="478079"/>
          </a:xfrm>
          <a:custGeom>
            <a:avLst/>
            <a:gdLst/>
            <a:ahLst/>
            <a:cxnLst/>
            <a:rect l="l" t="t" r="r" b="b"/>
            <a:pathLst>
              <a:path w="1797050" h="433704">
                <a:moveTo>
                  <a:pt x="1685086" y="0"/>
                </a:moveTo>
                <a:lnTo>
                  <a:pt x="111823" y="0"/>
                </a:lnTo>
                <a:lnTo>
                  <a:pt x="105143" y="196"/>
                </a:lnTo>
                <a:lnTo>
                  <a:pt x="63972" y="10725"/>
                </a:lnTo>
                <a:lnTo>
                  <a:pt x="30578" y="34986"/>
                </a:lnTo>
                <a:lnTo>
                  <a:pt x="8181" y="69758"/>
                </a:lnTo>
                <a:lnTo>
                  <a:pt x="0" y="111823"/>
                </a:lnTo>
                <a:lnTo>
                  <a:pt x="195" y="328246"/>
                </a:lnTo>
                <a:lnTo>
                  <a:pt x="10722" y="369419"/>
                </a:lnTo>
                <a:lnTo>
                  <a:pt x="34982" y="402812"/>
                </a:lnTo>
                <a:lnTo>
                  <a:pt x="69756" y="425207"/>
                </a:lnTo>
                <a:lnTo>
                  <a:pt x="111823" y="433387"/>
                </a:lnTo>
                <a:lnTo>
                  <a:pt x="1691756" y="433191"/>
                </a:lnTo>
                <a:lnTo>
                  <a:pt x="1732931" y="422667"/>
                </a:lnTo>
                <a:lnTo>
                  <a:pt x="1766328" y="398411"/>
                </a:lnTo>
                <a:lnTo>
                  <a:pt x="1788728" y="363641"/>
                </a:lnTo>
                <a:lnTo>
                  <a:pt x="1796910" y="321576"/>
                </a:lnTo>
                <a:lnTo>
                  <a:pt x="1796910" y="111823"/>
                </a:lnTo>
                <a:lnTo>
                  <a:pt x="1786184" y="63972"/>
                </a:lnTo>
                <a:lnTo>
                  <a:pt x="1761923" y="30578"/>
                </a:lnTo>
                <a:lnTo>
                  <a:pt x="1727151" y="8181"/>
                </a:lnTo>
                <a:lnTo>
                  <a:pt x="1685086" y="0"/>
                </a:lnTo>
                <a:close/>
              </a:path>
            </a:pathLst>
          </a:custGeom>
          <a:solidFill>
            <a:srgbClr val="FFFFFF"/>
          </a:solidFill>
        </p:spPr>
        <p:txBody>
          <a:bodyPr wrap="square" lIns="0" tIns="0" rIns="0" bIns="0" rtlCol="0"/>
          <a:lstStyle/>
          <a:p>
            <a:endParaRPr/>
          </a:p>
        </p:txBody>
      </p:sp>
      <p:sp>
        <p:nvSpPr>
          <p:cNvPr id="30" name="object 30"/>
          <p:cNvSpPr/>
          <p:nvPr/>
        </p:nvSpPr>
        <p:spPr>
          <a:xfrm>
            <a:off x="5955719" y="4097897"/>
            <a:ext cx="1980915" cy="478079"/>
          </a:xfrm>
          <a:custGeom>
            <a:avLst/>
            <a:gdLst/>
            <a:ahLst/>
            <a:cxnLst/>
            <a:rect l="l" t="t" r="r" b="b"/>
            <a:pathLst>
              <a:path w="1797050" h="433704">
                <a:moveTo>
                  <a:pt x="0" y="111823"/>
                </a:moveTo>
                <a:lnTo>
                  <a:pt x="8181" y="69758"/>
                </a:lnTo>
                <a:lnTo>
                  <a:pt x="30578" y="34986"/>
                </a:lnTo>
                <a:lnTo>
                  <a:pt x="63972" y="10725"/>
                </a:lnTo>
                <a:lnTo>
                  <a:pt x="105143" y="196"/>
                </a:lnTo>
                <a:lnTo>
                  <a:pt x="111823" y="0"/>
                </a:lnTo>
                <a:lnTo>
                  <a:pt x="1685086" y="0"/>
                </a:lnTo>
                <a:lnTo>
                  <a:pt x="1699720" y="948"/>
                </a:lnTo>
                <a:lnTo>
                  <a:pt x="1739711" y="14226"/>
                </a:lnTo>
                <a:lnTo>
                  <a:pt x="1771337" y="40646"/>
                </a:lnTo>
                <a:lnTo>
                  <a:pt x="1791378" y="76990"/>
                </a:lnTo>
                <a:lnTo>
                  <a:pt x="1796910" y="111823"/>
                </a:lnTo>
                <a:lnTo>
                  <a:pt x="1796910" y="321576"/>
                </a:lnTo>
                <a:lnTo>
                  <a:pt x="1788728" y="363641"/>
                </a:lnTo>
                <a:lnTo>
                  <a:pt x="1766328" y="398411"/>
                </a:lnTo>
                <a:lnTo>
                  <a:pt x="1732931" y="422667"/>
                </a:lnTo>
                <a:lnTo>
                  <a:pt x="1691756" y="433191"/>
                </a:lnTo>
                <a:lnTo>
                  <a:pt x="111823" y="433387"/>
                </a:lnTo>
                <a:lnTo>
                  <a:pt x="97189" y="432438"/>
                </a:lnTo>
                <a:lnTo>
                  <a:pt x="57195" y="419162"/>
                </a:lnTo>
                <a:lnTo>
                  <a:pt x="25569" y="392744"/>
                </a:lnTo>
                <a:lnTo>
                  <a:pt x="5528" y="356400"/>
                </a:lnTo>
                <a:lnTo>
                  <a:pt x="195" y="328246"/>
                </a:lnTo>
                <a:lnTo>
                  <a:pt x="0" y="111823"/>
                </a:lnTo>
                <a:close/>
              </a:path>
            </a:pathLst>
          </a:custGeom>
          <a:ln w="19050">
            <a:solidFill>
              <a:srgbClr val="4A7EBB"/>
            </a:solidFill>
          </a:ln>
        </p:spPr>
        <p:txBody>
          <a:bodyPr wrap="square" lIns="0" tIns="0" rIns="0" bIns="0" rtlCol="0"/>
          <a:lstStyle/>
          <a:p>
            <a:endParaRPr/>
          </a:p>
        </p:txBody>
      </p:sp>
      <p:sp>
        <p:nvSpPr>
          <p:cNvPr id="31" name="object 31"/>
          <p:cNvSpPr txBox="1"/>
          <p:nvPr/>
        </p:nvSpPr>
        <p:spPr>
          <a:xfrm>
            <a:off x="6277472" y="4258931"/>
            <a:ext cx="1403440" cy="186654"/>
          </a:xfrm>
          <a:prstGeom prst="rect">
            <a:avLst/>
          </a:prstGeom>
        </p:spPr>
        <p:txBody>
          <a:bodyPr vert="horz" wrap="square" lIns="0" tIns="0" rIns="0" bIns="0" rtlCol="0">
            <a:spAutoFit/>
          </a:bodyPr>
          <a:lstStyle/>
          <a:p>
            <a:pPr marL="13999">
              <a:lnSpc>
                <a:spcPct val="100000"/>
              </a:lnSpc>
            </a:pPr>
            <a:r>
              <a:rPr sz="1213" b="1" spc="-6" dirty="0">
                <a:solidFill>
                  <a:srgbClr val="123049"/>
                </a:solidFill>
                <a:latin typeface="Calibri"/>
                <a:cs typeface="Calibri"/>
              </a:rPr>
              <a:t>W</a:t>
            </a:r>
            <a:r>
              <a:rPr sz="1213" b="1" dirty="0">
                <a:solidFill>
                  <a:srgbClr val="123049"/>
                </a:solidFill>
                <a:latin typeface="Calibri"/>
                <a:cs typeface="Calibri"/>
              </a:rPr>
              <a:t>ir</a:t>
            </a:r>
            <a:r>
              <a:rPr sz="1213" b="1" spc="-6" dirty="0">
                <a:solidFill>
                  <a:srgbClr val="123049"/>
                </a:solidFill>
                <a:latin typeface="Calibri"/>
                <a:cs typeface="Calibri"/>
              </a:rPr>
              <a:t>e</a:t>
            </a:r>
            <a:r>
              <a:rPr sz="1213" b="1" dirty="0">
                <a:solidFill>
                  <a:srgbClr val="123049"/>
                </a:solidFill>
                <a:latin typeface="Calibri"/>
                <a:cs typeface="Calibri"/>
              </a:rPr>
              <a:t>l</a:t>
            </a:r>
            <a:r>
              <a:rPr sz="1213" b="1" spc="-6" dirty="0">
                <a:solidFill>
                  <a:srgbClr val="123049"/>
                </a:solidFill>
                <a:latin typeface="Calibri"/>
                <a:cs typeface="Calibri"/>
              </a:rPr>
              <a:t>e</a:t>
            </a:r>
            <a:r>
              <a:rPr sz="1213" b="1" dirty="0">
                <a:solidFill>
                  <a:srgbClr val="123049"/>
                </a:solidFill>
                <a:latin typeface="Calibri"/>
                <a:cs typeface="Calibri"/>
              </a:rPr>
              <a:t>ss</a:t>
            </a:r>
            <a:r>
              <a:rPr sz="1213" b="1" spc="-22" dirty="0">
                <a:solidFill>
                  <a:srgbClr val="123049"/>
                </a:solidFill>
                <a:latin typeface="Calibri"/>
                <a:cs typeface="Calibri"/>
              </a:rPr>
              <a:t> </a:t>
            </a:r>
            <a:r>
              <a:rPr sz="1213" b="1" dirty="0">
                <a:solidFill>
                  <a:srgbClr val="123049"/>
                </a:solidFill>
                <a:latin typeface="Calibri"/>
                <a:cs typeface="Calibri"/>
              </a:rPr>
              <a:t>Pr</a:t>
            </a:r>
            <a:r>
              <a:rPr sz="1213" b="1" spc="-6" dirty="0">
                <a:solidFill>
                  <a:srgbClr val="123049"/>
                </a:solidFill>
                <a:latin typeface="Calibri"/>
                <a:cs typeface="Calibri"/>
              </a:rPr>
              <a:t>o</a:t>
            </a:r>
            <a:r>
              <a:rPr sz="1213" b="1" spc="6" dirty="0">
                <a:solidFill>
                  <a:srgbClr val="123049"/>
                </a:solidFill>
                <a:latin typeface="Calibri"/>
                <a:cs typeface="Calibri"/>
              </a:rPr>
              <a:t>v</a:t>
            </a:r>
            <a:r>
              <a:rPr sz="1213" b="1" dirty="0">
                <a:solidFill>
                  <a:srgbClr val="123049"/>
                </a:solidFill>
                <a:latin typeface="Calibri"/>
                <a:cs typeface="Calibri"/>
              </a:rPr>
              <a:t>isi</a:t>
            </a:r>
            <a:r>
              <a:rPr sz="1213" b="1" spc="-6" dirty="0">
                <a:solidFill>
                  <a:srgbClr val="123049"/>
                </a:solidFill>
                <a:latin typeface="Calibri"/>
                <a:cs typeface="Calibri"/>
              </a:rPr>
              <a:t>on</a:t>
            </a:r>
            <a:r>
              <a:rPr sz="1213" b="1" dirty="0">
                <a:solidFill>
                  <a:srgbClr val="123049"/>
                </a:solidFill>
                <a:latin typeface="Calibri"/>
                <a:cs typeface="Calibri"/>
              </a:rPr>
              <a:t>i</a:t>
            </a:r>
            <a:r>
              <a:rPr sz="1213" b="1" spc="-6" dirty="0">
                <a:solidFill>
                  <a:srgbClr val="123049"/>
                </a:solidFill>
                <a:latin typeface="Calibri"/>
                <a:cs typeface="Calibri"/>
              </a:rPr>
              <a:t>n</a:t>
            </a:r>
            <a:r>
              <a:rPr sz="1213" b="1" dirty="0">
                <a:solidFill>
                  <a:srgbClr val="123049"/>
                </a:solidFill>
                <a:latin typeface="Calibri"/>
                <a:cs typeface="Calibri"/>
              </a:rPr>
              <a:t>g</a:t>
            </a:r>
            <a:endParaRPr sz="1213">
              <a:latin typeface="Calibri"/>
              <a:cs typeface="Calibri"/>
            </a:endParaRPr>
          </a:p>
        </p:txBody>
      </p:sp>
      <p:sp>
        <p:nvSpPr>
          <p:cNvPr id="32" name="object 32"/>
          <p:cNvSpPr/>
          <p:nvPr/>
        </p:nvSpPr>
        <p:spPr>
          <a:xfrm>
            <a:off x="3479659" y="5224574"/>
            <a:ext cx="4750835" cy="582934"/>
          </a:xfrm>
          <a:prstGeom prst="rect">
            <a:avLst/>
          </a:prstGeom>
          <a:blipFill>
            <a:blip r:embed="rId19" cstate="print"/>
            <a:stretch>
              <a:fillRect/>
            </a:stretch>
          </a:blipFill>
        </p:spPr>
        <p:txBody>
          <a:bodyPr wrap="square" lIns="0" tIns="0" rIns="0" bIns="0" rtlCol="0"/>
          <a:lstStyle/>
          <a:p>
            <a:endParaRPr/>
          </a:p>
        </p:txBody>
      </p:sp>
      <p:sp>
        <p:nvSpPr>
          <p:cNvPr id="33" name="object 33"/>
          <p:cNvSpPr/>
          <p:nvPr/>
        </p:nvSpPr>
        <p:spPr>
          <a:xfrm>
            <a:off x="5119268" y="5281692"/>
            <a:ext cx="1518654" cy="408222"/>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3532178" y="5253551"/>
            <a:ext cx="4646400" cy="478079"/>
          </a:xfrm>
          <a:custGeom>
            <a:avLst/>
            <a:gdLst/>
            <a:ahLst/>
            <a:cxnLst/>
            <a:rect l="l" t="t" r="r" b="b"/>
            <a:pathLst>
              <a:path w="4215130" h="433704">
                <a:moveTo>
                  <a:pt x="4103001" y="0"/>
                </a:moveTo>
                <a:lnTo>
                  <a:pt x="105143" y="196"/>
                </a:lnTo>
                <a:lnTo>
                  <a:pt x="63972" y="10725"/>
                </a:lnTo>
                <a:lnTo>
                  <a:pt x="30578" y="34986"/>
                </a:lnTo>
                <a:lnTo>
                  <a:pt x="8181" y="69758"/>
                </a:lnTo>
                <a:lnTo>
                  <a:pt x="0" y="111823"/>
                </a:lnTo>
                <a:lnTo>
                  <a:pt x="195" y="328244"/>
                </a:lnTo>
                <a:lnTo>
                  <a:pt x="10722" y="369413"/>
                </a:lnTo>
                <a:lnTo>
                  <a:pt x="34982" y="402807"/>
                </a:lnTo>
                <a:lnTo>
                  <a:pt x="69756" y="425205"/>
                </a:lnTo>
                <a:lnTo>
                  <a:pt x="111823" y="433387"/>
                </a:lnTo>
                <a:lnTo>
                  <a:pt x="4109660" y="433192"/>
                </a:lnTo>
                <a:lnTo>
                  <a:pt x="4150832" y="422668"/>
                </a:lnTo>
                <a:lnTo>
                  <a:pt x="4184229" y="398409"/>
                </a:lnTo>
                <a:lnTo>
                  <a:pt x="4206629" y="363638"/>
                </a:lnTo>
                <a:lnTo>
                  <a:pt x="4214812" y="321576"/>
                </a:lnTo>
                <a:lnTo>
                  <a:pt x="4214616" y="105153"/>
                </a:lnTo>
                <a:lnTo>
                  <a:pt x="4204089" y="63978"/>
                </a:lnTo>
                <a:lnTo>
                  <a:pt x="4179831" y="30581"/>
                </a:lnTo>
                <a:lnTo>
                  <a:pt x="4145061" y="8181"/>
                </a:lnTo>
                <a:lnTo>
                  <a:pt x="4103001" y="0"/>
                </a:lnTo>
                <a:close/>
              </a:path>
            </a:pathLst>
          </a:custGeom>
          <a:solidFill>
            <a:srgbClr val="0070C0"/>
          </a:solidFill>
        </p:spPr>
        <p:txBody>
          <a:bodyPr wrap="square" lIns="0" tIns="0" rIns="0" bIns="0" rtlCol="0"/>
          <a:lstStyle/>
          <a:p>
            <a:endParaRPr/>
          </a:p>
        </p:txBody>
      </p:sp>
      <p:sp>
        <p:nvSpPr>
          <p:cNvPr id="35" name="object 35"/>
          <p:cNvSpPr/>
          <p:nvPr/>
        </p:nvSpPr>
        <p:spPr>
          <a:xfrm>
            <a:off x="3532178" y="5253551"/>
            <a:ext cx="4646400" cy="478079"/>
          </a:xfrm>
          <a:custGeom>
            <a:avLst/>
            <a:gdLst/>
            <a:ahLst/>
            <a:cxnLst/>
            <a:rect l="l" t="t" r="r" b="b"/>
            <a:pathLst>
              <a:path w="4215130" h="433704">
                <a:moveTo>
                  <a:pt x="0" y="111823"/>
                </a:moveTo>
                <a:lnTo>
                  <a:pt x="8181" y="69758"/>
                </a:lnTo>
                <a:lnTo>
                  <a:pt x="30578" y="34986"/>
                </a:lnTo>
                <a:lnTo>
                  <a:pt x="63972" y="10725"/>
                </a:lnTo>
                <a:lnTo>
                  <a:pt x="105143" y="196"/>
                </a:lnTo>
                <a:lnTo>
                  <a:pt x="4103001" y="0"/>
                </a:lnTo>
                <a:lnTo>
                  <a:pt x="4117632" y="948"/>
                </a:lnTo>
                <a:lnTo>
                  <a:pt x="4157620" y="14227"/>
                </a:lnTo>
                <a:lnTo>
                  <a:pt x="4189244" y="40650"/>
                </a:lnTo>
                <a:lnTo>
                  <a:pt x="4209283" y="76998"/>
                </a:lnTo>
                <a:lnTo>
                  <a:pt x="4214812" y="321576"/>
                </a:lnTo>
                <a:lnTo>
                  <a:pt x="4213863" y="336208"/>
                </a:lnTo>
                <a:lnTo>
                  <a:pt x="4200583" y="376198"/>
                </a:lnTo>
                <a:lnTo>
                  <a:pt x="4174159" y="407822"/>
                </a:lnTo>
                <a:lnTo>
                  <a:pt x="4137813" y="427861"/>
                </a:lnTo>
                <a:lnTo>
                  <a:pt x="111823" y="433387"/>
                </a:lnTo>
                <a:lnTo>
                  <a:pt x="97189" y="432438"/>
                </a:lnTo>
                <a:lnTo>
                  <a:pt x="57195" y="419160"/>
                </a:lnTo>
                <a:lnTo>
                  <a:pt x="25569" y="392738"/>
                </a:lnTo>
                <a:lnTo>
                  <a:pt x="5528" y="356395"/>
                </a:lnTo>
                <a:lnTo>
                  <a:pt x="0" y="111823"/>
                </a:lnTo>
                <a:close/>
              </a:path>
            </a:pathLst>
          </a:custGeom>
          <a:ln w="9525">
            <a:solidFill>
              <a:srgbClr val="4A7EBB"/>
            </a:solidFill>
          </a:ln>
        </p:spPr>
        <p:txBody>
          <a:bodyPr wrap="square" lIns="0" tIns="0" rIns="0" bIns="0" rtlCol="0"/>
          <a:lstStyle/>
          <a:p>
            <a:endParaRPr/>
          </a:p>
        </p:txBody>
      </p:sp>
      <p:sp>
        <p:nvSpPr>
          <p:cNvPr id="36" name="object 36"/>
          <p:cNvSpPr txBox="1"/>
          <p:nvPr/>
        </p:nvSpPr>
        <p:spPr>
          <a:xfrm>
            <a:off x="5278360" y="5391486"/>
            <a:ext cx="1152849" cy="254365"/>
          </a:xfrm>
          <a:prstGeom prst="rect">
            <a:avLst/>
          </a:prstGeom>
        </p:spPr>
        <p:txBody>
          <a:bodyPr vert="horz" wrap="square" lIns="0" tIns="0" rIns="0" bIns="0" rtlCol="0">
            <a:spAutoFit/>
          </a:bodyPr>
          <a:lstStyle/>
          <a:p>
            <a:pPr marL="13999">
              <a:lnSpc>
                <a:spcPct val="100000"/>
              </a:lnSpc>
            </a:pPr>
            <a:r>
              <a:rPr sz="1653" b="1" dirty="0">
                <a:solidFill>
                  <a:srgbClr val="FFFFFF"/>
                </a:solidFill>
                <a:latin typeface="Calibri"/>
                <a:cs typeface="Calibri"/>
              </a:rPr>
              <a:t>T</a:t>
            </a:r>
            <a:r>
              <a:rPr sz="1653" b="1" spc="-17" dirty="0">
                <a:solidFill>
                  <a:srgbClr val="FFFFFF"/>
                </a:solidFill>
                <a:latin typeface="Calibri"/>
                <a:cs typeface="Calibri"/>
              </a:rPr>
              <a:t>h</a:t>
            </a:r>
            <a:r>
              <a:rPr sz="1653" b="1" dirty="0">
                <a:solidFill>
                  <a:srgbClr val="FFFFFF"/>
                </a:solidFill>
                <a:latin typeface="Calibri"/>
                <a:cs typeface="Calibri"/>
              </a:rPr>
              <a:t>e</a:t>
            </a:r>
            <a:r>
              <a:rPr sz="1653" b="1" spc="-33" dirty="0">
                <a:solidFill>
                  <a:srgbClr val="FFFFFF"/>
                </a:solidFill>
                <a:latin typeface="Calibri"/>
                <a:cs typeface="Calibri"/>
              </a:rPr>
              <a:t> </a:t>
            </a:r>
            <a:r>
              <a:rPr sz="1653" b="1" spc="-6" dirty="0">
                <a:solidFill>
                  <a:srgbClr val="FFFFFF"/>
                </a:solidFill>
                <a:latin typeface="Calibri"/>
                <a:cs typeface="Calibri"/>
              </a:rPr>
              <a:t>N</a:t>
            </a:r>
            <a:r>
              <a:rPr sz="1653" b="1" dirty="0">
                <a:solidFill>
                  <a:srgbClr val="FFFFFF"/>
                </a:solidFill>
                <a:latin typeface="Calibri"/>
                <a:cs typeface="Calibri"/>
              </a:rPr>
              <a:t>e</a:t>
            </a:r>
            <a:r>
              <a:rPr sz="1653" b="1" spc="-17" dirty="0">
                <a:solidFill>
                  <a:srgbClr val="FFFFFF"/>
                </a:solidFill>
                <a:latin typeface="Calibri"/>
                <a:cs typeface="Calibri"/>
              </a:rPr>
              <a:t>two</a:t>
            </a:r>
            <a:r>
              <a:rPr sz="1653" b="1" spc="-11" dirty="0">
                <a:solidFill>
                  <a:srgbClr val="FFFFFF"/>
                </a:solidFill>
                <a:latin typeface="Calibri"/>
                <a:cs typeface="Calibri"/>
              </a:rPr>
              <a:t>rk</a:t>
            </a:r>
            <a:endParaRPr sz="1653">
              <a:latin typeface="Calibri"/>
              <a:cs typeface="Calibri"/>
            </a:endParaRPr>
          </a:p>
        </p:txBody>
      </p:sp>
      <p:sp>
        <p:nvSpPr>
          <p:cNvPr id="37" name="object 37"/>
          <p:cNvSpPr/>
          <p:nvPr/>
        </p:nvSpPr>
        <p:spPr>
          <a:xfrm>
            <a:off x="3788376" y="4107272"/>
            <a:ext cx="3800039" cy="1295630"/>
          </a:xfrm>
          <a:prstGeom prst="rect">
            <a:avLst/>
          </a:prstGeom>
          <a:blipFill>
            <a:blip r:embed="rId21" cstate="print"/>
            <a:stretch>
              <a:fillRect/>
            </a:stretch>
          </a:blipFill>
        </p:spPr>
        <p:txBody>
          <a:bodyPr wrap="square" lIns="0" tIns="0" rIns="0" bIns="0" rtlCol="0"/>
          <a:lstStyle/>
          <a:p>
            <a:endParaRPr/>
          </a:p>
        </p:txBody>
      </p:sp>
      <p:sp>
        <p:nvSpPr>
          <p:cNvPr id="38" name="object 38"/>
          <p:cNvSpPr txBox="1"/>
          <p:nvPr/>
        </p:nvSpPr>
        <p:spPr>
          <a:xfrm>
            <a:off x="4082256" y="4643477"/>
            <a:ext cx="541077" cy="186654"/>
          </a:xfrm>
          <a:prstGeom prst="rect">
            <a:avLst/>
          </a:prstGeom>
        </p:spPr>
        <p:txBody>
          <a:bodyPr vert="horz" wrap="square" lIns="0" tIns="0" rIns="0" bIns="0" rtlCol="0">
            <a:spAutoFit/>
          </a:bodyPr>
          <a:lstStyle/>
          <a:p>
            <a:pPr marL="13999">
              <a:lnSpc>
                <a:spcPct val="100000"/>
              </a:lnSpc>
            </a:pPr>
            <a:r>
              <a:rPr sz="1213" spc="-6" dirty="0">
                <a:solidFill>
                  <a:srgbClr val="53565A"/>
                </a:solidFill>
                <a:latin typeface="Calibri"/>
                <a:cs typeface="Calibri"/>
              </a:rPr>
              <a:t>In</a:t>
            </a:r>
            <a:r>
              <a:rPr sz="1213" dirty="0">
                <a:solidFill>
                  <a:srgbClr val="53565A"/>
                </a:solidFill>
                <a:latin typeface="Calibri"/>
                <a:cs typeface="Calibri"/>
              </a:rPr>
              <a:t>te</a:t>
            </a:r>
            <a:r>
              <a:rPr sz="1213" spc="-6" dirty="0">
                <a:solidFill>
                  <a:srgbClr val="53565A"/>
                </a:solidFill>
                <a:latin typeface="Calibri"/>
                <a:cs typeface="Calibri"/>
              </a:rPr>
              <a:t>rn</a:t>
            </a:r>
            <a:r>
              <a:rPr sz="1213" dirty="0">
                <a:solidFill>
                  <a:srgbClr val="53565A"/>
                </a:solidFill>
                <a:latin typeface="Calibri"/>
                <a:cs typeface="Calibri"/>
              </a:rPr>
              <a:t>et</a:t>
            </a:r>
            <a:endParaRPr sz="1213">
              <a:latin typeface="Calibri"/>
              <a:cs typeface="Calibri"/>
            </a:endParaRPr>
          </a:p>
        </p:txBody>
      </p:sp>
      <p:sp>
        <p:nvSpPr>
          <p:cNvPr id="39" name="object 39"/>
          <p:cNvSpPr txBox="1"/>
          <p:nvPr/>
        </p:nvSpPr>
        <p:spPr>
          <a:xfrm>
            <a:off x="5117596" y="4623517"/>
            <a:ext cx="450081" cy="373307"/>
          </a:xfrm>
          <a:prstGeom prst="rect">
            <a:avLst/>
          </a:prstGeom>
        </p:spPr>
        <p:txBody>
          <a:bodyPr vert="horz" wrap="square" lIns="0" tIns="0" rIns="0" bIns="0" rtlCol="0">
            <a:spAutoFit/>
          </a:bodyPr>
          <a:lstStyle/>
          <a:p>
            <a:pPr marL="13999" marR="5600">
              <a:lnSpc>
                <a:spcPct val="100000"/>
              </a:lnSpc>
            </a:pPr>
            <a:r>
              <a:rPr sz="1213" spc="6" dirty="0">
                <a:solidFill>
                  <a:srgbClr val="53565A"/>
                </a:solidFill>
                <a:latin typeface="Calibri"/>
                <a:cs typeface="Calibri"/>
              </a:rPr>
              <a:t>D</a:t>
            </a:r>
            <a:r>
              <a:rPr sz="1213" dirty="0">
                <a:solidFill>
                  <a:srgbClr val="53565A"/>
                </a:solidFill>
                <a:latin typeface="Calibri"/>
                <a:cs typeface="Calibri"/>
              </a:rPr>
              <a:t>ev</a:t>
            </a:r>
            <a:r>
              <a:rPr sz="1213" spc="-6" dirty="0">
                <a:solidFill>
                  <a:srgbClr val="53565A"/>
                </a:solidFill>
                <a:latin typeface="Calibri"/>
                <a:cs typeface="Calibri"/>
              </a:rPr>
              <a:t>i</a:t>
            </a:r>
            <a:r>
              <a:rPr sz="1213" dirty="0">
                <a:solidFill>
                  <a:srgbClr val="53565A"/>
                </a:solidFill>
                <a:latin typeface="Calibri"/>
                <a:cs typeface="Calibri"/>
              </a:rPr>
              <a:t>ce </a:t>
            </a:r>
            <a:r>
              <a:rPr sz="1213" spc="-6" dirty="0">
                <a:solidFill>
                  <a:srgbClr val="53565A"/>
                </a:solidFill>
                <a:latin typeface="Calibri"/>
                <a:cs typeface="Calibri"/>
              </a:rPr>
              <a:t>Cl</a:t>
            </a:r>
            <a:r>
              <a:rPr sz="1213" spc="6" dirty="0">
                <a:solidFill>
                  <a:srgbClr val="53565A"/>
                </a:solidFill>
                <a:latin typeface="Calibri"/>
                <a:cs typeface="Calibri"/>
              </a:rPr>
              <a:t>o</a:t>
            </a:r>
            <a:r>
              <a:rPr sz="1213" spc="-6" dirty="0">
                <a:solidFill>
                  <a:srgbClr val="53565A"/>
                </a:solidFill>
                <a:latin typeface="Calibri"/>
                <a:cs typeface="Calibri"/>
              </a:rPr>
              <a:t>ud</a:t>
            </a:r>
            <a:r>
              <a:rPr sz="1213" dirty="0">
                <a:solidFill>
                  <a:srgbClr val="53565A"/>
                </a:solidFill>
                <a:latin typeface="Calibri"/>
                <a:cs typeface="Calibri"/>
              </a:rPr>
              <a:t>s</a:t>
            </a:r>
            <a:endParaRPr sz="1213">
              <a:latin typeface="Calibri"/>
              <a:cs typeface="Calibri"/>
            </a:endParaRPr>
          </a:p>
        </p:txBody>
      </p:sp>
      <p:sp>
        <p:nvSpPr>
          <p:cNvPr id="40" name="object 40"/>
          <p:cNvSpPr txBox="1"/>
          <p:nvPr/>
        </p:nvSpPr>
        <p:spPr>
          <a:xfrm>
            <a:off x="6335275" y="4706424"/>
            <a:ext cx="634873" cy="373307"/>
          </a:xfrm>
          <a:prstGeom prst="rect">
            <a:avLst/>
          </a:prstGeom>
        </p:spPr>
        <p:txBody>
          <a:bodyPr vert="horz" wrap="square" lIns="0" tIns="0" rIns="0" bIns="0" rtlCol="0">
            <a:spAutoFit/>
          </a:bodyPr>
          <a:lstStyle/>
          <a:p>
            <a:pPr marL="13999" marR="5600" indent="81895">
              <a:lnSpc>
                <a:spcPct val="100000"/>
              </a:lnSpc>
            </a:pPr>
            <a:r>
              <a:rPr sz="1213" dirty="0">
                <a:solidFill>
                  <a:srgbClr val="53565A"/>
                </a:solidFill>
                <a:latin typeface="Calibri"/>
                <a:cs typeface="Calibri"/>
              </a:rPr>
              <a:t>M</a:t>
            </a:r>
            <a:r>
              <a:rPr sz="1213" spc="6" dirty="0">
                <a:solidFill>
                  <a:srgbClr val="53565A"/>
                </a:solidFill>
                <a:latin typeface="Calibri"/>
                <a:cs typeface="Calibri"/>
              </a:rPr>
              <a:t>o</a:t>
            </a:r>
            <a:r>
              <a:rPr sz="1213" spc="-6" dirty="0">
                <a:solidFill>
                  <a:srgbClr val="53565A"/>
                </a:solidFill>
                <a:latin typeface="Calibri"/>
                <a:cs typeface="Calibri"/>
              </a:rPr>
              <a:t>bile N</a:t>
            </a:r>
            <a:r>
              <a:rPr sz="1213" dirty="0">
                <a:solidFill>
                  <a:srgbClr val="53565A"/>
                </a:solidFill>
                <a:latin typeface="Calibri"/>
                <a:cs typeface="Calibri"/>
              </a:rPr>
              <a:t>etw</a:t>
            </a:r>
            <a:r>
              <a:rPr sz="1213" spc="6" dirty="0">
                <a:solidFill>
                  <a:srgbClr val="53565A"/>
                </a:solidFill>
                <a:latin typeface="Calibri"/>
                <a:cs typeface="Calibri"/>
              </a:rPr>
              <a:t>o</a:t>
            </a:r>
            <a:r>
              <a:rPr sz="1213" spc="-6" dirty="0">
                <a:solidFill>
                  <a:srgbClr val="53565A"/>
                </a:solidFill>
                <a:latin typeface="Calibri"/>
                <a:cs typeface="Calibri"/>
              </a:rPr>
              <a:t>r</a:t>
            </a:r>
            <a:r>
              <a:rPr sz="1213" dirty="0">
                <a:solidFill>
                  <a:srgbClr val="53565A"/>
                </a:solidFill>
                <a:latin typeface="Calibri"/>
                <a:cs typeface="Calibri"/>
              </a:rPr>
              <a:t>ks</a:t>
            </a:r>
            <a:endParaRPr sz="1213">
              <a:latin typeface="Calibri"/>
              <a:cs typeface="Calibri"/>
            </a:endParaRPr>
          </a:p>
        </p:txBody>
      </p:sp>
      <p:sp>
        <p:nvSpPr>
          <p:cNvPr id="49" name="object 49"/>
          <p:cNvSpPr/>
          <p:nvPr/>
        </p:nvSpPr>
        <p:spPr>
          <a:xfrm>
            <a:off x="5703915" y="6397318"/>
            <a:ext cx="317404" cy="375229"/>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6277997" y="6382254"/>
            <a:ext cx="354522" cy="405359"/>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7491763" y="6376138"/>
            <a:ext cx="444688" cy="417581"/>
          </a:xfrm>
          <a:prstGeom prst="rect">
            <a:avLst/>
          </a:prstGeom>
          <a:blipFill>
            <a:blip r:embed="rId24" cstate="print"/>
            <a:stretch>
              <a:fillRect/>
            </a:stretch>
          </a:blipFill>
        </p:spPr>
        <p:txBody>
          <a:bodyPr wrap="square" lIns="0" tIns="0" rIns="0" bIns="0" rtlCol="0"/>
          <a:lstStyle/>
          <a:p>
            <a:endParaRPr/>
          </a:p>
        </p:txBody>
      </p:sp>
      <p:sp>
        <p:nvSpPr>
          <p:cNvPr id="52" name="object 52"/>
          <p:cNvSpPr/>
          <p:nvPr/>
        </p:nvSpPr>
        <p:spPr>
          <a:xfrm>
            <a:off x="6760415" y="6380477"/>
            <a:ext cx="345815" cy="408922"/>
          </a:xfrm>
          <a:prstGeom prst="rect">
            <a:avLst/>
          </a:prstGeom>
          <a:blipFill>
            <a:blip r:embed="rId25" cstate="print"/>
            <a:stretch>
              <a:fillRect/>
            </a:stretch>
          </a:blipFill>
        </p:spPr>
        <p:txBody>
          <a:bodyPr wrap="square" lIns="0" tIns="0" rIns="0" bIns="0" rtlCol="0"/>
          <a:lstStyle/>
          <a:p>
            <a:endParaRPr/>
          </a:p>
        </p:txBody>
      </p:sp>
      <p:sp>
        <p:nvSpPr>
          <p:cNvPr id="53" name="object 53"/>
          <p:cNvSpPr/>
          <p:nvPr/>
        </p:nvSpPr>
        <p:spPr>
          <a:xfrm>
            <a:off x="4290518" y="6371404"/>
            <a:ext cx="379746" cy="434233"/>
          </a:xfrm>
          <a:prstGeom prst="rect">
            <a:avLst/>
          </a:prstGeom>
          <a:blipFill>
            <a:blip r:embed="rId26" cstate="print"/>
            <a:stretch>
              <a:fillRect/>
            </a:stretch>
          </a:blipFill>
        </p:spPr>
        <p:txBody>
          <a:bodyPr wrap="square" lIns="0" tIns="0" rIns="0" bIns="0" rtlCol="0"/>
          <a:lstStyle/>
          <a:p>
            <a:endParaRPr/>
          </a:p>
        </p:txBody>
      </p:sp>
      <p:sp>
        <p:nvSpPr>
          <p:cNvPr id="54" name="object 54"/>
          <p:cNvSpPr/>
          <p:nvPr/>
        </p:nvSpPr>
        <p:spPr>
          <a:xfrm>
            <a:off x="3782865" y="6422455"/>
            <a:ext cx="293811" cy="324945"/>
          </a:xfrm>
          <a:prstGeom prst="rect">
            <a:avLst/>
          </a:prstGeom>
          <a:blipFill>
            <a:blip r:embed="rId27" cstate="print"/>
            <a:stretch>
              <a:fillRect/>
            </a:stretch>
          </a:blipFill>
        </p:spPr>
        <p:txBody>
          <a:bodyPr wrap="square" lIns="0" tIns="0" rIns="0" bIns="0" rtlCol="0"/>
          <a:lstStyle/>
          <a:p>
            <a:endParaRPr/>
          </a:p>
        </p:txBody>
      </p:sp>
      <p:sp>
        <p:nvSpPr>
          <p:cNvPr id="55" name="object 55"/>
          <p:cNvSpPr/>
          <p:nvPr/>
        </p:nvSpPr>
        <p:spPr>
          <a:xfrm>
            <a:off x="4933286" y="6391256"/>
            <a:ext cx="360675" cy="387386"/>
          </a:xfrm>
          <a:prstGeom prst="rect">
            <a:avLst/>
          </a:prstGeom>
          <a:blipFill>
            <a:blip r:embed="rId28" cstate="print"/>
            <a:stretch>
              <a:fillRect/>
            </a:stretch>
          </a:blipFill>
        </p:spPr>
        <p:txBody>
          <a:bodyPr wrap="square" lIns="0" tIns="0" rIns="0" bIns="0" rtlCol="0"/>
          <a:lstStyle/>
          <a:p>
            <a:endParaRPr/>
          </a:p>
        </p:txBody>
      </p:sp>
      <p:sp>
        <p:nvSpPr>
          <p:cNvPr id="56" name="object 56"/>
          <p:cNvSpPr/>
          <p:nvPr/>
        </p:nvSpPr>
        <p:spPr>
          <a:xfrm>
            <a:off x="3756902" y="5964124"/>
            <a:ext cx="408990" cy="433292"/>
          </a:xfrm>
          <a:prstGeom prst="rect">
            <a:avLst/>
          </a:prstGeom>
          <a:blipFill>
            <a:blip r:embed="rId29" cstate="print"/>
            <a:stretch>
              <a:fillRect/>
            </a:stretch>
          </a:blipFill>
        </p:spPr>
        <p:txBody>
          <a:bodyPr wrap="square" lIns="0" tIns="0" rIns="0" bIns="0" rtlCol="0"/>
          <a:lstStyle/>
          <a:p>
            <a:endParaRPr/>
          </a:p>
        </p:txBody>
      </p:sp>
      <p:sp>
        <p:nvSpPr>
          <p:cNvPr id="57" name="object 57"/>
          <p:cNvSpPr/>
          <p:nvPr/>
        </p:nvSpPr>
        <p:spPr>
          <a:xfrm>
            <a:off x="5651383" y="5962314"/>
            <a:ext cx="380002" cy="404246"/>
          </a:xfrm>
          <a:prstGeom prst="rect">
            <a:avLst/>
          </a:prstGeom>
          <a:blipFill>
            <a:blip r:embed="rId30" cstate="print"/>
            <a:stretch>
              <a:fillRect/>
            </a:stretch>
          </a:blipFill>
        </p:spPr>
        <p:txBody>
          <a:bodyPr wrap="square" lIns="0" tIns="0" rIns="0" bIns="0" rtlCol="0"/>
          <a:lstStyle/>
          <a:p>
            <a:endParaRPr/>
          </a:p>
        </p:txBody>
      </p:sp>
      <p:sp>
        <p:nvSpPr>
          <p:cNvPr id="58" name="object 58"/>
          <p:cNvSpPr/>
          <p:nvPr/>
        </p:nvSpPr>
        <p:spPr>
          <a:xfrm>
            <a:off x="7351837" y="6032480"/>
            <a:ext cx="441871" cy="462754"/>
          </a:xfrm>
          <a:prstGeom prst="rect">
            <a:avLst/>
          </a:prstGeom>
          <a:blipFill>
            <a:blip r:embed="rId31" cstate="print"/>
            <a:stretch>
              <a:fillRect/>
            </a:stretch>
          </a:blipFill>
        </p:spPr>
        <p:txBody>
          <a:bodyPr wrap="square" lIns="0" tIns="0" rIns="0" bIns="0" rtlCol="0"/>
          <a:lstStyle/>
          <a:p>
            <a:endParaRPr/>
          </a:p>
        </p:txBody>
      </p:sp>
      <p:sp>
        <p:nvSpPr>
          <p:cNvPr id="59" name="object 59"/>
          <p:cNvSpPr/>
          <p:nvPr/>
        </p:nvSpPr>
        <p:spPr>
          <a:xfrm>
            <a:off x="6330496" y="5736952"/>
            <a:ext cx="216710" cy="803005"/>
          </a:xfrm>
          <a:prstGeom prst="rect">
            <a:avLst/>
          </a:prstGeom>
          <a:blipFill>
            <a:blip r:embed="rId32" cstate="print"/>
            <a:stretch>
              <a:fillRect/>
            </a:stretch>
          </a:blipFill>
        </p:spPr>
        <p:txBody>
          <a:bodyPr wrap="square" lIns="0" tIns="0" rIns="0" bIns="0" rtlCol="0"/>
          <a:lstStyle/>
          <a:p>
            <a:endParaRPr/>
          </a:p>
        </p:txBody>
      </p:sp>
      <p:sp>
        <p:nvSpPr>
          <p:cNvPr id="60" name="object 60"/>
          <p:cNvSpPr/>
          <p:nvPr/>
        </p:nvSpPr>
        <p:spPr>
          <a:xfrm>
            <a:off x="6393377" y="5763261"/>
            <a:ext cx="94496" cy="706270"/>
          </a:xfrm>
          <a:custGeom>
            <a:avLst/>
            <a:gdLst/>
            <a:ahLst/>
            <a:cxnLst/>
            <a:rect l="l" t="t" r="r" b="b"/>
            <a:pathLst>
              <a:path w="85725" h="640714">
                <a:moveTo>
                  <a:pt x="0" y="0"/>
                </a:moveTo>
                <a:lnTo>
                  <a:pt x="85712" y="640689"/>
                </a:lnTo>
              </a:path>
            </a:pathLst>
          </a:custGeom>
          <a:ln w="25400">
            <a:solidFill>
              <a:srgbClr val="376092"/>
            </a:solidFill>
            <a:prstDash val="dash"/>
          </a:ln>
        </p:spPr>
        <p:txBody>
          <a:bodyPr wrap="square" lIns="0" tIns="0" rIns="0" bIns="0" rtlCol="0"/>
          <a:lstStyle/>
          <a:p>
            <a:endParaRPr/>
          </a:p>
        </p:txBody>
      </p:sp>
      <p:sp>
        <p:nvSpPr>
          <p:cNvPr id="61" name="object 61"/>
          <p:cNvSpPr/>
          <p:nvPr/>
        </p:nvSpPr>
        <p:spPr>
          <a:xfrm>
            <a:off x="5068870" y="5777272"/>
            <a:ext cx="122634" cy="678690"/>
          </a:xfrm>
          <a:prstGeom prst="rect">
            <a:avLst/>
          </a:prstGeom>
          <a:blipFill>
            <a:blip r:embed="rId33" cstate="print"/>
            <a:stretch>
              <a:fillRect/>
            </a:stretch>
          </a:blipFill>
        </p:spPr>
        <p:txBody>
          <a:bodyPr wrap="square" lIns="0" tIns="0" rIns="0" bIns="0" rtlCol="0"/>
          <a:lstStyle/>
          <a:p>
            <a:endParaRPr/>
          </a:p>
        </p:txBody>
      </p:sp>
      <p:sp>
        <p:nvSpPr>
          <p:cNvPr id="62" name="object 62"/>
          <p:cNvSpPr/>
          <p:nvPr/>
        </p:nvSpPr>
        <p:spPr>
          <a:xfrm>
            <a:off x="5132096" y="5801845"/>
            <a:ext cx="0" cy="585175"/>
          </a:xfrm>
          <a:custGeom>
            <a:avLst/>
            <a:gdLst/>
            <a:ahLst/>
            <a:cxnLst/>
            <a:rect l="l" t="t" r="r" b="b"/>
            <a:pathLst>
              <a:path h="530860">
                <a:moveTo>
                  <a:pt x="0" y="0"/>
                </a:moveTo>
                <a:lnTo>
                  <a:pt x="0" y="530694"/>
                </a:lnTo>
              </a:path>
            </a:pathLst>
          </a:custGeom>
          <a:ln w="25400">
            <a:solidFill>
              <a:srgbClr val="376092"/>
            </a:solidFill>
          </a:ln>
        </p:spPr>
        <p:txBody>
          <a:bodyPr wrap="square" lIns="0" tIns="0" rIns="0" bIns="0" rtlCol="0"/>
          <a:lstStyle/>
          <a:p>
            <a:endParaRPr/>
          </a:p>
        </p:txBody>
      </p:sp>
      <p:sp>
        <p:nvSpPr>
          <p:cNvPr id="63" name="object 63"/>
          <p:cNvSpPr/>
          <p:nvPr/>
        </p:nvSpPr>
        <p:spPr>
          <a:xfrm>
            <a:off x="6785756" y="5731914"/>
            <a:ext cx="238549" cy="808044"/>
          </a:xfrm>
          <a:prstGeom prst="rect">
            <a:avLst/>
          </a:prstGeom>
          <a:blipFill>
            <a:blip r:embed="rId34" cstate="print"/>
            <a:stretch>
              <a:fillRect/>
            </a:stretch>
          </a:blipFill>
        </p:spPr>
        <p:txBody>
          <a:bodyPr wrap="square" lIns="0" tIns="0" rIns="0" bIns="0" rtlCol="0"/>
          <a:lstStyle/>
          <a:p>
            <a:endParaRPr/>
          </a:p>
        </p:txBody>
      </p:sp>
      <p:sp>
        <p:nvSpPr>
          <p:cNvPr id="64" name="object 64"/>
          <p:cNvSpPr/>
          <p:nvPr/>
        </p:nvSpPr>
        <p:spPr>
          <a:xfrm>
            <a:off x="6845801" y="5760353"/>
            <a:ext cx="117595" cy="709769"/>
          </a:xfrm>
          <a:custGeom>
            <a:avLst/>
            <a:gdLst/>
            <a:ahLst/>
            <a:cxnLst/>
            <a:rect l="l" t="t" r="r" b="b"/>
            <a:pathLst>
              <a:path w="106679" h="643889">
                <a:moveTo>
                  <a:pt x="0" y="0"/>
                </a:moveTo>
                <a:lnTo>
                  <a:pt x="106387" y="643331"/>
                </a:lnTo>
              </a:path>
            </a:pathLst>
          </a:custGeom>
          <a:ln w="25400">
            <a:solidFill>
              <a:srgbClr val="376092"/>
            </a:solidFill>
          </a:ln>
        </p:spPr>
        <p:txBody>
          <a:bodyPr wrap="square" lIns="0" tIns="0" rIns="0" bIns="0" rtlCol="0"/>
          <a:lstStyle/>
          <a:p>
            <a:endParaRPr/>
          </a:p>
        </p:txBody>
      </p:sp>
      <p:sp>
        <p:nvSpPr>
          <p:cNvPr id="65" name="object 65"/>
          <p:cNvSpPr/>
          <p:nvPr/>
        </p:nvSpPr>
        <p:spPr>
          <a:xfrm>
            <a:off x="4442256" y="5656316"/>
            <a:ext cx="215031" cy="881962"/>
          </a:xfrm>
          <a:prstGeom prst="rect">
            <a:avLst/>
          </a:prstGeom>
          <a:blipFill>
            <a:blip r:embed="rId35" cstate="print"/>
            <a:stretch>
              <a:fillRect/>
            </a:stretch>
          </a:blipFill>
        </p:spPr>
        <p:txBody>
          <a:bodyPr wrap="square" lIns="0" tIns="0" rIns="0" bIns="0" rtlCol="0"/>
          <a:lstStyle/>
          <a:p>
            <a:endParaRPr/>
          </a:p>
        </p:txBody>
      </p:sp>
      <p:sp>
        <p:nvSpPr>
          <p:cNvPr id="66" name="object 66"/>
          <p:cNvSpPr/>
          <p:nvPr/>
        </p:nvSpPr>
        <p:spPr>
          <a:xfrm>
            <a:off x="4503913" y="5684848"/>
            <a:ext cx="93096" cy="784666"/>
          </a:xfrm>
          <a:custGeom>
            <a:avLst/>
            <a:gdLst/>
            <a:ahLst/>
            <a:cxnLst/>
            <a:rect l="l" t="t" r="r" b="b"/>
            <a:pathLst>
              <a:path w="84454" h="711835">
                <a:moveTo>
                  <a:pt x="84391" y="0"/>
                </a:moveTo>
                <a:lnTo>
                  <a:pt x="0" y="711822"/>
                </a:lnTo>
              </a:path>
            </a:pathLst>
          </a:custGeom>
          <a:ln w="25400">
            <a:solidFill>
              <a:srgbClr val="376092"/>
            </a:solidFill>
            <a:prstDash val="dash"/>
          </a:ln>
        </p:spPr>
        <p:txBody>
          <a:bodyPr wrap="square" lIns="0" tIns="0" rIns="0" bIns="0" rtlCol="0"/>
          <a:lstStyle/>
          <a:p>
            <a:endParaRPr/>
          </a:p>
        </p:txBody>
      </p:sp>
      <p:sp>
        <p:nvSpPr>
          <p:cNvPr id="67" name="object 67"/>
          <p:cNvSpPr/>
          <p:nvPr/>
        </p:nvSpPr>
        <p:spPr>
          <a:xfrm>
            <a:off x="529" y="2271703"/>
            <a:ext cx="8177748" cy="0"/>
          </a:xfrm>
          <a:custGeom>
            <a:avLst/>
            <a:gdLst/>
            <a:ahLst/>
            <a:cxnLst/>
            <a:rect l="l" t="t" r="r" b="b"/>
            <a:pathLst>
              <a:path w="7418705">
                <a:moveTo>
                  <a:pt x="0" y="0"/>
                </a:moveTo>
                <a:lnTo>
                  <a:pt x="7418666" y="0"/>
                </a:lnTo>
              </a:path>
            </a:pathLst>
          </a:custGeom>
          <a:ln w="19050">
            <a:solidFill>
              <a:srgbClr val="53565A"/>
            </a:solidFill>
            <a:prstDash val="dash"/>
          </a:ln>
        </p:spPr>
        <p:txBody>
          <a:bodyPr wrap="square" lIns="0" tIns="0" rIns="0" bIns="0" rtlCol="0"/>
          <a:lstStyle/>
          <a:p>
            <a:endParaRPr/>
          </a:p>
        </p:txBody>
      </p:sp>
      <p:sp>
        <p:nvSpPr>
          <p:cNvPr id="68" name="object 68"/>
          <p:cNvSpPr/>
          <p:nvPr/>
        </p:nvSpPr>
        <p:spPr>
          <a:xfrm>
            <a:off x="39657" y="4017963"/>
            <a:ext cx="8134349" cy="0"/>
          </a:xfrm>
          <a:custGeom>
            <a:avLst/>
            <a:gdLst/>
            <a:ahLst/>
            <a:cxnLst/>
            <a:rect l="l" t="t" r="r" b="b"/>
            <a:pathLst>
              <a:path w="7379334">
                <a:moveTo>
                  <a:pt x="0" y="0"/>
                </a:moveTo>
                <a:lnTo>
                  <a:pt x="7378877" y="0"/>
                </a:lnTo>
              </a:path>
            </a:pathLst>
          </a:custGeom>
          <a:ln w="19050">
            <a:solidFill>
              <a:srgbClr val="53565A"/>
            </a:solidFill>
            <a:prstDash val="dash"/>
          </a:ln>
        </p:spPr>
        <p:txBody>
          <a:bodyPr wrap="square" lIns="0" tIns="0" rIns="0" bIns="0" rtlCol="0"/>
          <a:lstStyle/>
          <a:p>
            <a:endParaRPr/>
          </a:p>
        </p:txBody>
      </p:sp>
      <p:sp>
        <p:nvSpPr>
          <p:cNvPr id="69" name="object 69"/>
          <p:cNvSpPr/>
          <p:nvPr/>
        </p:nvSpPr>
        <p:spPr>
          <a:xfrm>
            <a:off x="39657" y="5843600"/>
            <a:ext cx="8134349" cy="0"/>
          </a:xfrm>
          <a:custGeom>
            <a:avLst/>
            <a:gdLst/>
            <a:ahLst/>
            <a:cxnLst/>
            <a:rect l="l" t="t" r="r" b="b"/>
            <a:pathLst>
              <a:path w="7379334">
                <a:moveTo>
                  <a:pt x="0" y="0"/>
                </a:moveTo>
                <a:lnTo>
                  <a:pt x="7378877" y="0"/>
                </a:lnTo>
              </a:path>
            </a:pathLst>
          </a:custGeom>
          <a:ln w="19050">
            <a:solidFill>
              <a:srgbClr val="53565A"/>
            </a:solidFill>
            <a:prstDash val="dash"/>
          </a:ln>
        </p:spPr>
        <p:txBody>
          <a:bodyPr wrap="square" lIns="0" tIns="0" rIns="0" bIns="0" rtlCol="0"/>
          <a:lstStyle/>
          <a:p>
            <a:endParaRPr/>
          </a:p>
        </p:txBody>
      </p:sp>
      <p:sp>
        <p:nvSpPr>
          <p:cNvPr id="70" name="object 70"/>
          <p:cNvSpPr txBox="1"/>
          <p:nvPr/>
        </p:nvSpPr>
        <p:spPr>
          <a:xfrm>
            <a:off x="8469312" y="1804323"/>
            <a:ext cx="1252946" cy="465064"/>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Ea</a:t>
            </a:r>
            <a:r>
              <a:rPr sz="1323" b="1" spc="-11" dirty="0">
                <a:solidFill>
                  <a:srgbClr val="0070C0"/>
                </a:solidFill>
                <a:latin typeface="Arial Narrow" panose="020B0606020202030204" pitchFamily="34" charset="0"/>
                <a:cs typeface="Calibri"/>
              </a:rPr>
              <a:t>sy</a:t>
            </a:r>
            <a:r>
              <a:rPr sz="1323" b="1" spc="-17"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a:t>
            </a:r>
            <a:r>
              <a:rPr sz="1323" b="1" spc="6" dirty="0">
                <a:solidFill>
                  <a:srgbClr val="0070C0"/>
                </a:solidFill>
                <a:latin typeface="Arial Narrow" panose="020B0606020202030204" pitchFamily="34" charset="0"/>
                <a:cs typeface="Calibri"/>
              </a:rPr>
              <a:t>f</a:t>
            </a:r>
            <a:r>
              <a:rPr sz="1323" b="1"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st </a:t>
            </a:r>
            <a:r>
              <a:rPr sz="1323" b="1" spc="6" dirty="0">
                <a:solidFill>
                  <a:srgbClr val="0070C0"/>
                </a:solidFill>
                <a:latin typeface="Arial Narrow" panose="020B0606020202030204" pitchFamily="34" charset="0"/>
                <a:cs typeface="Calibri"/>
              </a:rPr>
              <a:t>p</a:t>
            </a:r>
            <a:r>
              <a:rPr sz="1323" b="1" spc="-11" dirty="0">
                <a:solidFill>
                  <a:srgbClr val="0070C0"/>
                </a:solidFill>
                <a:latin typeface="Arial Narrow" panose="020B0606020202030204" pitchFamily="34" charset="0"/>
                <a:cs typeface="Calibri"/>
              </a:rPr>
              <a:t>ro</a:t>
            </a:r>
            <a:r>
              <a:rPr sz="1323" b="1" spc="-17"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rammin</a:t>
            </a:r>
            <a:r>
              <a:rPr sz="1323" b="1" spc="-11" dirty="0">
                <a:solidFill>
                  <a:srgbClr val="0070C0"/>
                </a:solidFill>
                <a:latin typeface="Arial Narrow" panose="020B0606020202030204" pitchFamily="34" charset="0"/>
                <a:cs typeface="Calibri"/>
              </a:rPr>
              <a:t>g</a:t>
            </a:r>
            <a:endParaRPr sz="1323" b="1" dirty="0">
              <a:solidFill>
                <a:srgbClr val="0070C0"/>
              </a:solidFill>
              <a:latin typeface="Arial Narrow" panose="020B0606020202030204" pitchFamily="34" charset="0"/>
              <a:cs typeface="Calibri"/>
            </a:endParaRPr>
          </a:p>
        </p:txBody>
      </p:sp>
      <p:sp>
        <p:nvSpPr>
          <p:cNvPr id="72" name="object 72"/>
          <p:cNvSpPr txBox="1"/>
          <p:nvPr/>
        </p:nvSpPr>
        <p:spPr>
          <a:xfrm>
            <a:off x="8469313" y="2530050"/>
            <a:ext cx="1493036" cy="407163"/>
          </a:xfrm>
          <a:prstGeom prst="rect">
            <a:avLst/>
          </a:prstGeom>
        </p:spPr>
        <p:txBody>
          <a:bodyPr vert="horz" wrap="square" lIns="0" tIns="0" rIns="0" bIns="0" rtlCol="0">
            <a:spAutoFit/>
          </a:bodyPr>
          <a:lstStyle/>
          <a:p>
            <a:pPr marL="13999">
              <a:lnSpc>
                <a:spcPct val="100000"/>
              </a:lnSpc>
              <a:tabLst>
                <a:tab pos="307283" algn="l"/>
              </a:tabLst>
            </a:pPr>
            <a:r>
              <a:rPr sz="1323" b="1" dirty="0">
                <a:solidFill>
                  <a:srgbClr val="0070C0"/>
                </a:solidFill>
                <a:latin typeface="Arial Narrow" panose="020B0606020202030204" pitchFamily="34" charset="0"/>
                <a:cs typeface="Calibri"/>
              </a:rPr>
              <a:t>Ea</a:t>
            </a:r>
            <a:r>
              <a:rPr sz="1323" b="1" spc="-6" dirty="0">
                <a:solidFill>
                  <a:srgbClr val="0070C0"/>
                </a:solidFill>
                <a:latin typeface="Arial Narrow" panose="020B0606020202030204" pitchFamily="34" charset="0"/>
                <a:cs typeface="Calibri"/>
              </a:rPr>
              <a:t>s</a:t>
            </a:r>
            <a:r>
              <a:rPr sz="1323" b="1" spc="-11" dirty="0">
                <a:solidFill>
                  <a:srgbClr val="0070C0"/>
                </a:solidFill>
                <a:latin typeface="Arial Narrow" panose="020B0606020202030204" pitchFamily="34" charset="0"/>
                <a:cs typeface="Calibri"/>
              </a:rPr>
              <a:t>y</a:t>
            </a:r>
            <a:r>
              <a:rPr sz="1323" b="1"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to</a:t>
            </a:r>
            <a:r>
              <a:rPr sz="1323" b="1" spc="-6"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maintain</a:t>
            </a:r>
            <a:r>
              <a:rPr lang="en-US" sz="1323" b="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a:t>
            </a:r>
            <a:r>
              <a:rPr sz="1323" b="1" spc="-11" dirty="0">
                <a:solidFill>
                  <a:srgbClr val="0070C0"/>
                </a:solidFill>
                <a:latin typeface="Arial Narrow" panose="020B0606020202030204" pitchFamily="34" charset="0"/>
                <a:cs typeface="Calibri"/>
              </a:rPr>
              <a:t> e</a:t>
            </a:r>
            <a:r>
              <a:rPr sz="1323" b="1" spc="-6"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ol</a:t>
            </a:r>
            <a:r>
              <a:rPr sz="1323" b="1" spc="-17" dirty="0">
                <a:solidFill>
                  <a:srgbClr val="0070C0"/>
                </a:solidFill>
                <a:latin typeface="Arial Narrow" panose="020B0606020202030204" pitchFamily="34" charset="0"/>
                <a:cs typeface="Calibri"/>
              </a:rPr>
              <a:t>ve</a:t>
            </a:r>
            <a:endParaRPr sz="1323" b="1" dirty="0">
              <a:solidFill>
                <a:srgbClr val="0070C0"/>
              </a:solidFill>
              <a:latin typeface="Arial Narrow" panose="020B0606020202030204" pitchFamily="34" charset="0"/>
              <a:cs typeface="Calibri"/>
            </a:endParaRPr>
          </a:p>
        </p:txBody>
      </p:sp>
      <p:sp>
        <p:nvSpPr>
          <p:cNvPr id="74" name="object 74"/>
          <p:cNvSpPr txBox="1"/>
          <p:nvPr/>
        </p:nvSpPr>
        <p:spPr>
          <a:xfrm>
            <a:off x="8469313" y="3255780"/>
            <a:ext cx="1449638" cy="465064"/>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Fa</a:t>
            </a:r>
            <a:r>
              <a:rPr sz="1323" b="1" spc="-6" dirty="0">
                <a:solidFill>
                  <a:srgbClr val="0070C0"/>
                </a:solidFill>
                <a:latin typeface="Arial Narrow" panose="020B0606020202030204" pitchFamily="34" charset="0"/>
                <a:cs typeface="Calibri"/>
              </a:rPr>
              <a:t>st </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ro</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ot</a:t>
            </a:r>
            <a:r>
              <a:rPr sz="1323" b="1" spc="-17" dirty="0">
                <a:solidFill>
                  <a:srgbClr val="0070C0"/>
                </a:solidFill>
                <a:latin typeface="Arial Narrow" panose="020B0606020202030204" pitchFamily="34" charset="0"/>
                <a:cs typeface="Calibri"/>
              </a:rPr>
              <a:t>y</a:t>
            </a:r>
            <a:r>
              <a:rPr sz="1323" b="1" spc="6" dirty="0">
                <a:solidFill>
                  <a:srgbClr val="0070C0"/>
                </a:solidFill>
                <a:latin typeface="Arial Narrow" panose="020B0606020202030204" pitchFamily="34" charset="0"/>
                <a:cs typeface="Calibri"/>
              </a:rPr>
              <a:t>p</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ng</a:t>
            </a:r>
            <a:r>
              <a:rPr sz="1323" b="1" spc="-6" dirty="0">
                <a:solidFill>
                  <a:srgbClr val="0070C0"/>
                </a:solidFill>
                <a:latin typeface="Arial Narrow" panose="020B0606020202030204" pitchFamily="34" charset="0"/>
                <a:cs typeface="Calibri"/>
              </a:rPr>
              <a:t> red</a:t>
            </a:r>
            <a:r>
              <a:rPr sz="1323" b="1" spc="6" dirty="0">
                <a:solidFill>
                  <a:srgbClr val="0070C0"/>
                </a:solidFill>
                <a:latin typeface="Arial Narrow" panose="020B0606020202030204" pitchFamily="34" charset="0"/>
                <a:cs typeface="Calibri"/>
              </a:rPr>
              <a:t>u</a:t>
            </a:r>
            <a:r>
              <a:rPr sz="1323" b="1" spc="-11" dirty="0">
                <a:solidFill>
                  <a:srgbClr val="0070C0"/>
                </a:solidFill>
                <a:latin typeface="Arial Narrow" panose="020B0606020202030204" pitchFamily="34" charset="0"/>
                <a:cs typeface="Calibri"/>
              </a:rPr>
              <a:t>ce</a:t>
            </a:r>
            <a:r>
              <a:rPr sz="1323" b="1" spc="-33"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s</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s</a:t>
            </a:r>
            <a:r>
              <a:rPr sz="1323" b="1" spc="17"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ri</a:t>
            </a:r>
            <a:r>
              <a:rPr sz="1323" b="1" spc="-6" dirty="0">
                <a:solidFill>
                  <a:srgbClr val="0070C0"/>
                </a:solidFill>
                <a:latin typeface="Arial Narrow" panose="020B0606020202030204" pitchFamily="34" charset="0"/>
                <a:cs typeface="Calibri"/>
              </a:rPr>
              <a:t>s</a:t>
            </a:r>
            <a:r>
              <a:rPr sz="1323" b="1" spc="-22" dirty="0">
                <a:solidFill>
                  <a:srgbClr val="0070C0"/>
                </a:solidFill>
                <a:latin typeface="Arial Narrow" panose="020B0606020202030204" pitchFamily="34" charset="0"/>
                <a:cs typeface="Calibri"/>
              </a:rPr>
              <a:t>k</a:t>
            </a:r>
            <a:r>
              <a:rPr sz="1323" b="1" dirty="0">
                <a:solidFill>
                  <a:srgbClr val="0070C0"/>
                </a:solidFill>
                <a:latin typeface="Arial Narrow" panose="020B0606020202030204" pitchFamily="34" charset="0"/>
                <a:cs typeface="Calibri"/>
              </a:rPr>
              <a:t>s</a:t>
            </a:r>
          </a:p>
        </p:txBody>
      </p:sp>
      <p:sp>
        <p:nvSpPr>
          <p:cNvPr id="77" name="object 77"/>
          <p:cNvSpPr txBox="1"/>
          <p:nvPr/>
        </p:nvSpPr>
        <p:spPr>
          <a:xfrm>
            <a:off x="8469312" y="4389437"/>
            <a:ext cx="1057655" cy="407163"/>
          </a:xfrm>
          <a:prstGeom prst="rect">
            <a:avLst/>
          </a:prstGeom>
        </p:spPr>
        <p:txBody>
          <a:bodyPr vert="horz" wrap="square" lIns="0" tIns="0" rIns="0" bIns="0" rtlCol="0">
            <a:spAutoFit/>
          </a:bodyPr>
          <a:lstStyle/>
          <a:p>
            <a:pPr marL="13999">
              <a:lnSpc>
                <a:spcPct val="100000"/>
              </a:lnSpc>
              <a:tabLst>
                <a:tab pos="307283" algn="l"/>
              </a:tabLst>
            </a:pPr>
            <a:r>
              <a:rPr sz="1323" b="1" spc="-11" dirty="0">
                <a:solidFill>
                  <a:srgbClr val="0070C0"/>
                </a:solidFill>
                <a:latin typeface="Arial Narrow" panose="020B0606020202030204" pitchFamily="34" charset="0"/>
                <a:cs typeface="Calibri"/>
              </a:rPr>
              <a:t>Promo</a:t>
            </a:r>
            <a:r>
              <a:rPr sz="1323" b="1" spc="6" dirty="0">
                <a:solidFill>
                  <a:srgbClr val="0070C0"/>
                </a:solidFill>
                <a:latin typeface="Arial Narrow" panose="020B0606020202030204" pitchFamily="34" charset="0"/>
                <a:cs typeface="Calibri"/>
              </a:rPr>
              <a:t>t</a:t>
            </a:r>
            <a:r>
              <a:rPr sz="1323" b="1" spc="-11" dirty="0">
                <a:solidFill>
                  <a:srgbClr val="0070C0"/>
                </a:solidFill>
                <a:latin typeface="Arial Narrow" panose="020B0606020202030204" pitchFamily="34" charset="0"/>
                <a:cs typeface="Calibri"/>
              </a:rPr>
              <a:t>e</a:t>
            </a:r>
            <a:r>
              <a:rPr lang="en-US"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o</a:t>
            </a:r>
            <a:r>
              <a:rPr sz="1323" b="1" spc="-17" dirty="0">
                <a:solidFill>
                  <a:srgbClr val="0070C0"/>
                </a:solidFill>
                <a:latin typeface="Arial Narrow" panose="020B0606020202030204" pitchFamily="34" charset="0"/>
                <a:cs typeface="Calibri"/>
              </a:rPr>
              <a:t>v</a:t>
            </a:r>
            <a:r>
              <a:rPr sz="1323" b="1" spc="-11" dirty="0">
                <a:solidFill>
                  <a:srgbClr val="0070C0"/>
                </a:solidFill>
                <a:latin typeface="Arial Narrow" panose="020B0606020202030204" pitchFamily="34" charset="0"/>
                <a:cs typeface="Calibri"/>
              </a:rPr>
              <a:t>a</a:t>
            </a:r>
            <a:r>
              <a:rPr sz="1323" b="1" dirty="0">
                <a:solidFill>
                  <a:srgbClr val="0070C0"/>
                </a:solidFill>
                <a:latin typeface="Arial Narrow" panose="020B0606020202030204" pitchFamily="34" charset="0"/>
                <a:cs typeface="Calibri"/>
              </a:rPr>
              <a:t>tion</a:t>
            </a:r>
          </a:p>
        </p:txBody>
      </p:sp>
      <p:sp>
        <p:nvSpPr>
          <p:cNvPr id="79" name="object 79"/>
          <p:cNvSpPr txBox="1"/>
          <p:nvPr/>
        </p:nvSpPr>
        <p:spPr>
          <a:xfrm>
            <a:off x="8469313" y="5125274"/>
            <a:ext cx="1390840" cy="407163"/>
          </a:xfrm>
          <a:prstGeom prst="rect">
            <a:avLst/>
          </a:prstGeom>
        </p:spPr>
        <p:txBody>
          <a:bodyPr vert="horz" wrap="square" lIns="0" tIns="0" rIns="0" bIns="0" rtlCol="0">
            <a:spAutoFit/>
          </a:bodyPr>
          <a:lstStyle/>
          <a:p>
            <a:pPr marL="13999">
              <a:lnSpc>
                <a:spcPct val="100000"/>
              </a:lnSpc>
              <a:tabLst>
                <a:tab pos="307283" algn="l"/>
              </a:tabLst>
            </a:pPr>
            <a:r>
              <a:rPr sz="1323" b="1" spc="6" dirty="0">
                <a:solidFill>
                  <a:srgbClr val="0070C0"/>
                </a:solidFill>
                <a:latin typeface="Arial Narrow" panose="020B0606020202030204" pitchFamily="34" charset="0"/>
                <a:cs typeface="Calibri"/>
              </a:rPr>
              <a:t>D</a:t>
            </a:r>
            <a:r>
              <a:rPr sz="1323" b="1" spc="-11" dirty="0">
                <a:solidFill>
                  <a:srgbClr val="0070C0"/>
                </a:solidFill>
                <a:latin typeface="Arial Narrow" panose="020B0606020202030204" pitchFamily="34" charset="0"/>
                <a:cs typeface="Calibri"/>
              </a:rPr>
              <a:t>e</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a:t>
            </a:r>
            <a:r>
              <a:rPr sz="1323" b="1" spc="-11" dirty="0">
                <a:solidFill>
                  <a:srgbClr val="0070C0"/>
                </a:solidFill>
                <a:latin typeface="Arial Narrow" panose="020B0606020202030204" pitchFamily="34" charset="0"/>
                <a:cs typeface="Calibri"/>
              </a:rPr>
              <a:t>ce</a:t>
            </a:r>
            <a:r>
              <a:rPr lang="en-US" sz="1323" b="1" spc="-11" dirty="0">
                <a:solidFill>
                  <a:srgbClr val="0070C0"/>
                </a:solidFill>
                <a:latin typeface="Arial Narrow" panose="020B0606020202030204" pitchFamily="34" charset="0"/>
                <a:cs typeface="Calibri"/>
              </a:rPr>
              <a:t> m</a:t>
            </a:r>
            <a:r>
              <a:rPr sz="1323" b="1" spc="-11" dirty="0">
                <a:solidFill>
                  <a:srgbClr val="0070C0"/>
                </a:solidFill>
                <a:latin typeface="Arial Narrow" panose="020B0606020202030204" pitchFamily="34" charset="0"/>
                <a:cs typeface="Calibri"/>
              </a:rPr>
              <a:t>a</a:t>
            </a:r>
            <a:r>
              <a:rPr sz="1323" b="1" spc="6" dirty="0">
                <a:solidFill>
                  <a:srgbClr val="0070C0"/>
                </a:solidFill>
                <a:latin typeface="Arial Narrow" panose="020B0606020202030204" pitchFamily="34" charset="0"/>
                <a:cs typeface="Calibri"/>
              </a:rPr>
              <a:t>n</a:t>
            </a:r>
            <a:r>
              <a:rPr sz="1323" b="1" dirty="0">
                <a:solidFill>
                  <a:srgbClr val="0070C0"/>
                </a:solidFill>
                <a:latin typeface="Arial Narrow" panose="020B0606020202030204" pitchFamily="34" charset="0"/>
                <a:cs typeface="Calibri"/>
              </a:rPr>
              <a:t>a</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eme</a:t>
            </a:r>
            <a:r>
              <a:rPr sz="1323" b="1" spc="6" dirty="0">
                <a:solidFill>
                  <a:srgbClr val="0070C0"/>
                </a:solidFill>
                <a:latin typeface="Arial Narrow" panose="020B0606020202030204" pitchFamily="34" charset="0"/>
                <a:cs typeface="Calibri"/>
              </a:rPr>
              <a:t>n</a:t>
            </a:r>
            <a:r>
              <a:rPr sz="1323" b="1" dirty="0">
                <a:solidFill>
                  <a:srgbClr val="0070C0"/>
                </a:solidFill>
                <a:latin typeface="Arial Narrow" panose="020B0606020202030204" pitchFamily="34" charset="0"/>
                <a:cs typeface="Calibri"/>
              </a:rPr>
              <a:t>t</a:t>
            </a:r>
            <a:r>
              <a:rPr sz="1323" b="1" spc="-44"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&amp;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e</a:t>
            </a:r>
            <a:r>
              <a:rPr sz="1323" b="1" spc="-1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i</a:t>
            </a:r>
            <a:r>
              <a:rPr sz="1323" b="1" spc="-17" dirty="0">
                <a:solidFill>
                  <a:srgbClr val="0070C0"/>
                </a:solidFill>
                <a:latin typeface="Arial Narrow" panose="020B0606020202030204" pitchFamily="34" charset="0"/>
                <a:cs typeface="Calibri"/>
              </a:rPr>
              <a:t>v</a:t>
            </a:r>
            <a:r>
              <a:rPr sz="1323" b="1" dirty="0">
                <a:solidFill>
                  <a:srgbClr val="0070C0"/>
                </a:solidFill>
                <a:latin typeface="Arial Narrow" panose="020B0606020202030204" pitchFamily="34" charset="0"/>
                <a:cs typeface="Calibri"/>
              </a:rPr>
              <a:t>ity</a:t>
            </a:r>
          </a:p>
        </p:txBody>
      </p:sp>
      <p:sp>
        <p:nvSpPr>
          <p:cNvPr id="81" name="object 81"/>
          <p:cNvSpPr txBox="1"/>
          <p:nvPr/>
        </p:nvSpPr>
        <p:spPr>
          <a:xfrm>
            <a:off x="8469312" y="5913437"/>
            <a:ext cx="1531534" cy="732893"/>
          </a:xfrm>
          <a:prstGeom prst="rect">
            <a:avLst/>
          </a:prstGeom>
        </p:spPr>
        <p:txBody>
          <a:bodyPr vert="horz" wrap="square" lIns="0" tIns="0" rIns="0" bIns="0" rtlCol="0">
            <a:spAutoFit/>
          </a:bodyPr>
          <a:lstStyle/>
          <a:p>
            <a:pPr marL="14000" marR="5600">
              <a:lnSpc>
                <a:spcPct val="120000"/>
              </a:lnSpc>
              <a:tabLst>
                <a:tab pos="307283" algn="l"/>
              </a:tabLst>
            </a:pPr>
            <a:r>
              <a:rPr sz="1323" b="1" dirty="0">
                <a:solidFill>
                  <a:srgbClr val="0070C0"/>
                </a:solidFill>
                <a:latin typeface="Arial Narrow" panose="020B0606020202030204" pitchFamily="34" charset="0"/>
                <a:cs typeface="Calibri"/>
              </a:rPr>
              <a:t>Ea</a:t>
            </a:r>
            <a:r>
              <a:rPr sz="1323" b="1" spc="-6" dirty="0">
                <a:solidFill>
                  <a:srgbClr val="0070C0"/>
                </a:solidFill>
                <a:latin typeface="Arial Narrow" panose="020B0606020202030204" pitchFamily="34" charset="0"/>
                <a:cs typeface="Calibri"/>
              </a:rPr>
              <a:t>s</a:t>
            </a:r>
            <a:r>
              <a:rPr sz="1323" b="1" spc="-11" dirty="0">
                <a:solidFill>
                  <a:srgbClr val="0070C0"/>
                </a:solidFill>
                <a:latin typeface="Arial Narrow" panose="020B0606020202030204" pitchFamily="34" charset="0"/>
                <a:cs typeface="Calibri"/>
              </a:rPr>
              <a:t>y</a:t>
            </a:r>
            <a:r>
              <a:rPr sz="1323" b="1" spc="-17"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c</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nn</a:t>
            </a:r>
            <a:r>
              <a:rPr sz="1323" b="1" dirty="0">
                <a:solidFill>
                  <a:srgbClr val="0070C0"/>
                </a:solidFill>
                <a:latin typeface="Arial Narrow" panose="020B0606020202030204" pitchFamily="34" charset="0"/>
                <a:cs typeface="Calibri"/>
              </a:rPr>
              <a:t>e</a:t>
            </a:r>
            <a:r>
              <a:rPr sz="1323" b="1" spc="-11" dirty="0">
                <a:solidFill>
                  <a:srgbClr val="0070C0"/>
                </a:solidFill>
                <a:latin typeface="Arial Narrow" panose="020B0606020202030204" pitchFamily="34" charset="0"/>
                <a:cs typeface="Calibri"/>
              </a:rPr>
              <a:t>c</a:t>
            </a:r>
            <a:r>
              <a:rPr sz="1323" b="1" spc="-6" dirty="0">
                <a:solidFill>
                  <a:srgbClr val="0070C0"/>
                </a:solidFill>
                <a:latin typeface="Arial Narrow" panose="020B0606020202030204" pitchFamily="34" charset="0"/>
                <a:cs typeface="Calibri"/>
              </a:rPr>
              <a:t>t </a:t>
            </a:r>
            <a:r>
              <a:rPr sz="1323" b="1" spc="6" dirty="0">
                <a:solidFill>
                  <a:srgbClr val="0070C0"/>
                </a:solidFill>
                <a:latin typeface="Arial Narrow" panose="020B0606020202030204" pitchFamily="34" charset="0"/>
                <a:cs typeface="Calibri"/>
              </a:rPr>
              <a:t>th</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n</a:t>
            </a:r>
            <a:r>
              <a:rPr sz="1323" b="1" spc="-6"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s</a:t>
            </a:r>
            <a:r>
              <a:rPr sz="1323" b="1" spc="-39" dirty="0">
                <a:solidFill>
                  <a:srgbClr val="0070C0"/>
                </a:solidFill>
                <a:latin typeface="Arial Narrow" panose="020B0606020202030204" pitchFamily="34" charset="0"/>
                <a:cs typeface="Calibri"/>
              </a:rPr>
              <a:t> </a:t>
            </a:r>
            <a:r>
              <a:rPr sz="1323" b="1" spc="-6" dirty="0">
                <a:solidFill>
                  <a:srgbClr val="0070C0"/>
                </a:solidFill>
                <a:latin typeface="Arial Narrow" panose="020B0606020202030204" pitchFamily="34" charset="0"/>
                <a:cs typeface="Calibri"/>
              </a:rPr>
              <a:t>thr</a:t>
            </a:r>
            <a:r>
              <a:rPr sz="1323" b="1" dirty="0">
                <a:solidFill>
                  <a:srgbClr val="0070C0"/>
                </a:solidFill>
                <a:latin typeface="Arial Narrow" panose="020B0606020202030204" pitchFamily="34" charset="0"/>
                <a:cs typeface="Calibri"/>
              </a:rPr>
              <a:t>o</a:t>
            </a:r>
            <a:r>
              <a:rPr sz="1323" b="1" spc="6" dirty="0">
                <a:solidFill>
                  <a:srgbClr val="0070C0"/>
                </a:solidFill>
                <a:latin typeface="Arial Narrow" panose="020B0606020202030204" pitchFamily="34" charset="0"/>
                <a:cs typeface="Calibri"/>
              </a:rPr>
              <a:t>u</a:t>
            </a:r>
            <a:r>
              <a:rPr sz="1323" b="1" spc="-6" dirty="0">
                <a:solidFill>
                  <a:srgbClr val="0070C0"/>
                </a:solidFill>
                <a:latin typeface="Arial Narrow" panose="020B0606020202030204" pitchFamily="34" charset="0"/>
                <a:cs typeface="Calibri"/>
              </a:rPr>
              <a:t>g</a:t>
            </a:r>
            <a:r>
              <a:rPr sz="1323" b="1" dirty="0">
                <a:solidFill>
                  <a:srgbClr val="0070C0"/>
                </a:solidFill>
                <a:latin typeface="Arial Narrow" panose="020B0606020202030204" pitchFamily="34" charset="0"/>
                <a:cs typeface="Calibri"/>
              </a:rPr>
              <a:t>h E</a:t>
            </a:r>
            <a:r>
              <a:rPr sz="1323" b="1" spc="6" dirty="0">
                <a:solidFill>
                  <a:srgbClr val="0070C0"/>
                </a:solidFill>
                <a:latin typeface="Arial Narrow" panose="020B0606020202030204" pitchFamily="34" charset="0"/>
                <a:cs typeface="Calibri"/>
              </a:rPr>
              <a:t>d</a:t>
            </a:r>
            <a:r>
              <a:rPr sz="1323" b="1" spc="-17" dirty="0">
                <a:solidFill>
                  <a:srgbClr val="0070C0"/>
                </a:solidFill>
                <a:latin typeface="Arial Narrow" panose="020B0606020202030204" pitchFamily="34" charset="0"/>
                <a:cs typeface="Calibri"/>
              </a:rPr>
              <a:t>g</a:t>
            </a:r>
            <a:r>
              <a:rPr sz="1323" b="1" spc="-11" dirty="0">
                <a:solidFill>
                  <a:srgbClr val="0070C0"/>
                </a:solidFill>
                <a:latin typeface="Arial Narrow" panose="020B0606020202030204" pitchFamily="34" charset="0"/>
                <a:cs typeface="Calibri"/>
              </a:rPr>
              <a:t>e</a:t>
            </a:r>
            <a:r>
              <a:rPr sz="1323" b="1" spc="-22" dirty="0">
                <a:solidFill>
                  <a:srgbClr val="0070C0"/>
                </a:solidFill>
                <a:latin typeface="Arial Narrow" panose="020B0606020202030204" pitchFamily="34" charset="0"/>
                <a:cs typeface="Calibri"/>
              </a:rPr>
              <a:t> </a:t>
            </a:r>
            <a:r>
              <a:rPr sz="1323" b="1" spc="-11" dirty="0">
                <a:solidFill>
                  <a:srgbClr val="0070C0"/>
                </a:solidFill>
                <a:latin typeface="Arial Narrow" panose="020B0606020202030204" pitchFamily="34" charset="0"/>
                <a:cs typeface="Calibri"/>
              </a:rPr>
              <a:t>M</a:t>
            </a:r>
            <a:r>
              <a:rPr sz="1323" b="1" dirty="0">
                <a:solidFill>
                  <a:srgbClr val="0070C0"/>
                </a:solidFill>
                <a:latin typeface="Arial Narrow" panose="020B0606020202030204" pitchFamily="34" charset="0"/>
                <a:cs typeface="Calibri"/>
              </a:rPr>
              <a:t>i</a:t>
            </a:r>
            <a:r>
              <a:rPr sz="1323" b="1" spc="-6" dirty="0">
                <a:solidFill>
                  <a:srgbClr val="0070C0"/>
                </a:solidFill>
                <a:latin typeface="Arial Narrow" panose="020B0606020202030204" pitchFamily="34" charset="0"/>
                <a:cs typeface="Calibri"/>
              </a:rPr>
              <a:t>c</a:t>
            </a:r>
            <a:r>
              <a:rPr sz="1323" b="1" spc="-11" dirty="0">
                <a:solidFill>
                  <a:srgbClr val="0070C0"/>
                </a:solidFill>
                <a:latin typeface="Arial Narrow" panose="020B0606020202030204" pitchFamily="34" charset="0"/>
                <a:cs typeface="Calibri"/>
              </a:rPr>
              <a:t>ro</a:t>
            </a:r>
            <a:r>
              <a:rPr lang="en-US" sz="1323" b="1" spc="-11" dirty="0">
                <a:solidFill>
                  <a:srgbClr val="0070C0"/>
                </a:solidFill>
                <a:latin typeface="Arial Narrow" panose="020B0606020202030204" pitchFamily="34" charset="0"/>
                <a:cs typeface="Calibri"/>
              </a:rPr>
              <a:t> </a:t>
            </a:r>
            <a:r>
              <a:rPr sz="1323" b="1" dirty="0">
                <a:solidFill>
                  <a:srgbClr val="0070C0"/>
                </a:solidFill>
                <a:latin typeface="Arial Narrow" panose="020B0606020202030204" pitchFamily="34" charset="0"/>
                <a:cs typeface="Calibri"/>
              </a:rPr>
              <a:t>Se</a:t>
            </a:r>
            <a:r>
              <a:rPr sz="1323" b="1" spc="-6" dirty="0">
                <a:solidFill>
                  <a:srgbClr val="0070C0"/>
                </a:solidFill>
                <a:latin typeface="Arial Narrow" panose="020B0606020202030204" pitchFamily="34" charset="0"/>
                <a:cs typeface="Calibri"/>
              </a:rPr>
              <a:t>r</a:t>
            </a:r>
            <a:r>
              <a:rPr sz="1323" b="1" spc="-17" dirty="0">
                <a:solidFill>
                  <a:srgbClr val="0070C0"/>
                </a:solidFill>
                <a:latin typeface="Arial Narrow" panose="020B0606020202030204" pitchFamily="34" charset="0"/>
                <a:cs typeface="Calibri"/>
              </a:rPr>
              <a:t>v</a:t>
            </a:r>
            <a:r>
              <a:rPr sz="1323" b="1" spc="-6" dirty="0">
                <a:solidFill>
                  <a:srgbClr val="0070C0"/>
                </a:solidFill>
                <a:latin typeface="Arial Narrow" panose="020B0606020202030204" pitchFamily="34" charset="0"/>
                <a:cs typeface="Calibri"/>
              </a:rPr>
              <a:t>er</a:t>
            </a:r>
            <a:r>
              <a:rPr lang="en-US" sz="1323" b="1" spc="-6" dirty="0">
                <a:solidFill>
                  <a:srgbClr val="0070C0"/>
                </a:solidFill>
                <a:latin typeface="Arial Narrow" panose="020B0606020202030204" pitchFamily="34" charset="0"/>
                <a:cs typeface="Calibri"/>
              </a:rPr>
              <a:t> (EMS)</a:t>
            </a:r>
            <a:endParaRPr sz="1323" b="1" dirty="0">
              <a:solidFill>
                <a:srgbClr val="0070C0"/>
              </a:solidFill>
              <a:latin typeface="Arial Narrow" panose="020B0606020202030204" pitchFamily="34" charset="0"/>
              <a:cs typeface="Calibri"/>
            </a:endParaRPr>
          </a:p>
        </p:txBody>
      </p:sp>
      <p:sp>
        <p:nvSpPr>
          <p:cNvPr id="82" name="object 82"/>
          <p:cNvSpPr/>
          <p:nvPr/>
        </p:nvSpPr>
        <p:spPr>
          <a:xfrm>
            <a:off x="8060855" y="906202"/>
            <a:ext cx="551576" cy="6476122"/>
          </a:xfrm>
          <a:custGeom>
            <a:avLst/>
            <a:gdLst/>
            <a:ahLst/>
            <a:cxnLst/>
            <a:rect l="l" t="t" r="r" b="b"/>
            <a:pathLst>
              <a:path w="500379" h="5875020">
                <a:moveTo>
                  <a:pt x="0" y="0"/>
                </a:moveTo>
                <a:lnTo>
                  <a:pt x="40566" y="1033"/>
                </a:lnTo>
                <a:lnTo>
                  <a:pt x="79049" y="4026"/>
                </a:lnTo>
                <a:lnTo>
                  <a:pt x="131738" y="11832"/>
                </a:lnTo>
                <a:lnTo>
                  <a:pt x="176841" y="23131"/>
                </a:lnTo>
                <a:lnTo>
                  <a:pt x="212620" y="37375"/>
                </a:lnTo>
                <a:lnTo>
                  <a:pt x="246815" y="66169"/>
                </a:lnTo>
                <a:lnTo>
                  <a:pt x="250088" y="78981"/>
                </a:lnTo>
                <a:lnTo>
                  <a:pt x="250088" y="2858300"/>
                </a:lnTo>
                <a:lnTo>
                  <a:pt x="250917" y="2864778"/>
                </a:lnTo>
                <a:lnTo>
                  <a:pt x="253361" y="2871112"/>
                </a:lnTo>
                <a:lnTo>
                  <a:pt x="287556" y="2899906"/>
                </a:lnTo>
                <a:lnTo>
                  <a:pt x="323335" y="2914149"/>
                </a:lnTo>
                <a:lnTo>
                  <a:pt x="368438" y="2925449"/>
                </a:lnTo>
                <a:lnTo>
                  <a:pt x="421127" y="2933255"/>
                </a:lnTo>
                <a:lnTo>
                  <a:pt x="459609" y="2936247"/>
                </a:lnTo>
                <a:lnTo>
                  <a:pt x="500176" y="2937281"/>
                </a:lnTo>
                <a:lnTo>
                  <a:pt x="459609" y="2938315"/>
                </a:lnTo>
                <a:lnTo>
                  <a:pt x="421127" y="2941307"/>
                </a:lnTo>
                <a:lnTo>
                  <a:pt x="368438" y="2949113"/>
                </a:lnTo>
                <a:lnTo>
                  <a:pt x="323335" y="2960412"/>
                </a:lnTo>
                <a:lnTo>
                  <a:pt x="287556" y="2974656"/>
                </a:lnTo>
                <a:lnTo>
                  <a:pt x="253361" y="3003450"/>
                </a:lnTo>
                <a:lnTo>
                  <a:pt x="250088" y="3016262"/>
                </a:lnTo>
                <a:lnTo>
                  <a:pt x="250088" y="5795581"/>
                </a:lnTo>
                <a:lnTo>
                  <a:pt x="222174" y="5831879"/>
                </a:lnTo>
                <a:lnTo>
                  <a:pt x="176841" y="5851431"/>
                </a:lnTo>
                <a:lnTo>
                  <a:pt x="131738" y="5862730"/>
                </a:lnTo>
                <a:lnTo>
                  <a:pt x="79049" y="5870536"/>
                </a:lnTo>
                <a:lnTo>
                  <a:pt x="40566" y="5873529"/>
                </a:lnTo>
                <a:lnTo>
                  <a:pt x="20511" y="5874301"/>
                </a:lnTo>
                <a:lnTo>
                  <a:pt x="0" y="5874562"/>
                </a:lnTo>
              </a:path>
            </a:pathLst>
          </a:custGeom>
          <a:ln w="28575">
            <a:solidFill>
              <a:srgbClr val="009BDE"/>
            </a:solidFill>
          </a:ln>
        </p:spPr>
        <p:txBody>
          <a:bodyPr wrap="square" lIns="0" tIns="0" rIns="0" bIns="0" rtlCol="0"/>
          <a:lstStyle/>
          <a:p>
            <a:endParaRPr/>
          </a:p>
        </p:txBody>
      </p:sp>
      <p:grpSp>
        <p:nvGrpSpPr>
          <p:cNvPr id="93" name="Group 92"/>
          <p:cNvGrpSpPr/>
          <p:nvPr/>
        </p:nvGrpSpPr>
        <p:grpSpPr>
          <a:xfrm>
            <a:off x="3611547" y="2332887"/>
            <a:ext cx="4420310" cy="1605731"/>
            <a:chOff x="3611547" y="2332887"/>
            <a:chExt cx="4420310" cy="1605731"/>
          </a:xfrm>
        </p:grpSpPr>
        <p:sp>
          <p:nvSpPr>
            <p:cNvPr id="83" name="object 83"/>
            <p:cNvSpPr/>
            <p:nvPr/>
          </p:nvSpPr>
          <p:spPr>
            <a:xfrm>
              <a:off x="3611547" y="2332887"/>
              <a:ext cx="4420310" cy="1605731"/>
            </a:xfrm>
            <a:custGeom>
              <a:avLst/>
              <a:gdLst/>
              <a:ahLst/>
              <a:cxnLst/>
              <a:rect l="l" t="t" r="r" b="b"/>
              <a:pathLst>
                <a:path w="4010025" h="1456689">
                  <a:moveTo>
                    <a:pt x="0" y="0"/>
                  </a:moveTo>
                  <a:lnTo>
                    <a:pt x="4010012" y="0"/>
                  </a:lnTo>
                  <a:lnTo>
                    <a:pt x="4010012" y="1456664"/>
                  </a:lnTo>
                  <a:lnTo>
                    <a:pt x="0" y="1456664"/>
                  </a:lnTo>
                  <a:lnTo>
                    <a:pt x="0" y="0"/>
                  </a:lnTo>
                  <a:close/>
                </a:path>
              </a:pathLst>
            </a:custGeom>
            <a:solidFill>
              <a:srgbClr val="EAEAEA"/>
            </a:solidFill>
          </p:spPr>
          <p:txBody>
            <a:bodyPr wrap="square" lIns="0" tIns="0" rIns="0" bIns="0" rtlCol="0"/>
            <a:lstStyle/>
            <a:p>
              <a:endParaRPr/>
            </a:p>
          </p:txBody>
        </p:sp>
        <p:sp>
          <p:nvSpPr>
            <p:cNvPr id="84" name="object 84"/>
            <p:cNvSpPr/>
            <p:nvPr/>
          </p:nvSpPr>
          <p:spPr>
            <a:xfrm>
              <a:off x="3611576" y="2332891"/>
              <a:ext cx="4420272" cy="1605670"/>
            </a:xfrm>
            <a:prstGeom prst="rect">
              <a:avLst/>
            </a:prstGeom>
            <a:blipFill>
              <a:blip r:embed="rId36" cstate="print"/>
              <a:stretch>
                <a:fillRect/>
              </a:stretch>
            </a:blipFill>
          </p:spPr>
          <p:txBody>
            <a:bodyPr wrap="square" lIns="0" tIns="0" rIns="0" bIns="0" rtlCol="0"/>
            <a:lstStyle/>
            <a:p>
              <a:endParaRPr/>
            </a:p>
          </p:txBody>
        </p:sp>
      </p:grpSp>
      <p:sp>
        <p:nvSpPr>
          <p:cNvPr id="85" name="object 85"/>
          <p:cNvSpPr/>
          <p:nvPr/>
        </p:nvSpPr>
        <p:spPr>
          <a:xfrm>
            <a:off x="7897995" y="674867"/>
            <a:ext cx="597434" cy="793235"/>
          </a:xfrm>
          <a:prstGeom prst="rect">
            <a:avLst/>
          </a:prstGeom>
          <a:blipFill>
            <a:blip r:embed="rId37" cstate="print"/>
            <a:stretch>
              <a:fillRect/>
            </a:stretch>
          </a:blipFill>
        </p:spPr>
        <p:txBody>
          <a:bodyPr wrap="square" lIns="0" tIns="0" rIns="0" bIns="0" rtlCol="0"/>
          <a:lstStyle/>
          <a:p>
            <a:endParaRPr/>
          </a:p>
        </p:txBody>
      </p:sp>
      <p:sp>
        <p:nvSpPr>
          <p:cNvPr id="86" name="object 86"/>
          <p:cNvSpPr/>
          <p:nvPr/>
        </p:nvSpPr>
        <p:spPr>
          <a:xfrm>
            <a:off x="8430785" y="862491"/>
            <a:ext cx="1555072" cy="518800"/>
          </a:xfrm>
          <a:prstGeom prst="rect">
            <a:avLst/>
          </a:prstGeom>
          <a:blipFill>
            <a:blip r:embed="rId38" cstate="print"/>
            <a:stretch>
              <a:fillRect/>
            </a:stretch>
          </a:blipFill>
        </p:spPr>
        <p:txBody>
          <a:bodyPr wrap="square" lIns="0" tIns="0" rIns="0" bIns="0" rtlCol="0"/>
          <a:lstStyle/>
          <a:p>
            <a:endParaRPr/>
          </a:p>
        </p:txBody>
      </p:sp>
      <p:sp>
        <p:nvSpPr>
          <p:cNvPr id="87" name="object 87"/>
          <p:cNvSpPr/>
          <p:nvPr/>
        </p:nvSpPr>
        <p:spPr>
          <a:xfrm>
            <a:off x="3532171" y="952463"/>
            <a:ext cx="4641500" cy="6082039"/>
          </a:xfrm>
          <a:custGeom>
            <a:avLst/>
            <a:gdLst/>
            <a:ahLst/>
            <a:cxnLst/>
            <a:rect l="l" t="t" r="r" b="b"/>
            <a:pathLst>
              <a:path w="4210684" h="5517515">
                <a:moveTo>
                  <a:pt x="0" y="0"/>
                </a:moveTo>
                <a:lnTo>
                  <a:pt x="4210532" y="0"/>
                </a:lnTo>
                <a:lnTo>
                  <a:pt x="4210532" y="5517273"/>
                </a:lnTo>
                <a:lnTo>
                  <a:pt x="0" y="5517273"/>
                </a:lnTo>
                <a:lnTo>
                  <a:pt x="0" y="0"/>
                </a:lnTo>
                <a:close/>
              </a:path>
            </a:pathLst>
          </a:custGeom>
          <a:ln w="28575">
            <a:solidFill>
              <a:srgbClr val="00B050"/>
            </a:solidFill>
          </a:ln>
        </p:spPr>
        <p:txBody>
          <a:bodyPr wrap="square" lIns="0" tIns="0" rIns="0" bIns="0" rtlCol="0"/>
          <a:lstStyle/>
          <a:p>
            <a:endParaRPr/>
          </a:p>
        </p:txBody>
      </p:sp>
      <p:sp>
        <p:nvSpPr>
          <p:cNvPr id="88" name="object 88"/>
          <p:cNvSpPr/>
          <p:nvPr/>
        </p:nvSpPr>
        <p:spPr>
          <a:xfrm>
            <a:off x="7833220" y="6637589"/>
            <a:ext cx="597434" cy="793303"/>
          </a:xfrm>
          <a:prstGeom prst="rect">
            <a:avLst/>
          </a:prstGeom>
          <a:blipFill>
            <a:blip r:embed="rId37" cstate="print"/>
            <a:stretch>
              <a:fillRect/>
            </a:stretch>
          </a:blipFill>
        </p:spPr>
        <p:txBody>
          <a:bodyPr wrap="square" lIns="0" tIns="0" rIns="0" bIns="0" rtlCol="0"/>
          <a:lstStyle/>
          <a:p>
            <a:endParaRPr/>
          </a:p>
        </p:txBody>
      </p:sp>
      <p:sp>
        <p:nvSpPr>
          <p:cNvPr id="89" name="object 89"/>
          <p:cNvSpPr/>
          <p:nvPr/>
        </p:nvSpPr>
        <p:spPr>
          <a:xfrm>
            <a:off x="3400897" y="6745693"/>
            <a:ext cx="597530" cy="793303"/>
          </a:xfrm>
          <a:prstGeom prst="rect">
            <a:avLst/>
          </a:prstGeom>
          <a:blipFill>
            <a:blip r:embed="rId37" cstate="print"/>
            <a:stretch>
              <a:fillRect/>
            </a:stretch>
          </a:blipFill>
        </p:spPr>
        <p:txBody>
          <a:bodyPr wrap="square" lIns="0" tIns="0" rIns="0" bIns="0" rtlCol="0"/>
          <a:lstStyle/>
          <a:p>
            <a:endParaRPr/>
          </a:p>
        </p:txBody>
      </p:sp>
      <p:sp>
        <p:nvSpPr>
          <p:cNvPr id="90" name="object 90"/>
          <p:cNvSpPr/>
          <p:nvPr/>
        </p:nvSpPr>
        <p:spPr>
          <a:xfrm>
            <a:off x="3407884" y="555888"/>
            <a:ext cx="597527" cy="793231"/>
          </a:xfrm>
          <a:prstGeom prst="rect">
            <a:avLst/>
          </a:prstGeom>
          <a:blipFill>
            <a:blip r:embed="rId37" cstate="print"/>
            <a:stretch>
              <a:fillRect/>
            </a:stretch>
          </a:blipFill>
        </p:spPr>
        <p:txBody>
          <a:bodyPr wrap="square" lIns="0" tIns="0" rIns="0" bIns="0" rtlCol="0"/>
          <a:lstStyle/>
          <a:p>
            <a:endParaRPr/>
          </a:p>
        </p:txBody>
      </p:sp>
      <p:sp>
        <p:nvSpPr>
          <p:cNvPr id="6" name="Date Placeholder 5"/>
          <p:cNvSpPr>
            <a:spLocks noGrp="1"/>
          </p:cNvSpPr>
          <p:nvPr>
            <p:ph type="dt" sz="half" idx="10"/>
          </p:nvPr>
        </p:nvSpPr>
        <p:spPr/>
        <p:txBody>
          <a:bodyPr/>
          <a:lstStyle/>
          <a:p>
            <a:r>
              <a:rPr lang="en-US" altLang="ko-KR"/>
              <a:t>© Lee</a:t>
            </a:r>
            <a:endParaRPr lang="en-US"/>
          </a:p>
        </p:txBody>
      </p:sp>
      <p:sp>
        <p:nvSpPr>
          <p:cNvPr id="7" name="Footer Placeholder 6"/>
          <p:cNvSpPr>
            <a:spLocks noGrp="1"/>
          </p:cNvSpPr>
          <p:nvPr>
            <p:ph type="ftr" sz="quarter" idx="11"/>
          </p:nvPr>
        </p:nvSpPr>
        <p:spPr/>
        <p:txBody>
          <a:bodyPr/>
          <a:lstStyle/>
          <a:p>
            <a:r>
              <a:rPr lang="en-US"/>
              <a:t>IUPUI</a:t>
            </a:r>
          </a:p>
        </p:txBody>
      </p:sp>
      <p:sp>
        <p:nvSpPr>
          <p:cNvPr id="71" name="Slide Number Placeholder 70"/>
          <p:cNvSpPr>
            <a:spLocks noGrp="1"/>
          </p:cNvSpPr>
          <p:nvPr>
            <p:ph type="sldNum" sz="quarter" idx="12"/>
          </p:nvPr>
        </p:nvSpPr>
        <p:spPr/>
        <p:txBody>
          <a:bodyPr/>
          <a:lstStyle/>
          <a:p>
            <a:fld id="{BB1A1510-2D0C-467F-BD7C-05B6FA1BBED9}" type="slidenum">
              <a:rPr lang="en-GB" smtClean="0"/>
              <a:pPr/>
              <a:t>96</a:t>
            </a:fld>
            <a:endParaRPr lang="en-GB"/>
          </a:p>
        </p:txBody>
      </p:sp>
    </p:spTree>
    <p:extLst>
      <p:ext uri="{BB962C8B-B14F-4D97-AF65-F5344CB8AC3E}">
        <p14:creationId xmlns:p14="http://schemas.microsoft.com/office/powerpoint/2010/main" val="23671992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72606" y="7407865"/>
            <a:ext cx="81905" cy="107722"/>
          </a:xfrm>
          <a:prstGeom prst="rect">
            <a:avLst/>
          </a:prstGeom>
        </p:spPr>
        <p:txBody>
          <a:bodyPr vert="horz" wrap="square" lIns="0" tIns="0" rIns="0" bIns="0" rtlCol="0">
            <a:spAutoFit/>
          </a:bodyPr>
          <a:lstStyle/>
          <a:p>
            <a:pPr marL="13999">
              <a:lnSpc>
                <a:spcPct val="100000"/>
              </a:lnSpc>
            </a:pPr>
            <a:r>
              <a:rPr sz="700" spc="17" dirty="0">
                <a:solidFill>
                  <a:srgbClr val="52555A"/>
                </a:solidFill>
                <a:latin typeface="Arial"/>
                <a:cs typeface="Arial"/>
              </a:rPr>
              <a:t>6</a:t>
            </a:r>
            <a:endParaRPr sz="70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3999" marR="5600"/>
            <a:r>
              <a:rPr sz="3200" spc="6" dirty="0"/>
              <a:t>ThingWorx IoT Platform </a:t>
            </a:r>
            <a:r>
              <a:rPr sz="3200" spc="-28" dirty="0"/>
              <a:t>Technology</a:t>
            </a:r>
            <a:r>
              <a:rPr sz="3200" spc="-353" dirty="0"/>
              <a:t> </a:t>
            </a:r>
            <a:r>
              <a:rPr sz="3200" spc="11" dirty="0"/>
              <a:t>Simplifies  </a:t>
            </a:r>
            <a:r>
              <a:rPr sz="3200" spc="6" dirty="0"/>
              <a:t>Solution</a:t>
            </a:r>
            <a:r>
              <a:rPr sz="3200" spc="-99" dirty="0"/>
              <a:t> </a:t>
            </a:r>
            <a:r>
              <a:rPr sz="3200" spc="-6" dirty="0"/>
              <a:t>Delivery</a:t>
            </a:r>
          </a:p>
        </p:txBody>
      </p:sp>
      <p:sp>
        <p:nvSpPr>
          <p:cNvPr id="5" name="object 5"/>
          <p:cNvSpPr txBox="1"/>
          <p:nvPr/>
        </p:nvSpPr>
        <p:spPr>
          <a:xfrm>
            <a:off x="553586" y="6351752"/>
            <a:ext cx="1573698" cy="400110"/>
          </a:xfrm>
          <a:prstGeom prst="rect">
            <a:avLst/>
          </a:prstGeom>
        </p:spPr>
        <p:txBody>
          <a:bodyPr vert="horz" wrap="square" lIns="0" tIns="0" rIns="0" bIns="0" rtlCol="0">
            <a:spAutoFit/>
          </a:bodyPr>
          <a:lstStyle/>
          <a:p>
            <a:pPr marL="13999">
              <a:lnSpc>
                <a:spcPct val="100000"/>
              </a:lnSpc>
            </a:pPr>
            <a:r>
              <a:rPr sz="2600" b="1" spc="11" dirty="0">
                <a:solidFill>
                  <a:srgbClr val="226092"/>
                </a:solidFill>
                <a:latin typeface="Arial Black"/>
                <a:cs typeface="Arial Black"/>
              </a:rPr>
              <a:t>Co</a:t>
            </a:r>
            <a:r>
              <a:rPr sz="2600" b="1" spc="17" dirty="0">
                <a:solidFill>
                  <a:srgbClr val="226092"/>
                </a:solidFill>
                <a:latin typeface="Arial Black"/>
                <a:cs typeface="Arial Black"/>
              </a:rPr>
              <a:t>n</a:t>
            </a:r>
            <a:r>
              <a:rPr sz="2600" b="1" spc="11" dirty="0">
                <a:solidFill>
                  <a:srgbClr val="226092"/>
                </a:solidFill>
                <a:latin typeface="Arial Black"/>
                <a:cs typeface="Arial Black"/>
              </a:rPr>
              <a:t>nec</a:t>
            </a:r>
            <a:r>
              <a:rPr sz="2600" b="1" spc="6" dirty="0">
                <a:solidFill>
                  <a:srgbClr val="226092"/>
                </a:solidFill>
                <a:latin typeface="Arial Black"/>
                <a:cs typeface="Arial Black"/>
              </a:rPr>
              <a:t>t</a:t>
            </a:r>
            <a:endParaRPr sz="2600">
              <a:latin typeface="Arial Black"/>
              <a:cs typeface="Arial Black"/>
            </a:endParaRPr>
          </a:p>
        </p:txBody>
      </p:sp>
      <p:sp>
        <p:nvSpPr>
          <p:cNvPr id="6" name="object 6"/>
          <p:cNvSpPr txBox="1"/>
          <p:nvPr/>
        </p:nvSpPr>
        <p:spPr>
          <a:xfrm>
            <a:off x="561314" y="3092077"/>
            <a:ext cx="964660" cy="400110"/>
          </a:xfrm>
          <a:prstGeom prst="rect">
            <a:avLst/>
          </a:prstGeom>
        </p:spPr>
        <p:txBody>
          <a:bodyPr vert="horz" wrap="square" lIns="0" tIns="0" rIns="0" bIns="0" rtlCol="0">
            <a:spAutoFit/>
          </a:bodyPr>
          <a:lstStyle/>
          <a:p>
            <a:pPr marL="13999">
              <a:lnSpc>
                <a:spcPct val="100000"/>
              </a:lnSpc>
            </a:pPr>
            <a:r>
              <a:rPr sz="2600" b="1" spc="11" dirty="0">
                <a:solidFill>
                  <a:srgbClr val="226092"/>
                </a:solidFill>
                <a:latin typeface="Arial Black"/>
                <a:cs typeface="Arial Black"/>
              </a:rPr>
              <a:t>Bu</a:t>
            </a:r>
            <a:r>
              <a:rPr sz="2600" b="1" spc="-11" dirty="0">
                <a:solidFill>
                  <a:srgbClr val="226092"/>
                </a:solidFill>
                <a:latin typeface="Arial Black"/>
                <a:cs typeface="Arial Black"/>
              </a:rPr>
              <a:t>i</a:t>
            </a:r>
            <a:r>
              <a:rPr sz="2600" b="1" spc="-17" dirty="0">
                <a:solidFill>
                  <a:srgbClr val="226092"/>
                </a:solidFill>
                <a:latin typeface="Arial Black"/>
                <a:cs typeface="Arial Black"/>
              </a:rPr>
              <a:t>l</a:t>
            </a:r>
            <a:r>
              <a:rPr sz="2600" b="1" spc="6" dirty="0">
                <a:solidFill>
                  <a:srgbClr val="226092"/>
                </a:solidFill>
                <a:latin typeface="Arial Black"/>
                <a:cs typeface="Arial Black"/>
              </a:rPr>
              <a:t>d</a:t>
            </a:r>
            <a:endParaRPr sz="2600">
              <a:latin typeface="Arial Black"/>
              <a:cs typeface="Arial Black"/>
            </a:endParaRPr>
          </a:p>
        </p:txBody>
      </p:sp>
      <p:sp>
        <p:nvSpPr>
          <p:cNvPr id="7" name="object 7"/>
          <p:cNvSpPr txBox="1"/>
          <p:nvPr/>
        </p:nvSpPr>
        <p:spPr>
          <a:xfrm>
            <a:off x="553587" y="4724546"/>
            <a:ext cx="1483392" cy="400110"/>
          </a:xfrm>
          <a:prstGeom prst="rect">
            <a:avLst/>
          </a:prstGeom>
        </p:spPr>
        <p:txBody>
          <a:bodyPr vert="horz" wrap="square" lIns="0" tIns="0" rIns="0" bIns="0" rtlCol="0">
            <a:spAutoFit/>
          </a:bodyPr>
          <a:lstStyle/>
          <a:p>
            <a:pPr marL="13999">
              <a:lnSpc>
                <a:spcPct val="100000"/>
              </a:lnSpc>
            </a:pPr>
            <a:r>
              <a:rPr sz="2600" b="1" spc="6" dirty="0">
                <a:solidFill>
                  <a:srgbClr val="226092"/>
                </a:solidFill>
                <a:latin typeface="Arial Black"/>
                <a:cs typeface="Arial Black"/>
              </a:rPr>
              <a:t>Ma</a:t>
            </a:r>
            <a:r>
              <a:rPr sz="2600" b="1" spc="17" dirty="0">
                <a:solidFill>
                  <a:srgbClr val="226092"/>
                </a:solidFill>
                <a:latin typeface="Arial Black"/>
                <a:cs typeface="Arial Black"/>
              </a:rPr>
              <a:t>n</a:t>
            </a:r>
            <a:r>
              <a:rPr sz="2600" b="1" spc="55" dirty="0">
                <a:solidFill>
                  <a:srgbClr val="226092"/>
                </a:solidFill>
                <a:latin typeface="Arial Black"/>
                <a:cs typeface="Arial Black"/>
              </a:rPr>
              <a:t>a</a:t>
            </a:r>
            <a:r>
              <a:rPr sz="2600" b="1" spc="11" dirty="0">
                <a:solidFill>
                  <a:srgbClr val="226092"/>
                </a:solidFill>
                <a:latin typeface="Arial Black"/>
                <a:cs typeface="Arial Black"/>
              </a:rPr>
              <a:t>g</a:t>
            </a:r>
            <a:r>
              <a:rPr sz="2600" b="1" spc="6" dirty="0">
                <a:solidFill>
                  <a:srgbClr val="226092"/>
                </a:solidFill>
                <a:latin typeface="Arial Black"/>
                <a:cs typeface="Arial Black"/>
              </a:rPr>
              <a:t>e</a:t>
            </a:r>
            <a:endParaRPr sz="2600">
              <a:latin typeface="Arial Black"/>
              <a:cs typeface="Arial Black"/>
            </a:endParaRPr>
          </a:p>
        </p:txBody>
      </p:sp>
      <p:sp>
        <p:nvSpPr>
          <p:cNvPr id="8" name="object 8"/>
          <p:cNvSpPr/>
          <p:nvPr/>
        </p:nvSpPr>
        <p:spPr>
          <a:xfrm>
            <a:off x="4815786" y="6693281"/>
            <a:ext cx="432711" cy="45031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588634" y="6656813"/>
            <a:ext cx="439304" cy="52142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065865" y="6622780"/>
            <a:ext cx="577900" cy="56330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303518" y="6654545"/>
            <a:ext cx="428650" cy="52599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244048" y="6708541"/>
            <a:ext cx="364092" cy="41797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3922391" y="6668377"/>
            <a:ext cx="446935" cy="49832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3240128" y="6338327"/>
            <a:ext cx="367228" cy="32113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3995755" y="6322648"/>
            <a:ext cx="300179" cy="30014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848408" y="6335682"/>
            <a:ext cx="367214" cy="321132"/>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624757" y="6335682"/>
            <a:ext cx="367214" cy="321132"/>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6367642" y="6348812"/>
            <a:ext cx="300179" cy="30014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7187114" y="6312148"/>
            <a:ext cx="367214" cy="32113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246906" y="5796201"/>
            <a:ext cx="6527205" cy="1488836"/>
          </a:xfrm>
          <a:custGeom>
            <a:avLst/>
            <a:gdLst/>
            <a:ahLst/>
            <a:cxnLst/>
            <a:rect l="l" t="t" r="r" b="b"/>
            <a:pathLst>
              <a:path w="5920740" h="1350645">
                <a:moveTo>
                  <a:pt x="5881242" y="0"/>
                </a:moveTo>
                <a:lnTo>
                  <a:pt x="39115" y="0"/>
                </a:lnTo>
                <a:lnTo>
                  <a:pt x="23895" y="3055"/>
                </a:lnTo>
                <a:lnTo>
                  <a:pt x="11461" y="11398"/>
                </a:lnTo>
                <a:lnTo>
                  <a:pt x="3075" y="23788"/>
                </a:lnTo>
                <a:lnTo>
                  <a:pt x="0" y="38989"/>
                </a:lnTo>
                <a:lnTo>
                  <a:pt x="0" y="1311440"/>
                </a:lnTo>
                <a:lnTo>
                  <a:pt x="3075" y="1326639"/>
                </a:lnTo>
                <a:lnTo>
                  <a:pt x="11461" y="1339053"/>
                </a:lnTo>
                <a:lnTo>
                  <a:pt x="23895" y="1347423"/>
                </a:lnTo>
                <a:lnTo>
                  <a:pt x="39115" y="1350492"/>
                </a:lnTo>
                <a:lnTo>
                  <a:pt x="5881242" y="1350492"/>
                </a:lnTo>
                <a:lnTo>
                  <a:pt x="5896389" y="1347423"/>
                </a:lnTo>
                <a:lnTo>
                  <a:pt x="5908786" y="1339053"/>
                </a:lnTo>
                <a:lnTo>
                  <a:pt x="5917158" y="1326639"/>
                </a:lnTo>
                <a:lnTo>
                  <a:pt x="5920232" y="1311440"/>
                </a:lnTo>
                <a:lnTo>
                  <a:pt x="5920232" y="38989"/>
                </a:lnTo>
                <a:lnTo>
                  <a:pt x="5917158" y="23788"/>
                </a:lnTo>
                <a:lnTo>
                  <a:pt x="5908786" y="11398"/>
                </a:lnTo>
                <a:lnTo>
                  <a:pt x="5896389" y="3055"/>
                </a:lnTo>
                <a:lnTo>
                  <a:pt x="5881242" y="0"/>
                </a:lnTo>
                <a:close/>
              </a:path>
            </a:pathLst>
          </a:custGeom>
          <a:solidFill>
            <a:srgbClr val="BDE0AD"/>
          </a:solidFill>
        </p:spPr>
        <p:txBody>
          <a:bodyPr wrap="square" lIns="0" tIns="0" rIns="0" bIns="0" rtlCol="0"/>
          <a:lstStyle/>
          <a:p>
            <a:endParaRPr/>
          </a:p>
        </p:txBody>
      </p:sp>
      <p:sp>
        <p:nvSpPr>
          <p:cNvPr id="21" name="object 21"/>
          <p:cNvSpPr/>
          <p:nvPr/>
        </p:nvSpPr>
        <p:spPr>
          <a:xfrm>
            <a:off x="2246906" y="5796201"/>
            <a:ext cx="6527205" cy="1488836"/>
          </a:xfrm>
          <a:custGeom>
            <a:avLst/>
            <a:gdLst/>
            <a:ahLst/>
            <a:cxnLst/>
            <a:rect l="l" t="t" r="r" b="b"/>
            <a:pathLst>
              <a:path w="5920740" h="1350645">
                <a:moveTo>
                  <a:pt x="0" y="1311440"/>
                </a:moveTo>
                <a:lnTo>
                  <a:pt x="3075" y="1326639"/>
                </a:lnTo>
                <a:lnTo>
                  <a:pt x="11461" y="1339053"/>
                </a:lnTo>
                <a:lnTo>
                  <a:pt x="23895" y="1347423"/>
                </a:lnTo>
                <a:lnTo>
                  <a:pt x="39115" y="1350492"/>
                </a:lnTo>
                <a:lnTo>
                  <a:pt x="5881242" y="1350492"/>
                </a:lnTo>
                <a:lnTo>
                  <a:pt x="5896389" y="1347423"/>
                </a:lnTo>
                <a:lnTo>
                  <a:pt x="5908786" y="1339053"/>
                </a:lnTo>
                <a:lnTo>
                  <a:pt x="5917158" y="1326639"/>
                </a:lnTo>
                <a:lnTo>
                  <a:pt x="5920232" y="1311440"/>
                </a:lnTo>
                <a:lnTo>
                  <a:pt x="5920232" y="38989"/>
                </a:lnTo>
                <a:lnTo>
                  <a:pt x="5917158" y="23788"/>
                </a:lnTo>
                <a:lnTo>
                  <a:pt x="5908786" y="11398"/>
                </a:lnTo>
                <a:lnTo>
                  <a:pt x="5896389" y="3055"/>
                </a:lnTo>
                <a:lnTo>
                  <a:pt x="5881242" y="0"/>
                </a:lnTo>
                <a:lnTo>
                  <a:pt x="39115" y="0"/>
                </a:lnTo>
                <a:lnTo>
                  <a:pt x="23895" y="3055"/>
                </a:lnTo>
                <a:lnTo>
                  <a:pt x="11461" y="11398"/>
                </a:lnTo>
                <a:lnTo>
                  <a:pt x="3075" y="23788"/>
                </a:lnTo>
                <a:lnTo>
                  <a:pt x="0" y="38989"/>
                </a:lnTo>
                <a:lnTo>
                  <a:pt x="0" y="1311440"/>
                </a:lnTo>
                <a:close/>
              </a:path>
            </a:pathLst>
          </a:custGeom>
          <a:ln w="38099">
            <a:solidFill>
              <a:srgbClr val="5FAA3D"/>
            </a:solidFill>
          </a:ln>
        </p:spPr>
        <p:txBody>
          <a:bodyPr wrap="square" lIns="0" tIns="0" rIns="0" bIns="0" rtlCol="0"/>
          <a:lstStyle/>
          <a:p>
            <a:endParaRPr/>
          </a:p>
        </p:txBody>
      </p:sp>
      <p:sp>
        <p:nvSpPr>
          <p:cNvPr id="22" name="object 22"/>
          <p:cNvSpPr/>
          <p:nvPr/>
        </p:nvSpPr>
        <p:spPr>
          <a:xfrm>
            <a:off x="2492762" y="6017251"/>
            <a:ext cx="6151841" cy="1027556"/>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2492762" y="6017251"/>
            <a:ext cx="6151981" cy="1027556"/>
          </a:xfrm>
          <a:custGeom>
            <a:avLst/>
            <a:gdLst/>
            <a:ahLst/>
            <a:cxnLst/>
            <a:rect l="l" t="t" r="r" b="b"/>
            <a:pathLst>
              <a:path w="5580380" h="932179">
                <a:moveTo>
                  <a:pt x="5580253" y="57912"/>
                </a:moveTo>
                <a:lnTo>
                  <a:pt x="5575704" y="35361"/>
                </a:lnTo>
                <a:lnTo>
                  <a:pt x="5563298" y="16954"/>
                </a:lnTo>
                <a:lnTo>
                  <a:pt x="5544891" y="4548"/>
                </a:lnTo>
                <a:lnTo>
                  <a:pt x="5522341" y="0"/>
                </a:lnTo>
                <a:lnTo>
                  <a:pt x="57912" y="0"/>
                </a:lnTo>
                <a:lnTo>
                  <a:pt x="35361" y="4548"/>
                </a:lnTo>
                <a:lnTo>
                  <a:pt x="16954" y="16954"/>
                </a:lnTo>
                <a:lnTo>
                  <a:pt x="4548" y="35361"/>
                </a:lnTo>
                <a:lnTo>
                  <a:pt x="0" y="57912"/>
                </a:lnTo>
                <a:lnTo>
                  <a:pt x="0" y="874179"/>
                </a:lnTo>
                <a:lnTo>
                  <a:pt x="4548" y="896759"/>
                </a:lnTo>
                <a:lnTo>
                  <a:pt x="16954" y="915195"/>
                </a:lnTo>
                <a:lnTo>
                  <a:pt x="35361" y="927623"/>
                </a:lnTo>
                <a:lnTo>
                  <a:pt x="57912" y="932180"/>
                </a:lnTo>
                <a:lnTo>
                  <a:pt x="5522341" y="932180"/>
                </a:lnTo>
                <a:lnTo>
                  <a:pt x="5544891" y="927623"/>
                </a:lnTo>
                <a:lnTo>
                  <a:pt x="5563298" y="915195"/>
                </a:lnTo>
                <a:lnTo>
                  <a:pt x="5575704" y="896759"/>
                </a:lnTo>
                <a:lnTo>
                  <a:pt x="5580253" y="874179"/>
                </a:lnTo>
                <a:lnTo>
                  <a:pt x="5580253" y="57912"/>
                </a:lnTo>
                <a:close/>
              </a:path>
            </a:pathLst>
          </a:custGeom>
          <a:ln w="9525">
            <a:solidFill>
              <a:srgbClr val="A6A6A6"/>
            </a:solidFill>
          </a:ln>
        </p:spPr>
        <p:txBody>
          <a:bodyPr wrap="square" lIns="0" tIns="0" rIns="0" bIns="0" rtlCol="0"/>
          <a:lstStyle/>
          <a:p>
            <a:endParaRPr/>
          </a:p>
        </p:txBody>
      </p:sp>
      <p:sp>
        <p:nvSpPr>
          <p:cNvPr id="24" name="object 24"/>
          <p:cNvSpPr txBox="1"/>
          <p:nvPr/>
        </p:nvSpPr>
        <p:spPr>
          <a:xfrm>
            <a:off x="2639911" y="6090355"/>
            <a:ext cx="5852363" cy="796566"/>
          </a:xfrm>
          <a:prstGeom prst="rect">
            <a:avLst/>
          </a:prstGeom>
        </p:spPr>
        <p:txBody>
          <a:bodyPr vert="horz" wrap="square" lIns="0" tIns="0" rIns="0" bIns="0" rtlCol="0">
            <a:spAutoFit/>
          </a:bodyPr>
          <a:lstStyle/>
          <a:p>
            <a:pPr marL="4200" algn="ctr">
              <a:lnSpc>
                <a:spcPct val="100000"/>
              </a:lnSpc>
            </a:pPr>
            <a:r>
              <a:rPr sz="2000" b="1" i="1" spc="-11" dirty="0">
                <a:solidFill>
                  <a:srgbClr val="292B2C"/>
                </a:solidFill>
                <a:latin typeface="Arial"/>
                <a:cs typeface="Arial"/>
              </a:rPr>
              <a:t>IoT </a:t>
            </a:r>
            <a:r>
              <a:rPr sz="2000" b="1" i="1" spc="6" dirty="0">
                <a:solidFill>
                  <a:srgbClr val="292B2C"/>
                </a:solidFill>
                <a:latin typeface="Arial"/>
                <a:cs typeface="Arial"/>
              </a:rPr>
              <a:t>Connectivity</a:t>
            </a:r>
            <a:r>
              <a:rPr sz="2000" b="1" i="1" spc="-160" dirty="0">
                <a:solidFill>
                  <a:srgbClr val="292B2C"/>
                </a:solidFill>
                <a:latin typeface="Arial"/>
                <a:cs typeface="Arial"/>
              </a:rPr>
              <a:t> </a:t>
            </a:r>
            <a:r>
              <a:rPr sz="2000" b="1" i="1" dirty="0">
                <a:solidFill>
                  <a:srgbClr val="292B2C"/>
                </a:solidFill>
                <a:latin typeface="Arial"/>
                <a:cs typeface="Arial"/>
              </a:rPr>
              <a:t>Middleware</a:t>
            </a:r>
            <a:endParaRPr sz="2000">
              <a:latin typeface="Arial"/>
              <a:cs typeface="Arial"/>
            </a:endParaRPr>
          </a:p>
          <a:p>
            <a:pPr algn="ctr">
              <a:lnSpc>
                <a:spcPts val="1698"/>
              </a:lnSpc>
              <a:spcBef>
                <a:spcPts val="402"/>
              </a:spcBef>
            </a:pPr>
            <a:r>
              <a:rPr sz="1500" dirty="0">
                <a:solidFill>
                  <a:srgbClr val="52555A"/>
                </a:solidFill>
                <a:latin typeface="Arial Narrow"/>
                <a:cs typeface="Arial Narrow"/>
              </a:rPr>
              <a:t>Software</a:t>
            </a:r>
            <a:r>
              <a:rPr sz="1500" spc="-28" dirty="0">
                <a:solidFill>
                  <a:srgbClr val="52555A"/>
                </a:solidFill>
                <a:latin typeface="Arial Narrow"/>
                <a:cs typeface="Arial Narrow"/>
              </a:rPr>
              <a:t> </a:t>
            </a:r>
            <a:r>
              <a:rPr sz="1500" dirty="0">
                <a:solidFill>
                  <a:srgbClr val="52555A"/>
                </a:solidFill>
                <a:latin typeface="Arial Narrow"/>
                <a:cs typeface="Arial Narrow"/>
              </a:rPr>
              <a:t>to</a:t>
            </a:r>
            <a:r>
              <a:rPr sz="1500" spc="11" dirty="0">
                <a:solidFill>
                  <a:srgbClr val="52555A"/>
                </a:solidFill>
                <a:latin typeface="Arial Narrow"/>
                <a:cs typeface="Arial Narrow"/>
              </a:rPr>
              <a:t> </a:t>
            </a:r>
            <a:r>
              <a:rPr sz="1500" dirty="0">
                <a:solidFill>
                  <a:srgbClr val="52555A"/>
                </a:solidFill>
                <a:latin typeface="Arial Narrow"/>
                <a:cs typeface="Arial Narrow"/>
              </a:rPr>
              <a:t>securely</a:t>
            </a:r>
            <a:r>
              <a:rPr sz="1500" spc="-39" dirty="0">
                <a:solidFill>
                  <a:srgbClr val="52555A"/>
                </a:solidFill>
                <a:latin typeface="Arial Narrow"/>
                <a:cs typeface="Arial Narrow"/>
              </a:rPr>
              <a:t> </a:t>
            </a:r>
            <a:r>
              <a:rPr sz="1500" dirty="0">
                <a:solidFill>
                  <a:srgbClr val="52555A"/>
                </a:solidFill>
                <a:latin typeface="Arial Narrow"/>
                <a:cs typeface="Arial Narrow"/>
              </a:rPr>
              <a:t>connect</a:t>
            </a:r>
            <a:r>
              <a:rPr sz="1500" spc="-66" dirty="0">
                <a:solidFill>
                  <a:srgbClr val="52555A"/>
                </a:solidFill>
                <a:latin typeface="Arial Narrow"/>
                <a:cs typeface="Arial Narrow"/>
              </a:rPr>
              <a:t> </a:t>
            </a:r>
            <a:r>
              <a:rPr sz="1500" dirty="0">
                <a:solidFill>
                  <a:srgbClr val="52555A"/>
                </a:solidFill>
                <a:latin typeface="Arial Narrow"/>
                <a:cs typeface="Arial Narrow"/>
              </a:rPr>
              <a:t>devices</a:t>
            </a:r>
            <a:r>
              <a:rPr sz="1500" spc="-33" dirty="0">
                <a:solidFill>
                  <a:srgbClr val="52555A"/>
                </a:solidFill>
                <a:latin typeface="Arial Narrow"/>
                <a:cs typeface="Arial Narrow"/>
              </a:rPr>
              <a:t> </a:t>
            </a:r>
            <a:r>
              <a:rPr sz="1500" spc="6" dirty="0">
                <a:solidFill>
                  <a:srgbClr val="52555A"/>
                </a:solidFill>
                <a:latin typeface="Arial Narrow"/>
                <a:cs typeface="Arial Narrow"/>
              </a:rPr>
              <a:t>and</a:t>
            </a:r>
            <a:r>
              <a:rPr sz="1500" spc="11" dirty="0">
                <a:solidFill>
                  <a:srgbClr val="52555A"/>
                </a:solidFill>
                <a:latin typeface="Arial Narrow"/>
                <a:cs typeface="Arial Narrow"/>
              </a:rPr>
              <a:t> </a:t>
            </a:r>
            <a:r>
              <a:rPr sz="1500" dirty="0">
                <a:solidFill>
                  <a:srgbClr val="52555A"/>
                </a:solidFill>
                <a:latin typeface="Arial Narrow"/>
                <a:cs typeface="Arial Narrow"/>
              </a:rPr>
              <a:t>communicate</a:t>
            </a:r>
            <a:r>
              <a:rPr sz="1500" spc="-61" dirty="0">
                <a:solidFill>
                  <a:srgbClr val="52555A"/>
                </a:solidFill>
                <a:latin typeface="Arial Narrow"/>
                <a:cs typeface="Arial Narrow"/>
              </a:rPr>
              <a:t> </a:t>
            </a:r>
            <a:r>
              <a:rPr sz="1500" dirty="0">
                <a:solidFill>
                  <a:srgbClr val="52555A"/>
                </a:solidFill>
                <a:latin typeface="Arial Narrow"/>
                <a:cs typeface="Arial Narrow"/>
              </a:rPr>
              <a:t>machine</a:t>
            </a:r>
            <a:r>
              <a:rPr sz="1500" spc="-61" dirty="0">
                <a:solidFill>
                  <a:srgbClr val="52555A"/>
                </a:solidFill>
                <a:latin typeface="Arial Narrow"/>
                <a:cs typeface="Arial Narrow"/>
              </a:rPr>
              <a:t> </a:t>
            </a:r>
            <a:r>
              <a:rPr sz="1500" spc="6" dirty="0">
                <a:solidFill>
                  <a:srgbClr val="52555A"/>
                </a:solidFill>
                <a:latin typeface="Arial Narrow"/>
                <a:cs typeface="Arial Narrow"/>
              </a:rPr>
              <a:t>and</a:t>
            </a:r>
            <a:r>
              <a:rPr sz="1500" spc="-28" dirty="0">
                <a:solidFill>
                  <a:srgbClr val="52555A"/>
                </a:solidFill>
                <a:latin typeface="Arial Narrow"/>
                <a:cs typeface="Arial Narrow"/>
              </a:rPr>
              <a:t> </a:t>
            </a:r>
            <a:r>
              <a:rPr sz="1500" dirty="0">
                <a:solidFill>
                  <a:srgbClr val="52555A"/>
                </a:solidFill>
                <a:latin typeface="Arial Narrow"/>
                <a:cs typeface="Arial Narrow"/>
              </a:rPr>
              <a:t>sensor</a:t>
            </a:r>
            <a:r>
              <a:rPr sz="1500" spc="-17" dirty="0">
                <a:solidFill>
                  <a:srgbClr val="52555A"/>
                </a:solidFill>
                <a:latin typeface="Arial Narrow"/>
                <a:cs typeface="Arial Narrow"/>
              </a:rPr>
              <a:t> </a:t>
            </a:r>
            <a:r>
              <a:rPr sz="1500" spc="6" dirty="0">
                <a:solidFill>
                  <a:srgbClr val="52555A"/>
                </a:solidFill>
                <a:latin typeface="Arial Narrow"/>
                <a:cs typeface="Arial Narrow"/>
              </a:rPr>
              <a:t>data</a:t>
            </a:r>
            <a:endParaRPr sz="1500">
              <a:latin typeface="Arial Narrow"/>
              <a:cs typeface="Arial Narrow"/>
            </a:endParaRPr>
          </a:p>
          <a:p>
            <a:pPr marL="7000" algn="ctr">
              <a:lnSpc>
                <a:spcPts val="1698"/>
              </a:lnSpc>
            </a:pPr>
            <a:r>
              <a:rPr sz="1500" dirty="0">
                <a:solidFill>
                  <a:srgbClr val="52555A"/>
                </a:solidFill>
                <a:latin typeface="Arial Narrow"/>
                <a:cs typeface="Arial Narrow"/>
              </a:rPr>
              <a:t>into the</a:t>
            </a:r>
            <a:r>
              <a:rPr sz="1500" spc="-116" dirty="0">
                <a:solidFill>
                  <a:srgbClr val="52555A"/>
                </a:solidFill>
                <a:latin typeface="Arial Narrow"/>
                <a:cs typeface="Arial Narrow"/>
              </a:rPr>
              <a:t> </a:t>
            </a:r>
            <a:r>
              <a:rPr sz="1500" dirty="0">
                <a:solidFill>
                  <a:srgbClr val="52555A"/>
                </a:solidFill>
                <a:latin typeface="Arial Narrow"/>
                <a:cs typeface="Arial Narrow"/>
              </a:rPr>
              <a:t>cloud</a:t>
            </a:r>
            <a:endParaRPr sz="1500">
              <a:latin typeface="Arial Narrow"/>
              <a:cs typeface="Arial Narrow"/>
            </a:endParaRPr>
          </a:p>
        </p:txBody>
      </p:sp>
      <p:sp>
        <p:nvSpPr>
          <p:cNvPr id="25" name="object 25"/>
          <p:cNvSpPr/>
          <p:nvPr/>
        </p:nvSpPr>
        <p:spPr>
          <a:xfrm>
            <a:off x="2242007" y="4170171"/>
            <a:ext cx="6532105" cy="1488836"/>
          </a:xfrm>
          <a:custGeom>
            <a:avLst/>
            <a:gdLst/>
            <a:ahLst/>
            <a:cxnLst/>
            <a:rect l="l" t="t" r="r" b="b"/>
            <a:pathLst>
              <a:path w="5925184" h="1350645">
                <a:moveTo>
                  <a:pt x="5885687" y="0"/>
                </a:moveTo>
                <a:lnTo>
                  <a:pt x="38988" y="0"/>
                </a:lnTo>
                <a:lnTo>
                  <a:pt x="23788" y="3075"/>
                </a:lnTo>
                <a:lnTo>
                  <a:pt x="11398" y="11461"/>
                </a:lnTo>
                <a:lnTo>
                  <a:pt x="3055" y="23895"/>
                </a:lnTo>
                <a:lnTo>
                  <a:pt x="0" y="39116"/>
                </a:lnTo>
                <a:lnTo>
                  <a:pt x="0" y="1311529"/>
                </a:lnTo>
                <a:lnTo>
                  <a:pt x="3055" y="1326729"/>
                </a:lnTo>
                <a:lnTo>
                  <a:pt x="11398" y="1339119"/>
                </a:lnTo>
                <a:lnTo>
                  <a:pt x="23788" y="1347462"/>
                </a:lnTo>
                <a:lnTo>
                  <a:pt x="38988" y="1350518"/>
                </a:lnTo>
                <a:lnTo>
                  <a:pt x="5885687" y="1350518"/>
                </a:lnTo>
                <a:lnTo>
                  <a:pt x="5900834" y="1347462"/>
                </a:lnTo>
                <a:lnTo>
                  <a:pt x="5913231" y="1339119"/>
                </a:lnTo>
                <a:lnTo>
                  <a:pt x="5921603" y="1326729"/>
                </a:lnTo>
                <a:lnTo>
                  <a:pt x="5924677" y="1311529"/>
                </a:lnTo>
                <a:lnTo>
                  <a:pt x="5924677" y="39116"/>
                </a:lnTo>
                <a:lnTo>
                  <a:pt x="5921603" y="23895"/>
                </a:lnTo>
                <a:lnTo>
                  <a:pt x="5913231" y="11461"/>
                </a:lnTo>
                <a:lnTo>
                  <a:pt x="5900834" y="3075"/>
                </a:lnTo>
                <a:lnTo>
                  <a:pt x="5885687" y="0"/>
                </a:lnTo>
                <a:close/>
              </a:path>
            </a:pathLst>
          </a:custGeom>
          <a:solidFill>
            <a:srgbClr val="BDE0AD"/>
          </a:solidFill>
        </p:spPr>
        <p:txBody>
          <a:bodyPr wrap="square" lIns="0" tIns="0" rIns="0" bIns="0" rtlCol="0"/>
          <a:lstStyle/>
          <a:p>
            <a:endParaRPr/>
          </a:p>
        </p:txBody>
      </p:sp>
      <p:sp>
        <p:nvSpPr>
          <p:cNvPr id="26" name="object 26"/>
          <p:cNvSpPr/>
          <p:nvPr/>
        </p:nvSpPr>
        <p:spPr>
          <a:xfrm>
            <a:off x="2242007" y="4170171"/>
            <a:ext cx="6532105" cy="1488836"/>
          </a:xfrm>
          <a:custGeom>
            <a:avLst/>
            <a:gdLst/>
            <a:ahLst/>
            <a:cxnLst/>
            <a:rect l="l" t="t" r="r" b="b"/>
            <a:pathLst>
              <a:path w="5925184" h="1350645">
                <a:moveTo>
                  <a:pt x="0" y="1311529"/>
                </a:moveTo>
                <a:lnTo>
                  <a:pt x="3055" y="1326729"/>
                </a:lnTo>
                <a:lnTo>
                  <a:pt x="11398" y="1339119"/>
                </a:lnTo>
                <a:lnTo>
                  <a:pt x="23788" y="1347462"/>
                </a:lnTo>
                <a:lnTo>
                  <a:pt x="38988" y="1350518"/>
                </a:lnTo>
                <a:lnTo>
                  <a:pt x="5885687" y="1350518"/>
                </a:lnTo>
                <a:lnTo>
                  <a:pt x="5900834" y="1347462"/>
                </a:lnTo>
                <a:lnTo>
                  <a:pt x="5913231" y="1339119"/>
                </a:lnTo>
                <a:lnTo>
                  <a:pt x="5921603" y="1326729"/>
                </a:lnTo>
                <a:lnTo>
                  <a:pt x="5924677" y="1311529"/>
                </a:lnTo>
                <a:lnTo>
                  <a:pt x="5924677" y="39116"/>
                </a:lnTo>
                <a:lnTo>
                  <a:pt x="5921603" y="23895"/>
                </a:lnTo>
                <a:lnTo>
                  <a:pt x="5913231" y="11461"/>
                </a:lnTo>
                <a:lnTo>
                  <a:pt x="5900834" y="3075"/>
                </a:lnTo>
                <a:lnTo>
                  <a:pt x="5885687" y="0"/>
                </a:lnTo>
                <a:lnTo>
                  <a:pt x="38988" y="0"/>
                </a:lnTo>
                <a:lnTo>
                  <a:pt x="23788" y="3075"/>
                </a:lnTo>
                <a:lnTo>
                  <a:pt x="11398" y="11461"/>
                </a:lnTo>
                <a:lnTo>
                  <a:pt x="3055" y="23895"/>
                </a:lnTo>
                <a:lnTo>
                  <a:pt x="0" y="39116"/>
                </a:lnTo>
                <a:lnTo>
                  <a:pt x="0" y="1311529"/>
                </a:lnTo>
                <a:close/>
              </a:path>
            </a:pathLst>
          </a:custGeom>
          <a:ln w="38100">
            <a:solidFill>
              <a:srgbClr val="5FAA3D"/>
            </a:solidFill>
          </a:ln>
        </p:spPr>
        <p:txBody>
          <a:bodyPr wrap="square" lIns="0" tIns="0" rIns="0" bIns="0" rtlCol="0"/>
          <a:lstStyle/>
          <a:p>
            <a:endParaRPr/>
          </a:p>
        </p:txBody>
      </p:sp>
      <p:sp>
        <p:nvSpPr>
          <p:cNvPr id="27" name="object 27"/>
          <p:cNvSpPr/>
          <p:nvPr/>
        </p:nvSpPr>
        <p:spPr>
          <a:xfrm>
            <a:off x="2493743" y="4391220"/>
            <a:ext cx="6150860" cy="1027555"/>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2493743" y="4391220"/>
            <a:ext cx="6151281" cy="1027556"/>
          </a:xfrm>
          <a:custGeom>
            <a:avLst/>
            <a:gdLst/>
            <a:ahLst/>
            <a:cxnLst/>
            <a:rect l="l" t="t" r="r" b="b"/>
            <a:pathLst>
              <a:path w="5579745" h="932179">
                <a:moveTo>
                  <a:pt x="5579363" y="58038"/>
                </a:moveTo>
                <a:lnTo>
                  <a:pt x="5574795" y="35415"/>
                </a:lnTo>
                <a:lnTo>
                  <a:pt x="5562346" y="16970"/>
                </a:lnTo>
                <a:lnTo>
                  <a:pt x="5543895" y="4550"/>
                </a:lnTo>
                <a:lnTo>
                  <a:pt x="5521325" y="0"/>
                </a:lnTo>
                <a:lnTo>
                  <a:pt x="58038" y="0"/>
                </a:lnTo>
                <a:lnTo>
                  <a:pt x="35468" y="4550"/>
                </a:lnTo>
                <a:lnTo>
                  <a:pt x="17018" y="16970"/>
                </a:lnTo>
                <a:lnTo>
                  <a:pt x="4568" y="35415"/>
                </a:lnTo>
                <a:lnTo>
                  <a:pt x="0" y="58038"/>
                </a:lnTo>
                <a:lnTo>
                  <a:pt x="0" y="874267"/>
                </a:lnTo>
                <a:lnTo>
                  <a:pt x="4568" y="896818"/>
                </a:lnTo>
                <a:lnTo>
                  <a:pt x="17018" y="915225"/>
                </a:lnTo>
                <a:lnTo>
                  <a:pt x="35468" y="927631"/>
                </a:lnTo>
                <a:lnTo>
                  <a:pt x="58038" y="932179"/>
                </a:lnTo>
                <a:lnTo>
                  <a:pt x="5521325" y="932179"/>
                </a:lnTo>
                <a:lnTo>
                  <a:pt x="5543895" y="927631"/>
                </a:lnTo>
                <a:lnTo>
                  <a:pt x="5562345" y="915225"/>
                </a:lnTo>
                <a:lnTo>
                  <a:pt x="5574795" y="896818"/>
                </a:lnTo>
                <a:lnTo>
                  <a:pt x="5579363" y="874267"/>
                </a:lnTo>
                <a:lnTo>
                  <a:pt x="5579363" y="58038"/>
                </a:lnTo>
                <a:close/>
              </a:path>
            </a:pathLst>
          </a:custGeom>
          <a:ln w="9525">
            <a:solidFill>
              <a:srgbClr val="A6A6A6"/>
            </a:solidFill>
          </a:ln>
        </p:spPr>
        <p:txBody>
          <a:bodyPr wrap="square" lIns="0" tIns="0" rIns="0" bIns="0" rtlCol="0"/>
          <a:lstStyle/>
          <a:p>
            <a:endParaRPr/>
          </a:p>
        </p:txBody>
      </p:sp>
      <p:sp>
        <p:nvSpPr>
          <p:cNvPr id="29" name="object 29"/>
          <p:cNvSpPr txBox="1"/>
          <p:nvPr/>
        </p:nvSpPr>
        <p:spPr>
          <a:xfrm>
            <a:off x="2570328" y="4463178"/>
            <a:ext cx="5998672" cy="796566"/>
          </a:xfrm>
          <a:prstGeom prst="rect">
            <a:avLst/>
          </a:prstGeom>
        </p:spPr>
        <p:txBody>
          <a:bodyPr vert="horz" wrap="square" lIns="0" tIns="0" rIns="0" bIns="0" rtlCol="0">
            <a:spAutoFit/>
          </a:bodyPr>
          <a:lstStyle/>
          <a:p>
            <a:pPr algn="ctr">
              <a:lnSpc>
                <a:spcPct val="100000"/>
              </a:lnSpc>
            </a:pPr>
            <a:r>
              <a:rPr sz="2000" b="1" i="1" dirty="0">
                <a:solidFill>
                  <a:srgbClr val="292B2C"/>
                </a:solidFill>
                <a:latin typeface="Arial"/>
                <a:cs typeface="Arial"/>
              </a:rPr>
              <a:t>Device and Data</a:t>
            </a:r>
            <a:r>
              <a:rPr sz="2000" b="1" i="1" spc="-116" dirty="0">
                <a:solidFill>
                  <a:srgbClr val="292B2C"/>
                </a:solidFill>
                <a:latin typeface="Arial"/>
                <a:cs typeface="Arial"/>
              </a:rPr>
              <a:t> </a:t>
            </a:r>
            <a:r>
              <a:rPr sz="2000" b="1" i="1" dirty="0">
                <a:solidFill>
                  <a:srgbClr val="292B2C"/>
                </a:solidFill>
                <a:latin typeface="Arial"/>
                <a:cs typeface="Arial"/>
              </a:rPr>
              <a:t>Management</a:t>
            </a:r>
            <a:endParaRPr sz="2000">
              <a:latin typeface="Arial"/>
              <a:cs typeface="Arial"/>
            </a:endParaRPr>
          </a:p>
          <a:p>
            <a:pPr algn="ctr">
              <a:lnSpc>
                <a:spcPts val="1698"/>
              </a:lnSpc>
              <a:spcBef>
                <a:spcPts val="402"/>
              </a:spcBef>
            </a:pPr>
            <a:r>
              <a:rPr sz="1500" dirty="0">
                <a:solidFill>
                  <a:srgbClr val="52555A"/>
                </a:solidFill>
                <a:latin typeface="Arial Narrow"/>
                <a:cs typeface="Arial Narrow"/>
              </a:rPr>
              <a:t>Solutions to securely </a:t>
            </a:r>
            <a:r>
              <a:rPr sz="1500" spc="-6" dirty="0">
                <a:solidFill>
                  <a:srgbClr val="52555A"/>
                </a:solidFill>
                <a:latin typeface="Arial Narrow"/>
                <a:cs typeface="Arial Narrow"/>
              </a:rPr>
              <a:t>collect </a:t>
            </a:r>
            <a:r>
              <a:rPr sz="1500" spc="6" dirty="0">
                <a:solidFill>
                  <a:srgbClr val="52555A"/>
                </a:solidFill>
                <a:latin typeface="Arial Narrow"/>
                <a:cs typeface="Arial Narrow"/>
              </a:rPr>
              <a:t>and </a:t>
            </a:r>
            <a:r>
              <a:rPr sz="1500" dirty="0">
                <a:solidFill>
                  <a:srgbClr val="52555A"/>
                </a:solidFill>
                <a:latin typeface="Arial Narrow"/>
                <a:cs typeface="Arial Narrow"/>
              </a:rPr>
              <a:t>process machine </a:t>
            </a:r>
            <a:r>
              <a:rPr sz="1500" spc="6" dirty="0">
                <a:solidFill>
                  <a:srgbClr val="52555A"/>
                </a:solidFill>
                <a:latin typeface="Arial Narrow"/>
                <a:cs typeface="Arial Narrow"/>
              </a:rPr>
              <a:t>and </a:t>
            </a:r>
            <a:r>
              <a:rPr sz="1500" dirty="0">
                <a:solidFill>
                  <a:srgbClr val="52555A"/>
                </a:solidFill>
                <a:latin typeface="Arial Narrow"/>
                <a:cs typeface="Arial Narrow"/>
              </a:rPr>
              <a:t>sensor data, </a:t>
            </a:r>
            <a:r>
              <a:rPr sz="1500" spc="6" dirty="0">
                <a:solidFill>
                  <a:srgbClr val="52555A"/>
                </a:solidFill>
                <a:latin typeface="Arial Narrow"/>
                <a:cs typeface="Arial Narrow"/>
              </a:rPr>
              <a:t>and </a:t>
            </a:r>
            <a:r>
              <a:rPr sz="1500" dirty="0">
                <a:solidFill>
                  <a:srgbClr val="52555A"/>
                </a:solidFill>
                <a:latin typeface="Arial Narrow"/>
                <a:cs typeface="Arial Narrow"/>
              </a:rPr>
              <a:t>to</a:t>
            </a:r>
            <a:r>
              <a:rPr sz="1500" spc="-187" dirty="0">
                <a:solidFill>
                  <a:srgbClr val="52555A"/>
                </a:solidFill>
                <a:latin typeface="Arial Narrow"/>
                <a:cs typeface="Arial Narrow"/>
              </a:rPr>
              <a:t> </a:t>
            </a:r>
            <a:r>
              <a:rPr sz="1500" dirty="0">
                <a:solidFill>
                  <a:srgbClr val="52555A"/>
                </a:solidFill>
                <a:latin typeface="Arial Narrow"/>
                <a:cs typeface="Arial Narrow"/>
              </a:rPr>
              <a:t>remotely</a:t>
            </a:r>
            <a:endParaRPr sz="1500">
              <a:latin typeface="Arial Narrow"/>
              <a:cs typeface="Arial Narrow"/>
            </a:endParaRPr>
          </a:p>
          <a:p>
            <a:pPr algn="ctr">
              <a:lnSpc>
                <a:spcPts val="1698"/>
              </a:lnSpc>
            </a:pPr>
            <a:r>
              <a:rPr sz="1500" spc="-11" dirty="0">
                <a:solidFill>
                  <a:srgbClr val="52555A"/>
                </a:solidFill>
                <a:latin typeface="Arial Narrow"/>
                <a:cs typeface="Arial Narrow"/>
              </a:rPr>
              <a:t>monitor,</a:t>
            </a:r>
            <a:r>
              <a:rPr sz="1500" spc="-33" dirty="0">
                <a:solidFill>
                  <a:srgbClr val="52555A"/>
                </a:solidFill>
                <a:latin typeface="Arial Narrow"/>
                <a:cs typeface="Arial Narrow"/>
              </a:rPr>
              <a:t> </a:t>
            </a:r>
            <a:r>
              <a:rPr sz="1500" spc="6" dirty="0">
                <a:solidFill>
                  <a:srgbClr val="52555A"/>
                </a:solidFill>
                <a:latin typeface="Arial Narrow"/>
                <a:cs typeface="Arial Narrow"/>
              </a:rPr>
              <a:t>manage,</a:t>
            </a:r>
            <a:r>
              <a:rPr sz="1500" spc="-72" dirty="0">
                <a:solidFill>
                  <a:srgbClr val="52555A"/>
                </a:solidFill>
                <a:latin typeface="Arial Narrow"/>
                <a:cs typeface="Arial Narrow"/>
              </a:rPr>
              <a:t> </a:t>
            </a:r>
            <a:r>
              <a:rPr sz="1500" dirty="0">
                <a:solidFill>
                  <a:srgbClr val="52555A"/>
                </a:solidFill>
                <a:latin typeface="Arial Narrow"/>
                <a:cs typeface="Arial Narrow"/>
              </a:rPr>
              <a:t>service</a:t>
            </a:r>
            <a:r>
              <a:rPr sz="1500" spc="-33" dirty="0">
                <a:solidFill>
                  <a:srgbClr val="52555A"/>
                </a:solidFill>
                <a:latin typeface="Arial Narrow"/>
                <a:cs typeface="Arial Narrow"/>
              </a:rPr>
              <a:t> </a:t>
            </a:r>
            <a:r>
              <a:rPr sz="1500" spc="6" dirty="0">
                <a:solidFill>
                  <a:srgbClr val="52555A"/>
                </a:solidFill>
                <a:latin typeface="Arial Narrow"/>
                <a:cs typeface="Arial Narrow"/>
              </a:rPr>
              <a:t>and</a:t>
            </a:r>
            <a:r>
              <a:rPr sz="1500" spc="-33" dirty="0">
                <a:solidFill>
                  <a:srgbClr val="52555A"/>
                </a:solidFill>
                <a:latin typeface="Arial Narrow"/>
                <a:cs typeface="Arial Narrow"/>
              </a:rPr>
              <a:t> </a:t>
            </a:r>
            <a:r>
              <a:rPr sz="1500" dirty="0">
                <a:solidFill>
                  <a:srgbClr val="52555A"/>
                </a:solidFill>
                <a:latin typeface="Arial Narrow"/>
                <a:cs typeface="Arial Narrow"/>
              </a:rPr>
              <a:t>control</a:t>
            </a:r>
            <a:r>
              <a:rPr sz="1500" spc="-44" dirty="0">
                <a:solidFill>
                  <a:srgbClr val="52555A"/>
                </a:solidFill>
                <a:latin typeface="Arial Narrow"/>
                <a:cs typeface="Arial Narrow"/>
              </a:rPr>
              <a:t> </a:t>
            </a:r>
            <a:r>
              <a:rPr sz="1500" dirty="0">
                <a:solidFill>
                  <a:srgbClr val="52555A"/>
                </a:solidFill>
                <a:latin typeface="Arial Narrow"/>
                <a:cs typeface="Arial Narrow"/>
              </a:rPr>
              <a:t>wired</a:t>
            </a:r>
            <a:r>
              <a:rPr sz="1500" spc="-33" dirty="0">
                <a:solidFill>
                  <a:srgbClr val="52555A"/>
                </a:solidFill>
                <a:latin typeface="Arial Narrow"/>
                <a:cs typeface="Arial Narrow"/>
              </a:rPr>
              <a:t> </a:t>
            </a:r>
            <a:r>
              <a:rPr sz="1500" spc="6" dirty="0">
                <a:solidFill>
                  <a:srgbClr val="52555A"/>
                </a:solidFill>
                <a:latin typeface="Arial Narrow"/>
                <a:cs typeface="Arial Narrow"/>
              </a:rPr>
              <a:t>and </a:t>
            </a:r>
            <a:r>
              <a:rPr sz="1500" dirty="0">
                <a:solidFill>
                  <a:srgbClr val="52555A"/>
                </a:solidFill>
                <a:latin typeface="Arial Narrow"/>
                <a:cs typeface="Arial Narrow"/>
              </a:rPr>
              <a:t>wireless</a:t>
            </a:r>
            <a:r>
              <a:rPr sz="1500" spc="-77" dirty="0">
                <a:solidFill>
                  <a:srgbClr val="52555A"/>
                </a:solidFill>
                <a:latin typeface="Arial Narrow"/>
                <a:cs typeface="Arial Narrow"/>
              </a:rPr>
              <a:t> </a:t>
            </a:r>
            <a:r>
              <a:rPr sz="1500" dirty="0">
                <a:solidFill>
                  <a:srgbClr val="52555A"/>
                </a:solidFill>
                <a:latin typeface="Arial Narrow"/>
                <a:cs typeface="Arial Narrow"/>
              </a:rPr>
              <a:t>intelligent</a:t>
            </a:r>
            <a:r>
              <a:rPr sz="1500" spc="-33" dirty="0">
                <a:solidFill>
                  <a:srgbClr val="52555A"/>
                </a:solidFill>
                <a:latin typeface="Arial Narrow"/>
                <a:cs typeface="Arial Narrow"/>
              </a:rPr>
              <a:t> </a:t>
            </a:r>
            <a:r>
              <a:rPr sz="1500" dirty="0">
                <a:solidFill>
                  <a:srgbClr val="52555A"/>
                </a:solidFill>
                <a:latin typeface="Arial Narrow"/>
                <a:cs typeface="Arial Narrow"/>
              </a:rPr>
              <a:t>assets</a:t>
            </a:r>
            <a:endParaRPr sz="1500">
              <a:latin typeface="Arial Narrow"/>
              <a:cs typeface="Arial Narrow"/>
            </a:endParaRPr>
          </a:p>
        </p:txBody>
      </p:sp>
      <p:sp>
        <p:nvSpPr>
          <p:cNvPr id="30" name="object 30"/>
          <p:cNvSpPr/>
          <p:nvPr/>
        </p:nvSpPr>
        <p:spPr>
          <a:xfrm>
            <a:off x="2242007" y="2538681"/>
            <a:ext cx="6532105" cy="1488836"/>
          </a:xfrm>
          <a:custGeom>
            <a:avLst/>
            <a:gdLst/>
            <a:ahLst/>
            <a:cxnLst/>
            <a:rect l="l" t="t" r="r" b="b"/>
            <a:pathLst>
              <a:path w="5925184" h="1350645">
                <a:moveTo>
                  <a:pt x="5885687" y="0"/>
                </a:moveTo>
                <a:lnTo>
                  <a:pt x="38988" y="0"/>
                </a:lnTo>
                <a:lnTo>
                  <a:pt x="23788" y="3055"/>
                </a:lnTo>
                <a:lnTo>
                  <a:pt x="11398" y="11398"/>
                </a:lnTo>
                <a:lnTo>
                  <a:pt x="3055" y="23788"/>
                </a:lnTo>
                <a:lnTo>
                  <a:pt x="0" y="38988"/>
                </a:lnTo>
                <a:lnTo>
                  <a:pt x="0" y="1311402"/>
                </a:lnTo>
                <a:lnTo>
                  <a:pt x="3055" y="1326622"/>
                </a:lnTo>
                <a:lnTo>
                  <a:pt x="11398" y="1339056"/>
                </a:lnTo>
                <a:lnTo>
                  <a:pt x="23788" y="1347442"/>
                </a:lnTo>
                <a:lnTo>
                  <a:pt x="38988" y="1350517"/>
                </a:lnTo>
                <a:lnTo>
                  <a:pt x="5885687" y="1350517"/>
                </a:lnTo>
                <a:lnTo>
                  <a:pt x="5900834" y="1347442"/>
                </a:lnTo>
                <a:lnTo>
                  <a:pt x="5913231" y="1339056"/>
                </a:lnTo>
                <a:lnTo>
                  <a:pt x="5921603" y="1326622"/>
                </a:lnTo>
                <a:lnTo>
                  <a:pt x="5924677" y="1311402"/>
                </a:lnTo>
                <a:lnTo>
                  <a:pt x="5924677" y="38988"/>
                </a:lnTo>
                <a:lnTo>
                  <a:pt x="5921603" y="23788"/>
                </a:lnTo>
                <a:lnTo>
                  <a:pt x="5913231" y="11398"/>
                </a:lnTo>
                <a:lnTo>
                  <a:pt x="5900834" y="3055"/>
                </a:lnTo>
                <a:lnTo>
                  <a:pt x="5885687" y="0"/>
                </a:lnTo>
                <a:close/>
              </a:path>
            </a:pathLst>
          </a:custGeom>
          <a:solidFill>
            <a:srgbClr val="BDE0AD"/>
          </a:solidFill>
        </p:spPr>
        <p:txBody>
          <a:bodyPr wrap="square" lIns="0" tIns="0" rIns="0" bIns="0" rtlCol="0"/>
          <a:lstStyle/>
          <a:p>
            <a:endParaRPr/>
          </a:p>
        </p:txBody>
      </p:sp>
      <p:sp>
        <p:nvSpPr>
          <p:cNvPr id="31" name="object 31"/>
          <p:cNvSpPr/>
          <p:nvPr/>
        </p:nvSpPr>
        <p:spPr>
          <a:xfrm>
            <a:off x="2242007" y="2538681"/>
            <a:ext cx="6532105" cy="1488836"/>
          </a:xfrm>
          <a:custGeom>
            <a:avLst/>
            <a:gdLst/>
            <a:ahLst/>
            <a:cxnLst/>
            <a:rect l="l" t="t" r="r" b="b"/>
            <a:pathLst>
              <a:path w="5925184" h="1350645">
                <a:moveTo>
                  <a:pt x="0" y="1311402"/>
                </a:moveTo>
                <a:lnTo>
                  <a:pt x="3055" y="1326622"/>
                </a:lnTo>
                <a:lnTo>
                  <a:pt x="11398" y="1339056"/>
                </a:lnTo>
                <a:lnTo>
                  <a:pt x="23788" y="1347442"/>
                </a:lnTo>
                <a:lnTo>
                  <a:pt x="38988" y="1350517"/>
                </a:lnTo>
                <a:lnTo>
                  <a:pt x="5885687" y="1350517"/>
                </a:lnTo>
                <a:lnTo>
                  <a:pt x="5900834" y="1347442"/>
                </a:lnTo>
                <a:lnTo>
                  <a:pt x="5913231" y="1339056"/>
                </a:lnTo>
                <a:lnTo>
                  <a:pt x="5921603" y="1326622"/>
                </a:lnTo>
                <a:lnTo>
                  <a:pt x="5924677" y="1311402"/>
                </a:lnTo>
                <a:lnTo>
                  <a:pt x="5924677" y="38988"/>
                </a:lnTo>
                <a:lnTo>
                  <a:pt x="5921603" y="23788"/>
                </a:lnTo>
                <a:lnTo>
                  <a:pt x="5913231" y="11398"/>
                </a:lnTo>
                <a:lnTo>
                  <a:pt x="5900834" y="3055"/>
                </a:lnTo>
                <a:lnTo>
                  <a:pt x="5885687" y="0"/>
                </a:lnTo>
                <a:lnTo>
                  <a:pt x="38988" y="0"/>
                </a:lnTo>
                <a:lnTo>
                  <a:pt x="23788" y="3055"/>
                </a:lnTo>
                <a:lnTo>
                  <a:pt x="11398" y="11398"/>
                </a:lnTo>
                <a:lnTo>
                  <a:pt x="3055" y="23788"/>
                </a:lnTo>
                <a:lnTo>
                  <a:pt x="0" y="38988"/>
                </a:lnTo>
                <a:lnTo>
                  <a:pt x="0" y="1311402"/>
                </a:lnTo>
                <a:close/>
              </a:path>
            </a:pathLst>
          </a:custGeom>
          <a:ln w="38100">
            <a:solidFill>
              <a:srgbClr val="5FAA3D"/>
            </a:solidFill>
          </a:ln>
        </p:spPr>
        <p:txBody>
          <a:bodyPr wrap="square" lIns="0" tIns="0" rIns="0" bIns="0" rtlCol="0"/>
          <a:lstStyle/>
          <a:p>
            <a:endParaRPr/>
          </a:p>
        </p:txBody>
      </p:sp>
      <p:sp>
        <p:nvSpPr>
          <p:cNvPr id="32" name="object 32"/>
          <p:cNvSpPr/>
          <p:nvPr/>
        </p:nvSpPr>
        <p:spPr>
          <a:xfrm>
            <a:off x="2493743" y="2759592"/>
            <a:ext cx="6150860" cy="1027696"/>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2493743" y="2759592"/>
            <a:ext cx="6151281" cy="1028256"/>
          </a:xfrm>
          <a:custGeom>
            <a:avLst/>
            <a:gdLst/>
            <a:ahLst/>
            <a:cxnLst/>
            <a:rect l="l" t="t" r="r" b="b"/>
            <a:pathLst>
              <a:path w="5579745" h="932814">
                <a:moveTo>
                  <a:pt x="5579363" y="58038"/>
                </a:moveTo>
                <a:lnTo>
                  <a:pt x="5574795" y="35468"/>
                </a:lnTo>
                <a:lnTo>
                  <a:pt x="5562346" y="17018"/>
                </a:lnTo>
                <a:lnTo>
                  <a:pt x="5543895" y="4568"/>
                </a:lnTo>
                <a:lnTo>
                  <a:pt x="5521325" y="0"/>
                </a:lnTo>
                <a:lnTo>
                  <a:pt x="58038" y="0"/>
                </a:lnTo>
                <a:lnTo>
                  <a:pt x="35468" y="4568"/>
                </a:lnTo>
                <a:lnTo>
                  <a:pt x="17018" y="17018"/>
                </a:lnTo>
                <a:lnTo>
                  <a:pt x="4568" y="35468"/>
                </a:lnTo>
                <a:lnTo>
                  <a:pt x="0" y="58038"/>
                </a:lnTo>
                <a:lnTo>
                  <a:pt x="0" y="874267"/>
                </a:lnTo>
                <a:lnTo>
                  <a:pt x="4568" y="896838"/>
                </a:lnTo>
                <a:lnTo>
                  <a:pt x="17018" y="915288"/>
                </a:lnTo>
                <a:lnTo>
                  <a:pt x="35468" y="927738"/>
                </a:lnTo>
                <a:lnTo>
                  <a:pt x="58038" y="932307"/>
                </a:lnTo>
                <a:lnTo>
                  <a:pt x="5521325" y="932307"/>
                </a:lnTo>
                <a:lnTo>
                  <a:pt x="5543895" y="927738"/>
                </a:lnTo>
                <a:lnTo>
                  <a:pt x="5562345" y="915288"/>
                </a:lnTo>
                <a:lnTo>
                  <a:pt x="5574795" y="896838"/>
                </a:lnTo>
                <a:lnTo>
                  <a:pt x="5579363" y="874267"/>
                </a:lnTo>
                <a:lnTo>
                  <a:pt x="5579363" y="58038"/>
                </a:lnTo>
                <a:close/>
              </a:path>
            </a:pathLst>
          </a:custGeom>
          <a:ln w="9525">
            <a:solidFill>
              <a:srgbClr val="A6A6A6"/>
            </a:solidFill>
          </a:ln>
        </p:spPr>
        <p:txBody>
          <a:bodyPr wrap="square" lIns="0" tIns="0" rIns="0" bIns="0" rtlCol="0"/>
          <a:lstStyle/>
          <a:p>
            <a:endParaRPr/>
          </a:p>
        </p:txBody>
      </p:sp>
      <p:sp>
        <p:nvSpPr>
          <p:cNvPr id="34" name="object 34"/>
          <p:cNvSpPr txBox="1"/>
          <p:nvPr/>
        </p:nvSpPr>
        <p:spPr>
          <a:xfrm>
            <a:off x="2766898" y="2830569"/>
            <a:ext cx="5600347" cy="833562"/>
          </a:xfrm>
          <a:prstGeom prst="rect">
            <a:avLst/>
          </a:prstGeom>
        </p:spPr>
        <p:txBody>
          <a:bodyPr vert="horz" wrap="square" lIns="0" tIns="0" rIns="0" bIns="0" rtlCol="0">
            <a:spAutoFit/>
          </a:bodyPr>
          <a:lstStyle/>
          <a:p>
            <a:pPr algn="ctr">
              <a:lnSpc>
                <a:spcPct val="100000"/>
              </a:lnSpc>
            </a:pPr>
            <a:r>
              <a:rPr sz="2000" b="1" i="1" dirty="0">
                <a:solidFill>
                  <a:srgbClr val="292B2C"/>
                </a:solidFill>
                <a:latin typeface="Arial"/>
                <a:cs typeface="Arial"/>
              </a:rPr>
              <a:t>Rapid </a:t>
            </a:r>
            <a:r>
              <a:rPr sz="2000" b="1" i="1" spc="6" dirty="0">
                <a:solidFill>
                  <a:srgbClr val="292B2C"/>
                </a:solidFill>
                <a:latin typeface="Arial"/>
                <a:cs typeface="Arial"/>
              </a:rPr>
              <a:t>Application </a:t>
            </a:r>
            <a:r>
              <a:rPr sz="2000" b="1" i="1" dirty="0">
                <a:solidFill>
                  <a:srgbClr val="292B2C"/>
                </a:solidFill>
                <a:latin typeface="Arial"/>
                <a:cs typeface="Arial"/>
              </a:rPr>
              <a:t>Development</a:t>
            </a:r>
            <a:r>
              <a:rPr sz="2000" b="1" i="1" spc="-270" dirty="0">
                <a:solidFill>
                  <a:srgbClr val="292B2C"/>
                </a:solidFill>
                <a:latin typeface="Arial"/>
                <a:cs typeface="Arial"/>
              </a:rPr>
              <a:t> </a:t>
            </a:r>
            <a:r>
              <a:rPr sz="2000" b="1" i="1" spc="-6" dirty="0">
                <a:solidFill>
                  <a:srgbClr val="292B2C"/>
                </a:solidFill>
                <a:latin typeface="Arial"/>
                <a:cs typeface="Arial"/>
              </a:rPr>
              <a:t>Environment</a:t>
            </a:r>
            <a:endParaRPr sz="2000">
              <a:latin typeface="Arial"/>
              <a:cs typeface="Arial"/>
            </a:endParaRPr>
          </a:p>
          <a:p>
            <a:pPr marL="13999" marR="5600" algn="ctr">
              <a:lnSpc>
                <a:spcPts val="1664"/>
              </a:lnSpc>
              <a:spcBef>
                <a:spcPts val="694"/>
              </a:spcBef>
            </a:pPr>
            <a:r>
              <a:rPr sz="1500" dirty="0">
                <a:solidFill>
                  <a:srgbClr val="52555A"/>
                </a:solidFill>
                <a:latin typeface="Arial Narrow"/>
                <a:cs typeface="Arial Narrow"/>
              </a:rPr>
              <a:t>Platform</a:t>
            </a:r>
            <a:r>
              <a:rPr sz="1500" spc="-22" dirty="0">
                <a:solidFill>
                  <a:srgbClr val="52555A"/>
                </a:solidFill>
                <a:latin typeface="Arial Narrow"/>
                <a:cs typeface="Arial Narrow"/>
              </a:rPr>
              <a:t> </a:t>
            </a:r>
            <a:r>
              <a:rPr sz="1500" spc="6" dirty="0">
                <a:solidFill>
                  <a:srgbClr val="52555A"/>
                </a:solidFill>
                <a:latin typeface="Arial Narrow"/>
                <a:cs typeface="Arial Narrow"/>
              </a:rPr>
              <a:t>and</a:t>
            </a:r>
            <a:r>
              <a:rPr sz="1500" spc="-22" dirty="0">
                <a:solidFill>
                  <a:srgbClr val="52555A"/>
                </a:solidFill>
                <a:latin typeface="Arial Narrow"/>
                <a:cs typeface="Arial Narrow"/>
              </a:rPr>
              <a:t> </a:t>
            </a:r>
            <a:r>
              <a:rPr sz="1500" dirty="0">
                <a:solidFill>
                  <a:srgbClr val="52555A"/>
                </a:solidFill>
                <a:latin typeface="Arial Narrow"/>
                <a:cs typeface="Arial Narrow"/>
              </a:rPr>
              <a:t>tools</a:t>
            </a:r>
            <a:r>
              <a:rPr sz="1500" spc="6" dirty="0">
                <a:solidFill>
                  <a:srgbClr val="52555A"/>
                </a:solidFill>
                <a:latin typeface="Arial Narrow"/>
                <a:cs typeface="Arial Narrow"/>
              </a:rPr>
              <a:t> </a:t>
            </a:r>
            <a:r>
              <a:rPr sz="1500" dirty="0">
                <a:solidFill>
                  <a:srgbClr val="52555A"/>
                </a:solidFill>
                <a:latin typeface="Arial Narrow"/>
                <a:cs typeface="Arial Narrow"/>
              </a:rPr>
              <a:t>to</a:t>
            </a:r>
            <a:r>
              <a:rPr sz="1500" spc="-22" dirty="0">
                <a:solidFill>
                  <a:srgbClr val="52555A"/>
                </a:solidFill>
                <a:latin typeface="Arial Narrow"/>
                <a:cs typeface="Arial Narrow"/>
              </a:rPr>
              <a:t> </a:t>
            </a:r>
            <a:r>
              <a:rPr sz="1500" dirty="0">
                <a:solidFill>
                  <a:srgbClr val="52555A"/>
                </a:solidFill>
                <a:latin typeface="Arial Narrow"/>
                <a:cs typeface="Arial Narrow"/>
              </a:rPr>
              <a:t>enable</a:t>
            </a:r>
            <a:r>
              <a:rPr sz="1500" spc="-28" dirty="0">
                <a:solidFill>
                  <a:srgbClr val="52555A"/>
                </a:solidFill>
                <a:latin typeface="Arial Narrow"/>
                <a:cs typeface="Arial Narrow"/>
              </a:rPr>
              <a:t> </a:t>
            </a:r>
            <a:r>
              <a:rPr sz="1500" dirty="0">
                <a:solidFill>
                  <a:srgbClr val="52555A"/>
                </a:solidFill>
                <a:latin typeface="Arial Narrow"/>
                <a:cs typeface="Arial Narrow"/>
              </a:rPr>
              <a:t>the</a:t>
            </a:r>
            <a:r>
              <a:rPr sz="1500" spc="-22" dirty="0">
                <a:solidFill>
                  <a:srgbClr val="52555A"/>
                </a:solidFill>
                <a:latin typeface="Arial Narrow"/>
                <a:cs typeface="Arial Narrow"/>
              </a:rPr>
              <a:t> </a:t>
            </a:r>
            <a:r>
              <a:rPr sz="1500" dirty="0">
                <a:solidFill>
                  <a:srgbClr val="52555A"/>
                </a:solidFill>
                <a:latin typeface="Arial Narrow"/>
                <a:cs typeface="Arial Narrow"/>
              </a:rPr>
              <a:t>rapid</a:t>
            </a:r>
            <a:r>
              <a:rPr sz="1500" spc="-28" dirty="0">
                <a:solidFill>
                  <a:srgbClr val="52555A"/>
                </a:solidFill>
                <a:latin typeface="Arial Narrow"/>
                <a:cs typeface="Arial Narrow"/>
              </a:rPr>
              <a:t> </a:t>
            </a:r>
            <a:r>
              <a:rPr sz="1500" dirty="0">
                <a:solidFill>
                  <a:srgbClr val="52555A"/>
                </a:solidFill>
                <a:latin typeface="Arial Narrow"/>
                <a:cs typeface="Arial Narrow"/>
              </a:rPr>
              <a:t>development</a:t>
            </a:r>
            <a:r>
              <a:rPr sz="1500" spc="-66" dirty="0">
                <a:solidFill>
                  <a:srgbClr val="52555A"/>
                </a:solidFill>
                <a:latin typeface="Arial Narrow"/>
                <a:cs typeface="Arial Narrow"/>
              </a:rPr>
              <a:t> </a:t>
            </a:r>
            <a:r>
              <a:rPr sz="1500" dirty="0">
                <a:solidFill>
                  <a:srgbClr val="52555A"/>
                </a:solidFill>
                <a:latin typeface="Arial Narrow"/>
                <a:cs typeface="Arial Narrow"/>
              </a:rPr>
              <a:t>of</a:t>
            </a:r>
            <a:r>
              <a:rPr sz="1500" spc="11" dirty="0">
                <a:solidFill>
                  <a:srgbClr val="52555A"/>
                </a:solidFill>
                <a:latin typeface="Arial Narrow"/>
                <a:cs typeface="Arial Narrow"/>
              </a:rPr>
              <a:t> </a:t>
            </a:r>
            <a:r>
              <a:rPr sz="1500" dirty="0">
                <a:solidFill>
                  <a:srgbClr val="52555A"/>
                </a:solidFill>
                <a:latin typeface="Arial Narrow"/>
                <a:cs typeface="Arial Narrow"/>
              </a:rPr>
              <a:t>innovative</a:t>
            </a:r>
            <a:r>
              <a:rPr sz="1500" spc="-66" dirty="0">
                <a:solidFill>
                  <a:srgbClr val="52555A"/>
                </a:solidFill>
                <a:latin typeface="Arial Narrow"/>
                <a:cs typeface="Arial Narrow"/>
              </a:rPr>
              <a:t> </a:t>
            </a:r>
            <a:r>
              <a:rPr sz="1500" dirty="0">
                <a:solidFill>
                  <a:srgbClr val="52555A"/>
                </a:solidFill>
                <a:latin typeface="Arial Narrow"/>
                <a:cs typeface="Arial Narrow"/>
              </a:rPr>
              <a:t>IoT</a:t>
            </a:r>
            <a:r>
              <a:rPr sz="1500" spc="-17" dirty="0">
                <a:solidFill>
                  <a:srgbClr val="52555A"/>
                </a:solidFill>
                <a:latin typeface="Arial Narrow"/>
                <a:cs typeface="Arial Narrow"/>
              </a:rPr>
              <a:t> </a:t>
            </a:r>
            <a:r>
              <a:rPr sz="1500" spc="6" dirty="0">
                <a:solidFill>
                  <a:srgbClr val="52555A"/>
                </a:solidFill>
                <a:latin typeface="Arial Narrow"/>
                <a:cs typeface="Arial Narrow"/>
              </a:rPr>
              <a:t>apps</a:t>
            </a:r>
            <a:r>
              <a:rPr sz="1500" spc="-33" dirty="0">
                <a:solidFill>
                  <a:srgbClr val="52555A"/>
                </a:solidFill>
                <a:latin typeface="Arial Narrow"/>
                <a:cs typeface="Arial Narrow"/>
              </a:rPr>
              <a:t> </a:t>
            </a:r>
            <a:r>
              <a:rPr sz="1500" dirty="0">
                <a:solidFill>
                  <a:srgbClr val="52555A"/>
                </a:solidFill>
                <a:latin typeface="Arial Narrow"/>
                <a:cs typeface="Arial Narrow"/>
              </a:rPr>
              <a:t>that  unlock </a:t>
            </a:r>
            <a:r>
              <a:rPr sz="1500" spc="6" dirty="0">
                <a:solidFill>
                  <a:srgbClr val="52555A"/>
                </a:solidFill>
                <a:latin typeface="Arial Narrow"/>
                <a:cs typeface="Arial Narrow"/>
              </a:rPr>
              <a:t>new</a:t>
            </a:r>
            <a:r>
              <a:rPr sz="1500" spc="-160" dirty="0">
                <a:solidFill>
                  <a:srgbClr val="52555A"/>
                </a:solidFill>
                <a:latin typeface="Arial Narrow"/>
                <a:cs typeface="Arial Narrow"/>
              </a:rPr>
              <a:t> </a:t>
            </a:r>
            <a:r>
              <a:rPr sz="1500" dirty="0">
                <a:solidFill>
                  <a:srgbClr val="52555A"/>
                </a:solidFill>
                <a:latin typeface="Arial Narrow"/>
                <a:cs typeface="Arial Narrow"/>
              </a:rPr>
              <a:t>value.</a:t>
            </a:r>
            <a:endParaRPr sz="1500">
              <a:latin typeface="Arial Narrow"/>
              <a:cs typeface="Arial Narrow"/>
            </a:endParaRPr>
          </a:p>
        </p:txBody>
      </p:sp>
      <p:sp>
        <p:nvSpPr>
          <p:cNvPr id="35" name="object 35"/>
          <p:cNvSpPr/>
          <p:nvPr/>
        </p:nvSpPr>
        <p:spPr>
          <a:xfrm>
            <a:off x="2866166" y="1194472"/>
            <a:ext cx="1640901" cy="1190914"/>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4812565" y="1194472"/>
            <a:ext cx="1491652" cy="1190914"/>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6609577" y="1194472"/>
            <a:ext cx="1543035" cy="1190914"/>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6676222" y="1267409"/>
            <a:ext cx="1173357" cy="739714"/>
          </a:xfrm>
          <a:prstGeom prst="rect">
            <a:avLst/>
          </a:prstGeom>
          <a:blipFill>
            <a:blip r:embed="rId16" cstate="print"/>
            <a:stretch>
              <a:fillRect/>
            </a:stretch>
          </a:blipFill>
        </p:spPr>
        <p:txBody>
          <a:bodyPr wrap="square" lIns="0" tIns="0" rIns="0" bIns="0" rtlCol="0"/>
          <a:lstStyle/>
          <a:p>
            <a:endParaRPr/>
          </a:p>
        </p:txBody>
      </p:sp>
      <p:sp>
        <p:nvSpPr>
          <p:cNvPr id="39" name="object 39"/>
          <p:cNvSpPr/>
          <p:nvPr/>
        </p:nvSpPr>
        <p:spPr>
          <a:xfrm>
            <a:off x="7536994" y="1850736"/>
            <a:ext cx="615562" cy="552709"/>
          </a:xfrm>
          <a:prstGeom prst="rect">
            <a:avLst/>
          </a:prstGeom>
          <a:blipFill>
            <a:blip r:embed="rId17" cstate="print"/>
            <a:stretch>
              <a:fillRect/>
            </a:stretch>
          </a:blipFill>
        </p:spPr>
        <p:txBody>
          <a:bodyPr wrap="square" lIns="0" tIns="0" rIns="0" bIns="0" rtlCol="0"/>
          <a:lstStyle/>
          <a:p>
            <a:endParaRPr/>
          </a:p>
        </p:txBody>
      </p:sp>
      <p:sp>
        <p:nvSpPr>
          <p:cNvPr id="40" name="object 40"/>
          <p:cNvSpPr/>
          <p:nvPr/>
        </p:nvSpPr>
        <p:spPr>
          <a:xfrm>
            <a:off x="7596919" y="1896402"/>
            <a:ext cx="492242" cy="446286"/>
          </a:xfrm>
          <a:prstGeom prst="rect">
            <a:avLst/>
          </a:prstGeom>
          <a:blipFill>
            <a:blip r:embed="rId18" cstate="print"/>
            <a:stretch>
              <a:fillRect/>
            </a:stretch>
          </a:blipFill>
        </p:spPr>
        <p:txBody>
          <a:bodyPr wrap="square" lIns="0" tIns="0" rIns="0" bIns="0" rtlCol="0"/>
          <a:lstStyle/>
          <a:p>
            <a:endParaRPr/>
          </a:p>
        </p:txBody>
      </p:sp>
      <p:sp>
        <p:nvSpPr>
          <p:cNvPr id="3" name="Date Placeholder 2"/>
          <p:cNvSpPr>
            <a:spLocks noGrp="1"/>
          </p:cNvSpPr>
          <p:nvPr>
            <p:ph type="dt" sz="half" idx="10"/>
          </p:nvPr>
        </p:nvSpPr>
        <p:spPr/>
        <p:txBody>
          <a:bodyPr/>
          <a:lstStyle/>
          <a:p>
            <a:r>
              <a:rPr lang="en-US" altLang="ko-KR"/>
              <a:t>© Lee</a:t>
            </a:r>
            <a:endParaRPr lang="en-US"/>
          </a:p>
        </p:txBody>
      </p:sp>
      <p:sp>
        <p:nvSpPr>
          <p:cNvPr id="45" name="Footer Placeholder 44"/>
          <p:cNvSpPr>
            <a:spLocks noGrp="1"/>
          </p:cNvSpPr>
          <p:nvPr>
            <p:ph type="ftr" sz="quarter" idx="11"/>
          </p:nvPr>
        </p:nvSpPr>
        <p:spPr/>
        <p:txBody>
          <a:bodyPr/>
          <a:lstStyle/>
          <a:p>
            <a:r>
              <a:rPr lang="en-US"/>
              <a:t>IUPUI</a:t>
            </a:r>
          </a:p>
        </p:txBody>
      </p:sp>
      <p:sp>
        <p:nvSpPr>
          <p:cNvPr id="46" name="Slide Number Placeholder 45"/>
          <p:cNvSpPr>
            <a:spLocks noGrp="1"/>
          </p:cNvSpPr>
          <p:nvPr>
            <p:ph type="sldNum" sz="quarter" idx="12"/>
          </p:nvPr>
        </p:nvSpPr>
        <p:spPr/>
        <p:txBody>
          <a:bodyPr/>
          <a:lstStyle/>
          <a:p>
            <a:fld id="{73BD3A3E-DC2D-42E2-94A0-F94764AAED51}" type="slidenum">
              <a:rPr lang="en-GB" smtClean="0"/>
              <a:pPr/>
              <a:t>97</a:t>
            </a:fld>
            <a:endParaRPr lang="en-GB"/>
          </a:p>
        </p:txBody>
      </p:sp>
    </p:spTree>
    <p:extLst>
      <p:ext uri="{BB962C8B-B14F-4D97-AF65-F5344CB8AC3E}">
        <p14:creationId xmlns:p14="http://schemas.microsoft.com/office/powerpoint/2010/main" val="36310051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16751" y="7400930"/>
            <a:ext cx="135793" cy="118815"/>
          </a:xfrm>
          <a:prstGeom prst="rect">
            <a:avLst/>
          </a:prstGeom>
        </p:spPr>
        <p:txBody>
          <a:bodyPr vert="horz" wrap="square" lIns="0" tIns="0" rIns="0" bIns="0" rtlCol="0">
            <a:spAutoFit/>
          </a:bodyPr>
          <a:lstStyle/>
          <a:p>
            <a:pPr marL="13999">
              <a:lnSpc>
                <a:spcPct val="100000"/>
              </a:lnSpc>
            </a:pPr>
            <a:r>
              <a:rPr sz="772" spc="-11" dirty="0">
                <a:solidFill>
                  <a:srgbClr val="53565A"/>
                </a:solidFill>
                <a:latin typeface="Arial"/>
                <a:cs typeface="Arial"/>
              </a:rPr>
              <a:t>10</a:t>
            </a:r>
            <a:endParaRPr sz="772">
              <a:latin typeface="Arial"/>
              <a:cs typeface="Arial"/>
            </a:endParaRPr>
          </a:p>
        </p:txBody>
      </p:sp>
      <p:sp>
        <p:nvSpPr>
          <p:cNvPr id="4" name="object 4"/>
          <p:cNvSpPr/>
          <p:nvPr/>
        </p:nvSpPr>
        <p:spPr>
          <a:xfrm>
            <a:off x="4442751" y="6793926"/>
            <a:ext cx="432661" cy="4503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15646" y="6757456"/>
            <a:ext cx="439253" cy="52141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692632" y="6723435"/>
            <a:ext cx="577831" cy="56329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930351" y="6755185"/>
            <a:ext cx="428591" cy="52599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871189" y="6809182"/>
            <a:ext cx="364054" cy="41797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549571" y="6769030"/>
            <a:ext cx="446874" cy="498315"/>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2867269" y="6438966"/>
            <a:ext cx="367181" cy="321129"/>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622939" y="6423289"/>
            <a:ext cx="300137" cy="300143"/>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4475491" y="6436325"/>
            <a:ext cx="367181" cy="321126"/>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51681" y="6436325"/>
            <a:ext cx="367169" cy="321126"/>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994568" y="6449458"/>
            <a:ext cx="300143" cy="300143"/>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813840" y="6412796"/>
            <a:ext cx="367173" cy="321123"/>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824930" y="5728566"/>
            <a:ext cx="6193892" cy="58292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4065954" y="6233203"/>
            <a:ext cx="1772309" cy="101803"/>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878007" y="5755498"/>
            <a:ext cx="6089038" cy="478079"/>
          </a:xfrm>
          <a:custGeom>
            <a:avLst/>
            <a:gdLst/>
            <a:ahLst/>
            <a:cxnLst/>
            <a:rect l="l" t="t" r="r" b="b"/>
            <a:pathLst>
              <a:path w="5523865" h="433704">
                <a:moveTo>
                  <a:pt x="5358434" y="0"/>
                </a:moveTo>
                <a:lnTo>
                  <a:pt x="159390" y="97"/>
                </a:lnTo>
                <a:lnTo>
                  <a:pt x="116841" y="7168"/>
                </a:lnTo>
                <a:lnTo>
                  <a:pt x="78717" y="24381"/>
                </a:lnTo>
                <a:lnTo>
                  <a:pt x="46493" y="50259"/>
                </a:lnTo>
                <a:lnTo>
                  <a:pt x="21648" y="83325"/>
                </a:lnTo>
                <a:lnTo>
                  <a:pt x="5658" y="122102"/>
                </a:lnTo>
                <a:lnTo>
                  <a:pt x="0" y="165112"/>
                </a:lnTo>
                <a:lnTo>
                  <a:pt x="96" y="273999"/>
                </a:lnTo>
                <a:lnTo>
                  <a:pt x="7166" y="316549"/>
                </a:lnTo>
                <a:lnTo>
                  <a:pt x="24378" y="354673"/>
                </a:lnTo>
                <a:lnTo>
                  <a:pt x="50256" y="386896"/>
                </a:lnTo>
                <a:lnTo>
                  <a:pt x="83322" y="411740"/>
                </a:lnTo>
                <a:lnTo>
                  <a:pt x="122100" y="427729"/>
                </a:lnTo>
                <a:lnTo>
                  <a:pt x="165112" y="433387"/>
                </a:lnTo>
                <a:lnTo>
                  <a:pt x="5364147" y="433290"/>
                </a:lnTo>
                <a:lnTo>
                  <a:pt x="5406698" y="426222"/>
                </a:lnTo>
                <a:lnTo>
                  <a:pt x="5444824" y="409012"/>
                </a:lnTo>
                <a:lnTo>
                  <a:pt x="5477050" y="383138"/>
                </a:lnTo>
                <a:lnTo>
                  <a:pt x="5501897" y="350074"/>
                </a:lnTo>
                <a:lnTo>
                  <a:pt x="5517888" y="311298"/>
                </a:lnTo>
                <a:lnTo>
                  <a:pt x="5523547" y="268287"/>
                </a:lnTo>
                <a:lnTo>
                  <a:pt x="5523450" y="159390"/>
                </a:lnTo>
                <a:lnTo>
                  <a:pt x="5516378" y="116841"/>
                </a:lnTo>
                <a:lnTo>
                  <a:pt x="5499165" y="78717"/>
                </a:lnTo>
                <a:lnTo>
                  <a:pt x="5473288" y="46493"/>
                </a:lnTo>
                <a:lnTo>
                  <a:pt x="5440222" y="21648"/>
                </a:lnTo>
                <a:lnTo>
                  <a:pt x="5401445" y="5658"/>
                </a:lnTo>
                <a:lnTo>
                  <a:pt x="5358434" y="0"/>
                </a:lnTo>
                <a:close/>
              </a:path>
            </a:pathLst>
          </a:custGeom>
          <a:solidFill>
            <a:srgbClr val="C0C0C0"/>
          </a:solidFill>
        </p:spPr>
        <p:txBody>
          <a:bodyPr wrap="square" lIns="0" tIns="0" rIns="0" bIns="0" rtlCol="0"/>
          <a:lstStyle/>
          <a:p>
            <a:endParaRPr/>
          </a:p>
        </p:txBody>
      </p:sp>
      <p:sp>
        <p:nvSpPr>
          <p:cNvPr id="19" name="object 19"/>
          <p:cNvSpPr/>
          <p:nvPr/>
        </p:nvSpPr>
        <p:spPr>
          <a:xfrm>
            <a:off x="1878007" y="5755498"/>
            <a:ext cx="6089038" cy="478079"/>
          </a:xfrm>
          <a:custGeom>
            <a:avLst/>
            <a:gdLst/>
            <a:ahLst/>
            <a:cxnLst/>
            <a:rect l="l" t="t" r="r" b="b"/>
            <a:pathLst>
              <a:path w="5523865" h="433704">
                <a:moveTo>
                  <a:pt x="0" y="165112"/>
                </a:moveTo>
                <a:lnTo>
                  <a:pt x="5658" y="122102"/>
                </a:lnTo>
                <a:lnTo>
                  <a:pt x="21648" y="83325"/>
                </a:lnTo>
                <a:lnTo>
                  <a:pt x="46493" y="50259"/>
                </a:lnTo>
                <a:lnTo>
                  <a:pt x="78717" y="24381"/>
                </a:lnTo>
                <a:lnTo>
                  <a:pt x="116841" y="7168"/>
                </a:lnTo>
                <a:lnTo>
                  <a:pt x="159390" y="97"/>
                </a:lnTo>
                <a:lnTo>
                  <a:pt x="5358434" y="0"/>
                </a:lnTo>
                <a:lnTo>
                  <a:pt x="5373150" y="646"/>
                </a:lnTo>
                <a:lnTo>
                  <a:pt x="5414914" y="9913"/>
                </a:lnTo>
                <a:lnTo>
                  <a:pt x="5451951" y="29019"/>
                </a:lnTo>
                <a:lnTo>
                  <a:pt x="5482785" y="56488"/>
                </a:lnTo>
                <a:lnTo>
                  <a:pt x="5505939" y="90842"/>
                </a:lnTo>
                <a:lnTo>
                  <a:pt x="5519935" y="130605"/>
                </a:lnTo>
                <a:lnTo>
                  <a:pt x="5523547" y="268287"/>
                </a:lnTo>
                <a:lnTo>
                  <a:pt x="5522900" y="283004"/>
                </a:lnTo>
                <a:lnTo>
                  <a:pt x="5513633" y="324767"/>
                </a:lnTo>
                <a:lnTo>
                  <a:pt x="5494525" y="361803"/>
                </a:lnTo>
                <a:lnTo>
                  <a:pt x="5467055" y="392634"/>
                </a:lnTo>
                <a:lnTo>
                  <a:pt x="5432698" y="415785"/>
                </a:lnTo>
                <a:lnTo>
                  <a:pt x="5392933" y="429778"/>
                </a:lnTo>
                <a:lnTo>
                  <a:pt x="165112" y="433387"/>
                </a:lnTo>
                <a:lnTo>
                  <a:pt x="150395" y="432740"/>
                </a:lnTo>
                <a:lnTo>
                  <a:pt x="108631" y="423474"/>
                </a:lnTo>
                <a:lnTo>
                  <a:pt x="71592" y="404370"/>
                </a:lnTo>
                <a:lnTo>
                  <a:pt x="40758" y="376902"/>
                </a:lnTo>
                <a:lnTo>
                  <a:pt x="17605" y="342548"/>
                </a:lnTo>
                <a:lnTo>
                  <a:pt x="3609" y="302785"/>
                </a:lnTo>
                <a:lnTo>
                  <a:pt x="0" y="165112"/>
                </a:lnTo>
                <a:close/>
              </a:path>
            </a:pathLst>
          </a:custGeom>
          <a:ln w="9525">
            <a:solidFill>
              <a:srgbClr val="4A7EBB"/>
            </a:solidFill>
          </a:ln>
        </p:spPr>
        <p:txBody>
          <a:bodyPr wrap="square" lIns="0" tIns="0" rIns="0" bIns="0" rtlCol="0"/>
          <a:lstStyle/>
          <a:p>
            <a:endParaRPr/>
          </a:p>
        </p:txBody>
      </p:sp>
      <p:sp>
        <p:nvSpPr>
          <p:cNvPr id="20" name="object 20"/>
          <p:cNvSpPr/>
          <p:nvPr/>
        </p:nvSpPr>
        <p:spPr>
          <a:xfrm>
            <a:off x="2060120" y="4584536"/>
            <a:ext cx="2414055" cy="1545519"/>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189495" y="4714173"/>
            <a:ext cx="2155619" cy="1285837"/>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5653485" y="4870110"/>
            <a:ext cx="1926876" cy="1226346"/>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5782182" y="4999647"/>
            <a:ext cx="1669343" cy="967218"/>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8171697" y="4406449"/>
            <a:ext cx="1548892" cy="1073473"/>
          </a:xfrm>
          <a:prstGeom prst="rect">
            <a:avLst/>
          </a:prstGeom>
          <a:blipFill>
            <a:blip r:embed="rId16" cstate="print"/>
            <a:stretch>
              <a:fillRect/>
            </a:stretch>
          </a:blipFill>
        </p:spPr>
        <p:txBody>
          <a:bodyPr wrap="square" lIns="0" tIns="0" rIns="0" bIns="0" rtlCol="0"/>
          <a:lstStyle/>
          <a:p>
            <a:endParaRPr/>
          </a:p>
        </p:txBody>
      </p:sp>
      <p:sp>
        <p:nvSpPr>
          <p:cNvPr id="36" name="object 36"/>
          <p:cNvSpPr/>
          <p:nvPr/>
        </p:nvSpPr>
        <p:spPr>
          <a:xfrm>
            <a:off x="8301443" y="4535804"/>
            <a:ext cx="1288985" cy="814827"/>
          </a:xfrm>
          <a:prstGeom prst="rect">
            <a:avLst/>
          </a:prstGeom>
          <a:blipFill>
            <a:blip r:embed="rId17" cstate="print"/>
            <a:stretch>
              <a:fillRect/>
            </a:stretch>
          </a:blipFill>
        </p:spPr>
        <p:txBody>
          <a:bodyPr wrap="square" lIns="0" tIns="0" rIns="0" bIns="0" rtlCol="0"/>
          <a:lstStyle/>
          <a:p>
            <a:endParaRPr/>
          </a:p>
        </p:txBody>
      </p:sp>
      <p:sp>
        <p:nvSpPr>
          <p:cNvPr id="37" name="object 37"/>
          <p:cNvSpPr/>
          <p:nvPr/>
        </p:nvSpPr>
        <p:spPr>
          <a:xfrm>
            <a:off x="8560419" y="4884753"/>
            <a:ext cx="397442" cy="362309"/>
          </a:xfrm>
          <a:prstGeom prst="rect">
            <a:avLst/>
          </a:prstGeom>
          <a:blipFill>
            <a:blip r:embed="rId18" cstate="print"/>
            <a:stretch>
              <a:fillRect/>
            </a:stretch>
          </a:blipFill>
        </p:spPr>
        <p:txBody>
          <a:bodyPr wrap="square" lIns="0" tIns="0" rIns="0" bIns="0" rtlCol="0"/>
          <a:lstStyle/>
          <a:p>
            <a:endParaRPr/>
          </a:p>
        </p:txBody>
      </p:sp>
      <p:sp>
        <p:nvSpPr>
          <p:cNvPr id="38" name="object 38"/>
          <p:cNvSpPr/>
          <p:nvPr/>
        </p:nvSpPr>
        <p:spPr>
          <a:xfrm>
            <a:off x="8983243" y="4832185"/>
            <a:ext cx="296787" cy="299587"/>
          </a:xfrm>
          <a:custGeom>
            <a:avLst/>
            <a:gdLst/>
            <a:ahLst/>
            <a:cxnLst/>
            <a:rect l="l" t="t" r="r" b="b"/>
            <a:pathLst>
              <a:path w="269240" h="271779">
                <a:moveTo>
                  <a:pt x="0" y="0"/>
                </a:moveTo>
                <a:lnTo>
                  <a:pt x="269074" y="0"/>
                </a:lnTo>
                <a:lnTo>
                  <a:pt x="269074" y="271780"/>
                </a:lnTo>
                <a:lnTo>
                  <a:pt x="0" y="271780"/>
                </a:lnTo>
                <a:lnTo>
                  <a:pt x="0" y="0"/>
                </a:lnTo>
                <a:close/>
              </a:path>
            </a:pathLst>
          </a:custGeom>
          <a:solidFill>
            <a:srgbClr val="FFFFFF"/>
          </a:solidFill>
        </p:spPr>
        <p:txBody>
          <a:bodyPr wrap="square" lIns="0" tIns="0" rIns="0" bIns="0" rtlCol="0"/>
          <a:lstStyle/>
          <a:p>
            <a:endParaRPr/>
          </a:p>
        </p:txBody>
      </p:sp>
      <p:sp>
        <p:nvSpPr>
          <p:cNvPr id="39" name="object 39"/>
          <p:cNvSpPr/>
          <p:nvPr/>
        </p:nvSpPr>
        <p:spPr>
          <a:xfrm>
            <a:off x="8943806" y="4775797"/>
            <a:ext cx="380900" cy="418063"/>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9176881" y="4954051"/>
            <a:ext cx="197392" cy="213491"/>
          </a:xfrm>
          <a:custGeom>
            <a:avLst/>
            <a:gdLst/>
            <a:ahLst/>
            <a:cxnLst/>
            <a:rect l="l" t="t" r="r" b="b"/>
            <a:pathLst>
              <a:path w="179070" h="193675">
                <a:moveTo>
                  <a:pt x="0" y="0"/>
                </a:moveTo>
                <a:lnTo>
                  <a:pt x="178879" y="0"/>
                </a:lnTo>
                <a:lnTo>
                  <a:pt x="178879" y="193471"/>
                </a:lnTo>
                <a:lnTo>
                  <a:pt x="0" y="193471"/>
                </a:lnTo>
                <a:lnTo>
                  <a:pt x="0" y="0"/>
                </a:lnTo>
                <a:close/>
              </a:path>
            </a:pathLst>
          </a:custGeom>
          <a:solidFill>
            <a:srgbClr val="FFFFFF"/>
          </a:solidFill>
        </p:spPr>
        <p:txBody>
          <a:bodyPr wrap="square" lIns="0" tIns="0" rIns="0" bIns="0" rtlCol="0"/>
          <a:lstStyle/>
          <a:p>
            <a:endParaRPr/>
          </a:p>
        </p:txBody>
      </p:sp>
      <p:sp>
        <p:nvSpPr>
          <p:cNvPr id="41" name="object 41"/>
          <p:cNvSpPr/>
          <p:nvPr/>
        </p:nvSpPr>
        <p:spPr>
          <a:xfrm>
            <a:off x="9144700" y="4913023"/>
            <a:ext cx="260273" cy="299233"/>
          </a:xfrm>
          <a:prstGeom prst="rect">
            <a:avLst/>
          </a:prstGeom>
          <a:blipFill>
            <a:blip r:embed="rId20" cstate="print"/>
            <a:stretch>
              <a:fillRect/>
            </a:stretch>
          </a:blipFill>
        </p:spPr>
        <p:txBody>
          <a:bodyPr wrap="square" lIns="0" tIns="0" rIns="0" bIns="0" rtlCol="0"/>
          <a:lstStyle/>
          <a:p>
            <a:endParaRPr/>
          </a:p>
        </p:txBody>
      </p:sp>
      <p:sp>
        <p:nvSpPr>
          <p:cNvPr id="42" name="object 42"/>
          <p:cNvSpPr/>
          <p:nvPr/>
        </p:nvSpPr>
        <p:spPr>
          <a:xfrm>
            <a:off x="8131379" y="1365781"/>
            <a:ext cx="1671527" cy="1211227"/>
          </a:xfrm>
          <a:prstGeom prst="rect">
            <a:avLst/>
          </a:prstGeom>
          <a:blipFill>
            <a:blip r:embed="rId21" cstate="print"/>
            <a:stretch>
              <a:fillRect/>
            </a:stretch>
          </a:blipFill>
        </p:spPr>
        <p:txBody>
          <a:bodyPr wrap="square" lIns="0" tIns="0" rIns="0" bIns="0" rtlCol="0"/>
          <a:lstStyle/>
          <a:p>
            <a:endParaRPr/>
          </a:p>
        </p:txBody>
      </p:sp>
      <p:sp>
        <p:nvSpPr>
          <p:cNvPr id="43" name="object 43"/>
          <p:cNvSpPr/>
          <p:nvPr/>
        </p:nvSpPr>
        <p:spPr>
          <a:xfrm>
            <a:off x="8261294" y="1494365"/>
            <a:ext cx="1411871" cy="952722"/>
          </a:xfrm>
          <a:prstGeom prst="rect">
            <a:avLst/>
          </a:prstGeom>
          <a:blipFill>
            <a:blip r:embed="rId14" cstate="print"/>
            <a:stretch>
              <a:fillRect/>
            </a:stretch>
          </a:blipFill>
        </p:spPr>
        <p:txBody>
          <a:bodyPr wrap="square" lIns="0" tIns="0" rIns="0" bIns="0" rtlCol="0"/>
          <a:lstStyle/>
          <a:p>
            <a:endParaRPr/>
          </a:p>
        </p:txBody>
      </p:sp>
      <p:sp>
        <p:nvSpPr>
          <p:cNvPr id="44" name="object 44"/>
          <p:cNvSpPr/>
          <p:nvPr/>
        </p:nvSpPr>
        <p:spPr>
          <a:xfrm>
            <a:off x="8947683" y="2127698"/>
            <a:ext cx="640218" cy="230369"/>
          </a:xfrm>
          <a:prstGeom prst="rect">
            <a:avLst/>
          </a:prstGeom>
          <a:blipFill>
            <a:blip r:embed="rId22" cstate="print"/>
            <a:stretch>
              <a:fillRect/>
            </a:stretch>
          </a:blipFill>
        </p:spPr>
        <p:txBody>
          <a:bodyPr wrap="square" lIns="0" tIns="0" rIns="0" bIns="0" rtlCol="0"/>
          <a:lstStyle/>
          <a:p>
            <a:endParaRPr/>
          </a:p>
        </p:txBody>
      </p:sp>
      <p:sp>
        <p:nvSpPr>
          <p:cNvPr id="45" name="object 45"/>
          <p:cNvSpPr/>
          <p:nvPr/>
        </p:nvSpPr>
        <p:spPr>
          <a:xfrm>
            <a:off x="9104560" y="1811032"/>
            <a:ext cx="294239" cy="342195"/>
          </a:xfrm>
          <a:prstGeom prst="rect">
            <a:avLst/>
          </a:prstGeom>
          <a:blipFill>
            <a:blip r:embed="rId23" cstate="print"/>
            <a:stretch>
              <a:fillRect/>
            </a:stretch>
          </a:blipFill>
        </p:spPr>
        <p:txBody>
          <a:bodyPr wrap="square" lIns="0" tIns="0" rIns="0" bIns="0" rtlCol="0"/>
          <a:lstStyle/>
          <a:p>
            <a:endParaRPr/>
          </a:p>
        </p:txBody>
      </p:sp>
      <p:sp>
        <p:nvSpPr>
          <p:cNvPr id="46" name="object 46"/>
          <p:cNvSpPr/>
          <p:nvPr/>
        </p:nvSpPr>
        <p:spPr>
          <a:xfrm>
            <a:off x="8529353" y="1684364"/>
            <a:ext cx="537017" cy="232452"/>
          </a:xfrm>
          <a:prstGeom prst="rect">
            <a:avLst/>
          </a:prstGeom>
          <a:blipFill>
            <a:blip r:embed="rId24" cstate="print"/>
            <a:stretch>
              <a:fillRect/>
            </a:stretch>
          </a:blipFill>
        </p:spPr>
        <p:txBody>
          <a:bodyPr wrap="square" lIns="0" tIns="0" rIns="0" bIns="0" rtlCol="0"/>
          <a:lstStyle/>
          <a:p>
            <a:endParaRPr/>
          </a:p>
        </p:txBody>
      </p:sp>
      <p:sp>
        <p:nvSpPr>
          <p:cNvPr id="47" name="object 47"/>
          <p:cNvSpPr/>
          <p:nvPr/>
        </p:nvSpPr>
        <p:spPr>
          <a:xfrm>
            <a:off x="8372477" y="2064364"/>
            <a:ext cx="573050" cy="253053"/>
          </a:xfrm>
          <a:prstGeom prst="rect">
            <a:avLst/>
          </a:prstGeom>
          <a:blipFill>
            <a:blip r:embed="rId25" cstate="print"/>
            <a:stretch>
              <a:fillRect/>
            </a:stretch>
          </a:blipFill>
        </p:spPr>
        <p:txBody>
          <a:bodyPr wrap="square" lIns="0" tIns="0" rIns="0" bIns="0" rtlCol="0"/>
          <a:lstStyle/>
          <a:p>
            <a:endParaRPr/>
          </a:p>
        </p:txBody>
      </p:sp>
      <p:sp>
        <p:nvSpPr>
          <p:cNvPr id="48" name="object 48"/>
          <p:cNvSpPr/>
          <p:nvPr/>
        </p:nvSpPr>
        <p:spPr>
          <a:xfrm>
            <a:off x="8843100" y="1874365"/>
            <a:ext cx="219714" cy="266112"/>
          </a:xfrm>
          <a:prstGeom prst="rect">
            <a:avLst/>
          </a:prstGeom>
          <a:blipFill>
            <a:blip r:embed="rId26" cstate="print"/>
            <a:stretch>
              <a:fillRect/>
            </a:stretch>
          </a:blipFill>
        </p:spPr>
        <p:txBody>
          <a:bodyPr wrap="square" lIns="0" tIns="0" rIns="0" bIns="0" rtlCol="0"/>
          <a:lstStyle/>
          <a:p>
            <a:endParaRPr/>
          </a:p>
        </p:txBody>
      </p:sp>
      <p:sp>
        <p:nvSpPr>
          <p:cNvPr id="49" name="object 49"/>
          <p:cNvSpPr/>
          <p:nvPr/>
        </p:nvSpPr>
        <p:spPr>
          <a:xfrm>
            <a:off x="8126340" y="2810519"/>
            <a:ext cx="1700086" cy="1128910"/>
          </a:xfrm>
          <a:prstGeom prst="rect">
            <a:avLst/>
          </a:prstGeom>
          <a:blipFill>
            <a:blip r:embed="rId27" cstate="print"/>
            <a:stretch>
              <a:fillRect/>
            </a:stretch>
          </a:blipFill>
        </p:spPr>
        <p:txBody>
          <a:bodyPr wrap="square" lIns="0" tIns="0" rIns="0" bIns="0" rtlCol="0"/>
          <a:lstStyle/>
          <a:p>
            <a:endParaRPr/>
          </a:p>
        </p:txBody>
      </p:sp>
      <p:sp>
        <p:nvSpPr>
          <p:cNvPr id="50" name="object 50"/>
          <p:cNvSpPr/>
          <p:nvPr/>
        </p:nvSpPr>
        <p:spPr>
          <a:xfrm>
            <a:off x="8256114" y="2939873"/>
            <a:ext cx="1440632" cy="869962"/>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8821731" y="3423188"/>
            <a:ext cx="724070" cy="280236"/>
          </a:xfrm>
          <a:prstGeom prst="rect">
            <a:avLst/>
          </a:prstGeom>
          <a:blipFill>
            <a:blip r:embed="rId29" cstate="print"/>
            <a:stretch>
              <a:fillRect/>
            </a:stretch>
          </a:blipFill>
        </p:spPr>
        <p:txBody>
          <a:bodyPr wrap="square" lIns="0" tIns="0" rIns="0" bIns="0" rtlCol="0"/>
          <a:lstStyle/>
          <a:p>
            <a:endParaRPr/>
          </a:p>
        </p:txBody>
      </p:sp>
      <p:sp>
        <p:nvSpPr>
          <p:cNvPr id="52" name="object 52"/>
          <p:cNvSpPr/>
          <p:nvPr/>
        </p:nvSpPr>
        <p:spPr>
          <a:xfrm>
            <a:off x="8523319" y="3647173"/>
            <a:ext cx="859283" cy="162649"/>
          </a:xfrm>
          <a:prstGeom prst="rect">
            <a:avLst/>
          </a:prstGeom>
          <a:blipFill>
            <a:blip r:embed="rId30" cstate="print"/>
            <a:stretch>
              <a:fillRect/>
            </a:stretch>
          </a:blipFill>
        </p:spPr>
        <p:txBody>
          <a:bodyPr wrap="square" lIns="0" tIns="0" rIns="0" bIns="0" rtlCol="0"/>
          <a:lstStyle/>
          <a:p>
            <a:endParaRPr/>
          </a:p>
        </p:txBody>
      </p:sp>
      <p:sp>
        <p:nvSpPr>
          <p:cNvPr id="53" name="object 53"/>
          <p:cNvSpPr/>
          <p:nvPr/>
        </p:nvSpPr>
        <p:spPr>
          <a:xfrm>
            <a:off x="8529368" y="3211643"/>
            <a:ext cx="735676" cy="211543"/>
          </a:xfrm>
          <a:prstGeom prst="rect">
            <a:avLst/>
          </a:prstGeom>
          <a:blipFill>
            <a:blip r:embed="rId31" cstate="print"/>
            <a:stretch>
              <a:fillRect/>
            </a:stretch>
          </a:blipFill>
        </p:spPr>
        <p:txBody>
          <a:bodyPr wrap="square" lIns="0" tIns="0" rIns="0" bIns="0" rtlCol="0"/>
          <a:lstStyle/>
          <a:p>
            <a:endParaRPr/>
          </a:p>
        </p:txBody>
      </p:sp>
      <p:sp>
        <p:nvSpPr>
          <p:cNvPr id="54" name="object 54"/>
          <p:cNvSpPr/>
          <p:nvPr/>
        </p:nvSpPr>
        <p:spPr>
          <a:xfrm>
            <a:off x="8410334" y="3423188"/>
            <a:ext cx="367061" cy="198208"/>
          </a:xfrm>
          <a:prstGeom prst="rect">
            <a:avLst/>
          </a:prstGeom>
          <a:blipFill>
            <a:blip r:embed="rId32" cstate="print"/>
            <a:stretch>
              <a:fillRect/>
            </a:stretch>
          </a:blipFill>
        </p:spPr>
        <p:txBody>
          <a:bodyPr wrap="square" lIns="0" tIns="0" rIns="0" bIns="0" rtlCol="0"/>
          <a:lstStyle/>
          <a:p>
            <a:endParaRPr/>
          </a:p>
        </p:txBody>
      </p:sp>
      <p:sp>
        <p:nvSpPr>
          <p:cNvPr id="55" name="object 55"/>
          <p:cNvSpPr/>
          <p:nvPr/>
        </p:nvSpPr>
        <p:spPr>
          <a:xfrm>
            <a:off x="8602165" y="3040081"/>
            <a:ext cx="451933" cy="139265"/>
          </a:xfrm>
          <a:prstGeom prst="rect">
            <a:avLst/>
          </a:prstGeom>
          <a:blipFill>
            <a:blip r:embed="rId33" cstate="print"/>
            <a:stretch>
              <a:fillRect/>
            </a:stretch>
          </a:blipFill>
        </p:spPr>
        <p:txBody>
          <a:bodyPr wrap="square" lIns="0" tIns="0" rIns="0" bIns="0" rtlCol="0"/>
          <a:lstStyle/>
          <a:p>
            <a:endParaRPr/>
          </a:p>
        </p:txBody>
      </p:sp>
      <p:sp>
        <p:nvSpPr>
          <p:cNvPr id="56" name="object 56"/>
          <p:cNvSpPr txBox="1"/>
          <p:nvPr/>
        </p:nvSpPr>
        <p:spPr>
          <a:xfrm>
            <a:off x="320065" y="5883317"/>
            <a:ext cx="5289673" cy="1323119"/>
          </a:xfrm>
          <a:prstGeom prst="rect">
            <a:avLst/>
          </a:prstGeom>
        </p:spPr>
        <p:txBody>
          <a:bodyPr vert="horz" wrap="square" lIns="0" tIns="0" rIns="0" bIns="0" rtlCol="0">
            <a:spAutoFit/>
          </a:bodyPr>
          <a:lstStyle/>
          <a:p>
            <a:pPr marL="13999" indent="3913479">
              <a:lnSpc>
                <a:spcPct val="100000"/>
              </a:lnSpc>
            </a:pPr>
            <a:r>
              <a:rPr sz="1764" b="1" spc="-17" dirty="0">
                <a:solidFill>
                  <a:srgbClr val="123049"/>
                </a:solidFill>
                <a:latin typeface="Arial"/>
                <a:cs typeface="Arial"/>
              </a:rPr>
              <a:t>Th</a:t>
            </a:r>
            <a:r>
              <a:rPr sz="1764" b="1" spc="-11" dirty="0">
                <a:solidFill>
                  <a:srgbClr val="123049"/>
                </a:solidFill>
                <a:latin typeface="Arial"/>
                <a:cs typeface="Arial"/>
              </a:rPr>
              <a:t>e</a:t>
            </a:r>
            <a:r>
              <a:rPr sz="1764" b="1" spc="11" dirty="0">
                <a:solidFill>
                  <a:srgbClr val="123049"/>
                </a:solidFill>
                <a:latin typeface="Arial"/>
                <a:cs typeface="Arial"/>
              </a:rPr>
              <a:t> </a:t>
            </a:r>
            <a:r>
              <a:rPr sz="1764" b="1" spc="-17" dirty="0">
                <a:solidFill>
                  <a:srgbClr val="123049"/>
                </a:solidFill>
                <a:latin typeface="Arial"/>
                <a:cs typeface="Arial"/>
              </a:rPr>
              <a:t>Net</a:t>
            </a:r>
            <a:r>
              <a:rPr sz="1764" b="1" spc="28" dirty="0">
                <a:solidFill>
                  <a:srgbClr val="123049"/>
                </a:solidFill>
                <a:latin typeface="Arial"/>
                <a:cs typeface="Arial"/>
              </a:rPr>
              <a:t>w</a:t>
            </a:r>
            <a:r>
              <a:rPr sz="1764" b="1" spc="-17" dirty="0">
                <a:solidFill>
                  <a:srgbClr val="123049"/>
                </a:solidFill>
                <a:latin typeface="Arial"/>
                <a:cs typeface="Arial"/>
              </a:rPr>
              <a:t>o</a:t>
            </a:r>
            <a:r>
              <a:rPr sz="1764" b="1" spc="-11" dirty="0">
                <a:solidFill>
                  <a:srgbClr val="123049"/>
                </a:solidFill>
                <a:latin typeface="Arial"/>
                <a:cs typeface="Arial"/>
              </a:rPr>
              <a:t>rk</a:t>
            </a:r>
            <a:endParaRPr sz="1764">
              <a:latin typeface="Arial"/>
              <a:cs typeface="Arial"/>
            </a:endParaRPr>
          </a:p>
          <a:p>
            <a:pPr>
              <a:lnSpc>
                <a:spcPct val="100000"/>
              </a:lnSpc>
              <a:spcBef>
                <a:spcPts val="7"/>
              </a:spcBef>
            </a:pPr>
            <a:endParaRPr sz="2205">
              <a:latin typeface="Times New Roman"/>
              <a:cs typeface="Times New Roman"/>
            </a:endParaRPr>
          </a:p>
          <a:p>
            <a:pPr marL="13999" marR="4327855">
              <a:lnSpc>
                <a:spcPct val="100000"/>
              </a:lnSpc>
            </a:pPr>
            <a:r>
              <a:rPr sz="1543" dirty="0">
                <a:solidFill>
                  <a:srgbClr val="53565A"/>
                </a:solidFill>
                <a:latin typeface="Arial"/>
                <a:cs typeface="Arial"/>
              </a:rPr>
              <a:t>S</a:t>
            </a:r>
            <a:r>
              <a:rPr sz="1543" spc="-6" dirty="0">
                <a:solidFill>
                  <a:srgbClr val="53565A"/>
                </a:solidFill>
                <a:latin typeface="Arial"/>
                <a:cs typeface="Arial"/>
              </a:rPr>
              <a:t>e</a:t>
            </a:r>
            <a:r>
              <a:rPr sz="1543" dirty="0">
                <a:solidFill>
                  <a:srgbClr val="53565A"/>
                </a:solidFill>
                <a:latin typeface="Arial"/>
                <a:cs typeface="Arial"/>
              </a:rPr>
              <a:t>n</a:t>
            </a:r>
            <a:r>
              <a:rPr sz="1543" spc="6" dirty="0">
                <a:solidFill>
                  <a:srgbClr val="53565A"/>
                </a:solidFill>
                <a:latin typeface="Arial"/>
                <a:cs typeface="Arial"/>
              </a:rPr>
              <a:t>s</a:t>
            </a:r>
            <a:r>
              <a:rPr sz="1543" dirty="0">
                <a:solidFill>
                  <a:srgbClr val="53565A"/>
                </a:solidFill>
                <a:latin typeface="Arial"/>
                <a:cs typeface="Arial"/>
              </a:rPr>
              <a:t>or</a:t>
            </a:r>
            <a:r>
              <a:rPr sz="1543" spc="6" dirty="0">
                <a:solidFill>
                  <a:srgbClr val="53565A"/>
                </a:solidFill>
                <a:latin typeface="Arial"/>
                <a:cs typeface="Arial"/>
              </a:rPr>
              <a:t>s</a:t>
            </a:r>
            <a:r>
              <a:rPr sz="1543" dirty="0">
                <a:solidFill>
                  <a:srgbClr val="53565A"/>
                </a:solidFill>
                <a:latin typeface="Arial"/>
                <a:cs typeface="Arial"/>
              </a:rPr>
              <a:t>, </a:t>
            </a:r>
            <a:r>
              <a:rPr sz="1543" spc="-11" dirty="0">
                <a:solidFill>
                  <a:srgbClr val="53565A"/>
                </a:solidFill>
                <a:latin typeface="Arial"/>
                <a:cs typeface="Arial"/>
              </a:rPr>
              <a:t>D</a:t>
            </a:r>
            <a:r>
              <a:rPr sz="1543" spc="-6" dirty="0">
                <a:solidFill>
                  <a:srgbClr val="53565A"/>
                </a:solidFill>
                <a:latin typeface="Arial"/>
                <a:cs typeface="Arial"/>
              </a:rPr>
              <a:t>e</a:t>
            </a:r>
            <a:r>
              <a:rPr sz="1543" spc="-22" dirty="0">
                <a:solidFill>
                  <a:srgbClr val="53565A"/>
                </a:solidFill>
                <a:latin typeface="Arial"/>
                <a:cs typeface="Arial"/>
              </a:rPr>
              <a:t>v</a:t>
            </a:r>
            <a:r>
              <a:rPr sz="1543" dirty="0">
                <a:solidFill>
                  <a:srgbClr val="53565A"/>
                </a:solidFill>
                <a:latin typeface="Arial"/>
                <a:cs typeface="Arial"/>
              </a:rPr>
              <a:t>i</a:t>
            </a:r>
            <a:r>
              <a:rPr sz="1543" spc="6" dirty="0">
                <a:solidFill>
                  <a:srgbClr val="53565A"/>
                </a:solidFill>
                <a:latin typeface="Arial"/>
                <a:cs typeface="Arial"/>
              </a:rPr>
              <a:t>c</a:t>
            </a:r>
            <a:r>
              <a:rPr sz="1543" dirty="0">
                <a:solidFill>
                  <a:srgbClr val="53565A"/>
                </a:solidFill>
                <a:latin typeface="Arial"/>
                <a:cs typeface="Arial"/>
              </a:rPr>
              <a:t>es &amp; E</a:t>
            </a:r>
            <a:r>
              <a:rPr sz="1543" spc="-6" dirty="0">
                <a:solidFill>
                  <a:srgbClr val="53565A"/>
                </a:solidFill>
                <a:latin typeface="Arial"/>
                <a:cs typeface="Arial"/>
              </a:rPr>
              <a:t>q</a:t>
            </a:r>
            <a:r>
              <a:rPr sz="1543" dirty="0">
                <a:solidFill>
                  <a:srgbClr val="53565A"/>
                </a:solidFill>
                <a:latin typeface="Arial"/>
                <a:cs typeface="Arial"/>
              </a:rPr>
              <a:t>uip</a:t>
            </a:r>
            <a:r>
              <a:rPr sz="1543" spc="-11" dirty="0">
                <a:solidFill>
                  <a:srgbClr val="53565A"/>
                </a:solidFill>
                <a:latin typeface="Arial"/>
                <a:cs typeface="Arial"/>
              </a:rPr>
              <a:t>m</a:t>
            </a:r>
            <a:r>
              <a:rPr sz="1543" spc="-6" dirty="0">
                <a:solidFill>
                  <a:srgbClr val="53565A"/>
                </a:solidFill>
                <a:latin typeface="Arial"/>
                <a:cs typeface="Arial"/>
              </a:rPr>
              <a:t>e</a:t>
            </a:r>
            <a:r>
              <a:rPr sz="1543" dirty="0">
                <a:solidFill>
                  <a:srgbClr val="53565A"/>
                </a:solidFill>
                <a:latin typeface="Arial"/>
                <a:cs typeface="Arial"/>
              </a:rPr>
              <a:t>nt</a:t>
            </a:r>
            <a:endParaRPr sz="1543">
              <a:latin typeface="Arial"/>
              <a:cs typeface="Arial"/>
            </a:endParaRPr>
          </a:p>
        </p:txBody>
      </p:sp>
      <p:sp>
        <p:nvSpPr>
          <p:cNvPr id="57" name="object 57"/>
          <p:cNvSpPr txBox="1"/>
          <p:nvPr/>
        </p:nvSpPr>
        <p:spPr>
          <a:xfrm>
            <a:off x="2907650" y="5394961"/>
            <a:ext cx="528477" cy="178062"/>
          </a:xfrm>
          <a:prstGeom prst="rect">
            <a:avLst/>
          </a:prstGeom>
        </p:spPr>
        <p:txBody>
          <a:bodyPr vert="horz" wrap="square" lIns="0" tIns="0" rIns="0" bIns="0" rtlCol="0">
            <a:spAutoFit/>
          </a:bodyPr>
          <a:lstStyle/>
          <a:p>
            <a:pPr marL="13999">
              <a:lnSpc>
                <a:spcPct val="100000"/>
              </a:lnSpc>
            </a:pPr>
            <a:r>
              <a:rPr sz="1157" spc="-11" dirty="0">
                <a:solidFill>
                  <a:srgbClr val="123049"/>
                </a:solidFill>
                <a:latin typeface="Arial"/>
                <a:cs typeface="Arial"/>
              </a:rPr>
              <a:t>I</a:t>
            </a:r>
            <a:r>
              <a:rPr sz="1157" dirty="0">
                <a:solidFill>
                  <a:srgbClr val="123049"/>
                </a:solidFill>
                <a:latin typeface="Arial"/>
                <a:cs typeface="Arial"/>
              </a:rPr>
              <a:t>n</a:t>
            </a:r>
            <a:r>
              <a:rPr sz="1157" spc="-11" dirty="0">
                <a:solidFill>
                  <a:srgbClr val="123049"/>
                </a:solidFill>
                <a:latin typeface="Arial"/>
                <a:cs typeface="Arial"/>
              </a:rPr>
              <a:t>t</a:t>
            </a:r>
            <a:r>
              <a:rPr sz="1157" dirty="0">
                <a:solidFill>
                  <a:srgbClr val="123049"/>
                </a:solidFill>
                <a:latin typeface="Arial"/>
                <a:cs typeface="Arial"/>
              </a:rPr>
              <a:t>e</a:t>
            </a:r>
            <a:r>
              <a:rPr sz="1157" spc="-6" dirty="0">
                <a:solidFill>
                  <a:srgbClr val="123049"/>
                </a:solidFill>
                <a:latin typeface="Arial"/>
                <a:cs typeface="Arial"/>
              </a:rPr>
              <a:t>r</a:t>
            </a:r>
            <a:r>
              <a:rPr sz="1157" dirty="0">
                <a:solidFill>
                  <a:srgbClr val="123049"/>
                </a:solidFill>
                <a:latin typeface="Arial"/>
                <a:cs typeface="Arial"/>
              </a:rPr>
              <a:t>net</a:t>
            </a:r>
            <a:endParaRPr sz="1157">
              <a:latin typeface="Arial"/>
              <a:cs typeface="Arial"/>
            </a:endParaRPr>
          </a:p>
        </p:txBody>
      </p:sp>
      <p:sp>
        <p:nvSpPr>
          <p:cNvPr id="58" name="object 58"/>
          <p:cNvSpPr txBox="1"/>
          <p:nvPr/>
        </p:nvSpPr>
        <p:spPr>
          <a:xfrm>
            <a:off x="6293030" y="5525612"/>
            <a:ext cx="644672" cy="356123"/>
          </a:xfrm>
          <a:prstGeom prst="rect">
            <a:avLst/>
          </a:prstGeom>
        </p:spPr>
        <p:txBody>
          <a:bodyPr vert="horz" wrap="square" lIns="0" tIns="0" rIns="0" bIns="0" rtlCol="0">
            <a:spAutoFit/>
          </a:bodyPr>
          <a:lstStyle/>
          <a:p>
            <a:pPr marL="13999" marR="5600" indent="90295">
              <a:lnSpc>
                <a:spcPct val="100000"/>
              </a:lnSpc>
            </a:pPr>
            <a:r>
              <a:rPr sz="1157" spc="-6" dirty="0">
                <a:solidFill>
                  <a:srgbClr val="123049"/>
                </a:solidFill>
                <a:latin typeface="Arial"/>
                <a:cs typeface="Arial"/>
              </a:rPr>
              <a:t>M</a:t>
            </a:r>
            <a:r>
              <a:rPr sz="1157" dirty="0">
                <a:solidFill>
                  <a:srgbClr val="123049"/>
                </a:solidFill>
                <a:latin typeface="Arial"/>
                <a:cs typeface="Arial"/>
              </a:rPr>
              <a:t>ob</a:t>
            </a:r>
            <a:r>
              <a:rPr sz="1157" spc="6" dirty="0">
                <a:solidFill>
                  <a:srgbClr val="123049"/>
                </a:solidFill>
                <a:latin typeface="Arial"/>
                <a:cs typeface="Arial"/>
              </a:rPr>
              <a:t>il</a:t>
            </a:r>
            <a:r>
              <a:rPr sz="1157" dirty="0">
                <a:solidFill>
                  <a:srgbClr val="123049"/>
                </a:solidFill>
                <a:latin typeface="Arial"/>
                <a:cs typeface="Arial"/>
              </a:rPr>
              <a:t>e </a:t>
            </a:r>
            <a:r>
              <a:rPr sz="1157" spc="6" dirty="0">
                <a:solidFill>
                  <a:srgbClr val="123049"/>
                </a:solidFill>
                <a:latin typeface="Arial"/>
                <a:cs typeface="Arial"/>
              </a:rPr>
              <a:t>N</a:t>
            </a:r>
            <a:r>
              <a:rPr sz="1157" dirty="0">
                <a:solidFill>
                  <a:srgbClr val="123049"/>
                </a:solidFill>
                <a:latin typeface="Arial"/>
                <a:cs typeface="Arial"/>
              </a:rPr>
              <a:t>e</a:t>
            </a:r>
            <a:r>
              <a:rPr sz="1157" spc="-11" dirty="0">
                <a:solidFill>
                  <a:srgbClr val="123049"/>
                </a:solidFill>
                <a:latin typeface="Arial"/>
                <a:cs typeface="Arial"/>
              </a:rPr>
              <a:t>tw</a:t>
            </a:r>
            <a:r>
              <a:rPr sz="1157" dirty="0">
                <a:solidFill>
                  <a:srgbClr val="123049"/>
                </a:solidFill>
                <a:latin typeface="Arial"/>
                <a:cs typeface="Arial"/>
              </a:rPr>
              <a:t>o</a:t>
            </a:r>
            <a:r>
              <a:rPr sz="1157" spc="-6" dirty="0">
                <a:solidFill>
                  <a:srgbClr val="123049"/>
                </a:solidFill>
                <a:latin typeface="Arial"/>
                <a:cs typeface="Arial"/>
              </a:rPr>
              <a:t>r</a:t>
            </a:r>
            <a:r>
              <a:rPr sz="1157" spc="11" dirty="0">
                <a:solidFill>
                  <a:srgbClr val="123049"/>
                </a:solidFill>
                <a:latin typeface="Arial"/>
                <a:cs typeface="Arial"/>
              </a:rPr>
              <a:t>k</a:t>
            </a:r>
            <a:r>
              <a:rPr sz="1157" dirty="0">
                <a:solidFill>
                  <a:srgbClr val="123049"/>
                </a:solidFill>
                <a:latin typeface="Arial"/>
                <a:cs typeface="Arial"/>
              </a:rPr>
              <a:t>s</a:t>
            </a:r>
            <a:endParaRPr sz="1157">
              <a:latin typeface="Arial"/>
              <a:cs typeface="Arial"/>
            </a:endParaRPr>
          </a:p>
        </p:txBody>
      </p:sp>
      <p:sp>
        <p:nvSpPr>
          <p:cNvPr id="59" name="object 59"/>
          <p:cNvSpPr txBox="1">
            <a:spLocks noGrp="1"/>
          </p:cNvSpPr>
          <p:nvPr>
            <p:ph type="title"/>
          </p:nvPr>
        </p:nvSpPr>
        <p:spPr>
          <a:prstGeom prst="rect">
            <a:avLst/>
          </a:prstGeom>
        </p:spPr>
        <p:txBody>
          <a:bodyPr vert="horz" wrap="square" lIns="0" tIns="0" rIns="0" bIns="0" rtlCol="0" anchor="ctr" anchorCtr="0">
            <a:spAutoFit/>
          </a:bodyPr>
          <a:lstStyle/>
          <a:p>
            <a:pPr marL="13999"/>
            <a:r>
              <a:rPr spc="-6" dirty="0"/>
              <a:t>Pu</a:t>
            </a:r>
            <a:r>
              <a:rPr dirty="0"/>
              <a:t>r</a:t>
            </a:r>
            <a:r>
              <a:rPr spc="-6" dirty="0"/>
              <a:t>po</a:t>
            </a:r>
            <a:r>
              <a:rPr dirty="0"/>
              <a:t>se</a:t>
            </a:r>
            <a:r>
              <a:rPr spc="11" dirty="0"/>
              <a:t> </a:t>
            </a:r>
            <a:r>
              <a:rPr spc="-6" dirty="0"/>
              <a:t>Buil</a:t>
            </a:r>
            <a:r>
              <a:rPr dirty="0"/>
              <a:t>t</a:t>
            </a:r>
            <a:r>
              <a:rPr spc="22" dirty="0"/>
              <a:t> </a:t>
            </a:r>
            <a:r>
              <a:rPr dirty="0"/>
              <a:t>f</a:t>
            </a:r>
            <a:r>
              <a:rPr spc="-6" dirty="0"/>
              <a:t>o</a:t>
            </a:r>
            <a:r>
              <a:rPr dirty="0"/>
              <a:t>r</a:t>
            </a:r>
            <a:r>
              <a:rPr spc="-17" dirty="0"/>
              <a:t> </a:t>
            </a:r>
            <a:r>
              <a:rPr dirty="0"/>
              <a:t>I</a:t>
            </a:r>
            <a:r>
              <a:rPr spc="-6" dirty="0"/>
              <a:t>o</a:t>
            </a:r>
            <a:r>
              <a:rPr dirty="0"/>
              <a:t>T</a:t>
            </a:r>
            <a:r>
              <a:rPr spc="-66" dirty="0"/>
              <a:t> </a:t>
            </a:r>
            <a:r>
              <a:rPr spc="-6" dirty="0"/>
              <a:t>De</a:t>
            </a:r>
            <a:r>
              <a:rPr dirty="0"/>
              <a:t>v</a:t>
            </a:r>
            <a:r>
              <a:rPr spc="-6" dirty="0"/>
              <a:t>elop</a:t>
            </a:r>
            <a:r>
              <a:rPr dirty="0"/>
              <a:t>m</a:t>
            </a:r>
            <a:r>
              <a:rPr spc="-6" dirty="0"/>
              <a:t>ent</a:t>
            </a:r>
          </a:p>
        </p:txBody>
      </p:sp>
      <p:sp>
        <p:nvSpPr>
          <p:cNvPr id="62" name="object 62"/>
          <p:cNvSpPr txBox="1"/>
          <p:nvPr/>
        </p:nvSpPr>
        <p:spPr>
          <a:xfrm>
            <a:off x="4500997" y="3480662"/>
            <a:ext cx="5253974" cy="861005"/>
          </a:xfrm>
          <a:prstGeom prst="rect">
            <a:avLst/>
          </a:prstGeom>
        </p:spPr>
        <p:txBody>
          <a:bodyPr vert="horz" wrap="square" lIns="0" tIns="0" rIns="0" bIns="0" rtlCol="0">
            <a:spAutoFit/>
          </a:bodyPr>
          <a:lstStyle/>
          <a:p>
            <a:pPr marL="13999">
              <a:lnSpc>
                <a:spcPct val="100000"/>
              </a:lnSpc>
            </a:pPr>
            <a:r>
              <a:rPr sz="1323" spc="-6" dirty="0">
                <a:solidFill>
                  <a:srgbClr val="FFFFFF"/>
                </a:solidFill>
                <a:latin typeface="Arial"/>
                <a:cs typeface="Arial"/>
              </a:rPr>
              <a:t>R</a:t>
            </a:r>
            <a:r>
              <a:rPr sz="1323" dirty="0">
                <a:solidFill>
                  <a:srgbClr val="FFFFFF"/>
                </a:solidFill>
                <a:latin typeface="Arial"/>
                <a:cs typeface="Arial"/>
              </a:rPr>
              <a:t>EST</a:t>
            </a:r>
            <a:r>
              <a:rPr sz="1323" spc="-105" dirty="0">
                <a:solidFill>
                  <a:srgbClr val="FFFFFF"/>
                </a:solidFill>
                <a:latin typeface="Arial"/>
                <a:cs typeface="Arial"/>
              </a:rPr>
              <a:t> </a:t>
            </a:r>
            <a:r>
              <a:rPr sz="1323" dirty="0">
                <a:solidFill>
                  <a:srgbClr val="FFFFFF"/>
                </a:solidFill>
                <a:latin typeface="Arial"/>
                <a:cs typeface="Arial"/>
              </a:rPr>
              <a:t>APIs</a:t>
            </a:r>
            <a:endParaRPr sz="1323">
              <a:latin typeface="Arial"/>
              <a:cs typeface="Arial"/>
            </a:endParaRPr>
          </a:p>
          <a:p>
            <a:pPr>
              <a:lnSpc>
                <a:spcPct val="100000"/>
              </a:lnSpc>
              <a:spcBef>
                <a:spcPts val="56"/>
              </a:spcBef>
            </a:pPr>
            <a:endParaRPr sz="1543">
              <a:latin typeface="Times New Roman"/>
              <a:cs typeface="Times New Roman"/>
            </a:endParaRPr>
          </a:p>
          <a:p>
            <a:pPr marL="4162665" marR="5600" indent="-452173">
              <a:lnSpc>
                <a:spcPct val="100000"/>
              </a:lnSpc>
            </a:pPr>
            <a:r>
              <a:rPr sz="1323" spc="-17" dirty="0">
                <a:solidFill>
                  <a:srgbClr val="53565A"/>
                </a:solidFill>
                <a:latin typeface="Calibri"/>
                <a:cs typeface="Calibri"/>
              </a:rPr>
              <a:t>BU</a:t>
            </a:r>
            <a:r>
              <a:rPr sz="1323" dirty="0">
                <a:solidFill>
                  <a:srgbClr val="53565A"/>
                </a:solidFill>
                <a:latin typeface="Calibri"/>
                <a:cs typeface="Calibri"/>
              </a:rPr>
              <a:t>S</a:t>
            </a:r>
            <a:r>
              <a:rPr sz="1323" spc="-6" dirty="0">
                <a:solidFill>
                  <a:srgbClr val="53565A"/>
                </a:solidFill>
                <a:latin typeface="Calibri"/>
                <a:cs typeface="Calibri"/>
              </a:rPr>
              <a:t>IN</a:t>
            </a:r>
            <a:r>
              <a:rPr sz="1323" dirty="0">
                <a:solidFill>
                  <a:srgbClr val="53565A"/>
                </a:solidFill>
                <a:latin typeface="Calibri"/>
                <a:cs typeface="Calibri"/>
              </a:rPr>
              <a:t>ESS</a:t>
            </a:r>
            <a:r>
              <a:rPr sz="1323" spc="6" dirty="0">
                <a:solidFill>
                  <a:srgbClr val="53565A"/>
                </a:solidFill>
                <a:latin typeface="Calibri"/>
                <a:cs typeface="Calibri"/>
              </a:rPr>
              <a:t> </a:t>
            </a:r>
            <a:r>
              <a:rPr sz="1323" spc="-11" dirty="0">
                <a:solidFill>
                  <a:srgbClr val="53565A"/>
                </a:solidFill>
                <a:latin typeface="Calibri"/>
                <a:cs typeface="Calibri"/>
              </a:rPr>
              <a:t>E</a:t>
            </a:r>
            <a:r>
              <a:rPr sz="1323" spc="-6" dirty="0">
                <a:solidFill>
                  <a:srgbClr val="53565A"/>
                </a:solidFill>
                <a:latin typeface="Calibri"/>
                <a:cs typeface="Calibri"/>
              </a:rPr>
              <a:t>N</a:t>
            </a:r>
            <a:r>
              <a:rPr sz="1323" dirty="0">
                <a:solidFill>
                  <a:srgbClr val="53565A"/>
                </a:solidFill>
                <a:latin typeface="Calibri"/>
                <a:cs typeface="Calibri"/>
              </a:rPr>
              <a:t>TE</a:t>
            </a:r>
            <a:r>
              <a:rPr sz="1323" spc="-6" dirty="0">
                <a:solidFill>
                  <a:srgbClr val="53565A"/>
                </a:solidFill>
                <a:latin typeface="Calibri"/>
                <a:cs typeface="Calibri"/>
              </a:rPr>
              <a:t>R</a:t>
            </a:r>
            <a:r>
              <a:rPr sz="1323" spc="-11" dirty="0">
                <a:solidFill>
                  <a:srgbClr val="53565A"/>
                </a:solidFill>
                <a:latin typeface="Calibri"/>
                <a:cs typeface="Calibri"/>
              </a:rPr>
              <a:t>PRI</a:t>
            </a:r>
            <a:r>
              <a:rPr sz="1323" dirty="0">
                <a:solidFill>
                  <a:srgbClr val="53565A"/>
                </a:solidFill>
                <a:latin typeface="Calibri"/>
                <a:cs typeface="Calibri"/>
              </a:rPr>
              <a:t>SE SYSTE</a:t>
            </a:r>
            <a:r>
              <a:rPr sz="1323" spc="-11" dirty="0">
                <a:solidFill>
                  <a:srgbClr val="53565A"/>
                </a:solidFill>
                <a:latin typeface="Calibri"/>
                <a:cs typeface="Calibri"/>
              </a:rPr>
              <a:t>M</a:t>
            </a:r>
            <a:r>
              <a:rPr sz="1323" dirty="0">
                <a:solidFill>
                  <a:srgbClr val="53565A"/>
                </a:solidFill>
                <a:latin typeface="Calibri"/>
                <a:cs typeface="Calibri"/>
              </a:rPr>
              <a:t>S</a:t>
            </a:r>
            <a:endParaRPr sz="1323">
              <a:latin typeface="Calibri"/>
              <a:cs typeface="Calibri"/>
            </a:endParaRPr>
          </a:p>
        </p:txBody>
      </p:sp>
      <p:sp>
        <p:nvSpPr>
          <p:cNvPr id="65" name="object 65"/>
          <p:cNvSpPr txBox="1"/>
          <p:nvPr/>
        </p:nvSpPr>
        <p:spPr>
          <a:xfrm>
            <a:off x="8564368" y="5445826"/>
            <a:ext cx="775567" cy="407163"/>
          </a:xfrm>
          <a:prstGeom prst="rect">
            <a:avLst/>
          </a:prstGeom>
        </p:spPr>
        <p:txBody>
          <a:bodyPr vert="horz" wrap="square" lIns="0" tIns="0" rIns="0" bIns="0" rtlCol="0">
            <a:spAutoFit/>
          </a:bodyPr>
          <a:lstStyle/>
          <a:p>
            <a:pPr marL="13999" marR="5600" indent="43398">
              <a:lnSpc>
                <a:spcPct val="100000"/>
              </a:lnSpc>
            </a:pPr>
            <a:r>
              <a:rPr sz="1323" spc="-11" dirty="0">
                <a:solidFill>
                  <a:srgbClr val="53565A"/>
                </a:solidFill>
                <a:latin typeface="Calibri"/>
                <a:cs typeface="Calibri"/>
              </a:rPr>
              <a:t>BIG</a:t>
            </a:r>
            <a:r>
              <a:rPr sz="1323" spc="17" dirty="0">
                <a:solidFill>
                  <a:srgbClr val="53565A"/>
                </a:solidFill>
                <a:latin typeface="Calibri"/>
                <a:cs typeface="Calibri"/>
              </a:rPr>
              <a:t> </a:t>
            </a:r>
            <a:r>
              <a:rPr sz="1323" spc="6" dirty="0">
                <a:solidFill>
                  <a:srgbClr val="53565A"/>
                </a:solidFill>
                <a:latin typeface="Calibri"/>
                <a:cs typeface="Calibri"/>
              </a:rPr>
              <a:t>D</a:t>
            </a:r>
            <a:r>
              <a:rPr sz="1323" spc="-11" dirty="0">
                <a:solidFill>
                  <a:srgbClr val="53565A"/>
                </a:solidFill>
                <a:latin typeface="Calibri"/>
                <a:cs typeface="Calibri"/>
              </a:rPr>
              <a:t>ATA</a:t>
            </a:r>
            <a:r>
              <a:rPr sz="1323" spc="-6" dirty="0">
                <a:solidFill>
                  <a:srgbClr val="53565A"/>
                </a:solidFill>
                <a:latin typeface="Calibri"/>
                <a:cs typeface="Calibri"/>
              </a:rPr>
              <a:t> AN</a:t>
            </a:r>
            <a:r>
              <a:rPr sz="1323" dirty="0">
                <a:solidFill>
                  <a:srgbClr val="53565A"/>
                </a:solidFill>
                <a:latin typeface="Calibri"/>
                <a:cs typeface="Calibri"/>
              </a:rPr>
              <a:t>A</a:t>
            </a:r>
            <a:r>
              <a:rPr sz="1323" spc="-6" dirty="0">
                <a:solidFill>
                  <a:srgbClr val="53565A"/>
                </a:solidFill>
                <a:latin typeface="Calibri"/>
                <a:cs typeface="Calibri"/>
              </a:rPr>
              <a:t>L</a:t>
            </a:r>
            <a:r>
              <a:rPr sz="1323" dirty="0">
                <a:solidFill>
                  <a:srgbClr val="53565A"/>
                </a:solidFill>
                <a:latin typeface="Calibri"/>
                <a:cs typeface="Calibri"/>
              </a:rPr>
              <a:t>YT</a:t>
            </a:r>
            <a:r>
              <a:rPr sz="1323" spc="-11" dirty="0">
                <a:solidFill>
                  <a:srgbClr val="53565A"/>
                </a:solidFill>
                <a:latin typeface="Calibri"/>
                <a:cs typeface="Calibri"/>
              </a:rPr>
              <a:t>I</a:t>
            </a:r>
            <a:r>
              <a:rPr sz="1323" spc="-6" dirty="0">
                <a:solidFill>
                  <a:srgbClr val="53565A"/>
                </a:solidFill>
                <a:latin typeface="Calibri"/>
                <a:cs typeface="Calibri"/>
              </a:rPr>
              <a:t>C</a:t>
            </a:r>
            <a:r>
              <a:rPr sz="1323" dirty="0">
                <a:solidFill>
                  <a:srgbClr val="53565A"/>
                </a:solidFill>
                <a:latin typeface="Calibri"/>
                <a:cs typeface="Calibri"/>
              </a:rPr>
              <a:t>S</a:t>
            </a:r>
            <a:endParaRPr sz="1323">
              <a:latin typeface="Calibri"/>
              <a:cs typeface="Calibri"/>
            </a:endParaRPr>
          </a:p>
        </p:txBody>
      </p:sp>
      <p:sp>
        <p:nvSpPr>
          <p:cNvPr id="66" name="object 66"/>
          <p:cNvSpPr/>
          <p:nvPr/>
        </p:nvSpPr>
        <p:spPr>
          <a:xfrm>
            <a:off x="4620331" y="1381796"/>
            <a:ext cx="856443" cy="581723"/>
          </a:xfrm>
          <a:prstGeom prst="rect">
            <a:avLst/>
          </a:prstGeom>
          <a:blipFill>
            <a:blip r:embed="rId34" cstate="print"/>
            <a:stretch>
              <a:fillRect/>
            </a:stretch>
          </a:blipFill>
        </p:spPr>
        <p:txBody>
          <a:bodyPr wrap="square" lIns="0" tIns="0" rIns="0" bIns="0" rtlCol="0"/>
          <a:lstStyle/>
          <a:p>
            <a:endParaRPr/>
          </a:p>
        </p:txBody>
      </p:sp>
      <p:sp>
        <p:nvSpPr>
          <p:cNvPr id="67" name="object 67"/>
          <p:cNvSpPr/>
          <p:nvPr/>
        </p:nvSpPr>
        <p:spPr>
          <a:xfrm>
            <a:off x="4477190" y="1419034"/>
            <a:ext cx="951577" cy="891217"/>
          </a:xfrm>
          <a:prstGeom prst="rect">
            <a:avLst/>
          </a:prstGeom>
          <a:blipFill>
            <a:blip r:embed="rId35" cstate="print"/>
            <a:stretch>
              <a:fillRect/>
            </a:stretch>
          </a:blipFill>
        </p:spPr>
        <p:txBody>
          <a:bodyPr wrap="square" lIns="0" tIns="0" rIns="0" bIns="0" rtlCol="0"/>
          <a:lstStyle/>
          <a:p>
            <a:endParaRPr/>
          </a:p>
        </p:txBody>
      </p:sp>
      <p:sp>
        <p:nvSpPr>
          <p:cNvPr id="68" name="object 68"/>
          <p:cNvSpPr/>
          <p:nvPr/>
        </p:nvSpPr>
        <p:spPr>
          <a:xfrm>
            <a:off x="5040312" y="1676740"/>
            <a:ext cx="648546" cy="418743"/>
          </a:xfrm>
          <a:prstGeom prst="rect">
            <a:avLst/>
          </a:prstGeom>
          <a:blipFill>
            <a:blip r:embed="rId36" cstate="print"/>
            <a:stretch>
              <a:fillRect/>
            </a:stretch>
          </a:blipFill>
        </p:spPr>
        <p:txBody>
          <a:bodyPr wrap="square" lIns="0" tIns="0" rIns="0" bIns="0" rtlCol="0"/>
          <a:lstStyle/>
          <a:p>
            <a:endParaRPr/>
          </a:p>
        </p:txBody>
      </p:sp>
      <p:sp>
        <p:nvSpPr>
          <p:cNvPr id="69" name="object 69"/>
          <p:cNvSpPr/>
          <p:nvPr/>
        </p:nvSpPr>
        <p:spPr>
          <a:xfrm>
            <a:off x="4990726" y="1631463"/>
            <a:ext cx="721557" cy="686583"/>
          </a:xfrm>
          <a:prstGeom prst="rect">
            <a:avLst/>
          </a:prstGeom>
          <a:blipFill>
            <a:blip r:embed="rId37" cstate="print"/>
            <a:stretch>
              <a:fillRect/>
            </a:stretch>
          </a:blipFill>
        </p:spPr>
        <p:txBody>
          <a:bodyPr wrap="square" lIns="0" tIns="0" rIns="0" bIns="0" rtlCol="0"/>
          <a:lstStyle/>
          <a:p>
            <a:endParaRPr/>
          </a:p>
        </p:txBody>
      </p:sp>
      <p:sp>
        <p:nvSpPr>
          <p:cNvPr id="70" name="object 70"/>
          <p:cNvSpPr/>
          <p:nvPr/>
        </p:nvSpPr>
        <p:spPr>
          <a:xfrm>
            <a:off x="2688413" y="1499871"/>
            <a:ext cx="1315551" cy="864507"/>
          </a:xfrm>
          <a:prstGeom prst="rect">
            <a:avLst/>
          </a:prstGeom>
          <a:blipFill>
            <a:blip r:embed="rId38" cstate="print"/>
            <a:stretch>
              <a:fillRect/>
            </a:stretch>
          </a:blipFill>
        </p:spPr>
        <p:txBody>
          <a:bodyPr wrap="square" lIns="0" tIns="0" rIns="0" bIns="0" rtlCol="0"/>
          <a:lstStyle/>
          <a:p>
            <a:endParaRPr/>
          </a:p>
        </p:txBody>
      </p:sp>
      <p:sp>
        <p:nvSpPr>
          <p:cNvPr id="71" name="object 71"/>
          <p:cNvSpPr/>
          <p:nvPr/>
        </p:nvSpPr>
        <p:spPr>
          <a:xfrm>
            <a:off x="6205247" y="1427939"/>
            <a:ext cx="1186948" cy="947787"/>
          </a:xfrm>
          <a:prstGeom prst="rect">
            <a:avLst/>
          </a:prstGeom>
          <a:blipFill>
            <a:blip r:embed="rId39" cstate="print"/>
            <a:stretch>
              <a:fillRect/>
            </a:stretch>
          </a:blipFill>
        </p:spPr>
        <p:txBody>
          <a:bodyPr wrap="square" lIns="0" tIns="0" rIns="0" bIns="0" rtlCol="0"/>
          <a:lstStyle/>
          <a:p>
            <a:endParaRPr/>
          </a:p>
        </p:txBody>
      </p:sp>
      <p:sp>
        <p:nvSpPr>
          <p:cNvPr id="72" name="object 72"/>
          <p:cNvSpPr txBox="1"/>
          <p:nvPr/>
        </p:nvSpPr>
        <p:spPr>
          <a:xfrm>
            <a:off x="320065" y="1662892"/>
            <a:ext cx="9224903" cy="1119474"/>
          </a:xfrm>
          <a:prstGeom prst="rect">
            <a:avLst/>
          </a:prstGeom>
        </p:spPr>
        <p:txBody>
          <a:bodyPr vert="horz" wrap="square" lIns="0" tIns="0" rIns="0" bIns="0" rtlCol="0">
            <a:spAutoFit/>
          </a:bodyPr>
          <a:lstStyle/>
          <a:p>
            <a:pPr marL="13999" marR="8141239">
              <a:lnSpc>
                <a:spcPct val="100000"/>
              </a:lnSpc>
            </a:pPr>
            <a:r>
              <a:rPr sz="1543" spc="-11" dirty="0">
                <a:solidFill>
                  <a:srgbClr val="53565A"/>
                </a:solidFill>
                <a:latin typeface="Arial"/>
                <a:cs typeface="Arial"/>
              </a:rPr>
              <a:t>D</a:t>
            </a:r>
            <a:r>
              <a:rPr sz="1543" spc="-22" dirty="0">
                <a:solidFill>
                  <a:srgbClr val="53565A"/>
                </a:solidFill>
                <a:latin typeface="Arial"/>
                <a:cs typeface="Arial"/>
              </a:rPr>
              <a:t>y</a:t>
            </a:r>
            <a:r>
              <a:rPr sz="1543" dirty="0">
                <a:solidFill>
                  <a:srgbClr val="53565A"/>
                </a:solidFill>
                <a:latin typeface="Arial"/>
                <a:cs typeface="Arial"/>
              </a:rPr>
              <a:t>n</a:t>
            </a:r>
            <a:r>
              <a:rPr sz="1543" spc="-6" dirty="0">
                <a:solidFill>
                  <a:srgbClr val="53565A"/>
                </a:solidFill>
                <a:latin typeface="Arial"/>
                <a:cs typeface="Arial"/>
              </a:rPr>
              <a:t>a</a:t>
            </a:r>
            <a:r>
              <a:rPr sz="1543" spc="-11" dirty="0">
                <a:solidFill>
                  <a:srgbClr val="53565A"/>
                </a:solidFill>
                <a:latin typeface="Arial"/>
                <a:cs typeface="Arial"/>
              </a:rPr>
              <a:t>m</a:t>
            </a:r>
            <a:r>
              <a:rPr sz="1543" dirty="0">
                <a:solidFill>
                  <a:srgbClr val="53565A"/>
                </a:solidFill>
                <a:latin typeface="Arial"/>
                <a:cs typeface="Arial"/>
              </a:rPr>
              <a:t>ic 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a:t>
            </a:r>
            <a:r>
              <a:rPr sz="1543" dirty="0">
                <a:solidFill>
                  <a:srgbClr val="53565A"/>
                </a:solidFill>
                <a:latin typeface="Arial"/>
                <a:cs typeface="Arial"/>
              </a:rPr>
              <a:t>ns</a:t>
            </a:r>
            <a:endParaRPr sz="1543" dirty="0">
              <a:latin typeface="Arial"/>
              <a:cs typeface="Arial"/>
            </a:endParaRPr>
          </a:p>
          <a:p>
            <a:pPr>
              <a:lnSpc>
                <a:spcPct val="100000"/>
              </a:lnSpc>
            </a:pPr>
            <a:endParaRPr sz="1543" dirty="0">
              <a:latin typeface="Times New Roman"/>
              <a:cs typeface="Times New Roman"/>
            </a:endParaRPr>
          </a:p>
          <a:p>
            <a:pPr>
              <a:lnSpc>
                <a:spcPct val="100000"/>
              </a:lnSpc>
              <a:spcBef>
                <a:spcPts val="15"/>
              </a:spcBef>
            </a:pPr>
            <a:endParaRPr sz="1323" dirty="0">
              <a:latin typeface="Times New Roman"/>
              <a:cs typeface="Times New Roman"/>
            </a:endParaRPr>
          </a:p>
          <a:p>
            <a:pPr marR="5600" algn="r">
              <a:lnSpc>
                <a:spcPct val="100000"/>
              </a:lnSpc>
            </a:pPr>
            <a:r>
              <a:rPr sz="1323" spc="-6" dirty="0">
                <a:solidFill>
                  <a:srgbClr val="53565A"/>
                </a:solidFill>
                <a:latin typeface="Calibri"/>
                <a:cs typeface="Calibri"/>
              </a:rPr>
              <a:t>CLO</a:t>
            </a:r>
            <a:r>
              <a:rPr sz="1323" spc="-17" dirty="0">
                <a:solidFill>
                  <a:srgbClr val="53565A"/>
                </a:solidFill>
                <a:latin typeface="Calibri"/>
                <a:cs typeface="Calibri"/>
              </a:rPr>
              <a:t>U</a:t>
            </a:r>
            <a:r>
              <a:rPr sz="1323" dirty="0">
                <a:solidFill>
                  <a:srgbClr val="53565A"/>
                </a:solidFill>
                <a:latin typeface="Calibri"/>
                <a:cs typeface="Calibri"/>
              </a:rPr>
              <a:t>D</a:t>
            </a:r>
            <a:r>
              <a:rPr sz="1323" spc="11" dirty="0">
                <a:solidFill>
                  <a:srgbClr val="53565A"/>
                </a:solidFill>
                <a:latin typeface="Calibri"/>
                <a:cs typeface="Calibri"/>
              </a:rPr>
              <a:t> </a:t>
            </a:r>
            <a:r>
              <a:rPr sz="1323" dirty="0">
                <a:solidFill>
                  <a:srgbClr val="53565A"/>
                </a:solidFill>
                <a:latin typeface="Calibri"/>
                <a:cs typeface="Calibri"/>
              </a:rPr>
              <a:t>SE</a:t>
            </a:r>
            <a:r>
              <a:rPr sz="1323" spc="-6" dirty="0">
                <a:solidFill>
                  <a:srgbClr val="53565A"/>
                </a:solidFill>
                <a:latin typeface="Calibri"/>
                <a:cs typeface="Calibri"/>
              </a:rPr>
              <a:t>R</a:t>
            </a:r>
            <a:r>
              <a:rPr sz="1323" dirty="0">
                <a:solidFill>
                  <a:srgbClr val="53565A"/>
                </a:solidFill>
                <a:latin typeface="Calibri"/>
                <a:cs typeface="Calibri"/>
              </a:rPr>
              <a:t>V</a:t>
            </a:r>
            <a:r>
              <a:rPr sz="1323" spc="-11" dirty="0">
                <a:solidFill>
                  <a:srgbClr val="53565A"/>
                </a:solidFill>
                <a:latin typeface="Calibri"/>
                <a:cs typeface="Calibri"/>
              </a:rPr>
              <a:t>I</a:t>
            </a:r>
            <a:r>
              <a:rPr sz="1323" spc="-6" dirty="0">
                <a:solidFill>
                  <a:srgbClr val="53565A"/>
                </a:solidFill>
                <a:latin typeface="Calibri"/>
                <a:cs typeface="Calibri"/>
              </a:rPr>
              <a:t>C</a:t>
            </a:r>
            <a:r>
              <a:rPr sz="1323" dirty="0">
                <a:solidFill>
                  <a:srgbClr val="53565A"/>
                </a:solidFill>
                <a:latin typeface="Calibri"/>
                <a:cs typeface="Calibri"/>
              </a:rPr>
              <a:t>ES</a:t>
            </a:r>
            <a:endParaRPr sz="1323" dirty="0">
              <a:latin typeface="Calibri"/>
              <a:cs typeface="Calibri"/>
            </a:endParaRPr>
          </a:p>
        </p:txBody>
      </p:sp>
      <p:sp>
        <p:nvSpPr>
          <p:cNvPr id="73" name="object 73"/>
          <p:cNvSpPr txBox="1"/>
          <p:nvPr/>
        </p:nvSpPr>
        <p:spPr>
          <a:xfrm>
            <a:off x="320065" y="5118097"/>
            <a:ext cx="1488836" cy="474874"/>
          </a:xfrm>
          <a:prstGeom prst="rect">
            <a:avLst/>
          </a:prstGeom>
        </p:spPr>
        <p:txBody>
          <a:bodyPr vert="horz" wrap="square" lIns="0" tIns="0" rIns="0" bIns="0" rtlCol="0">
            <a:spAutoFit/>
          </a:bodyPr>
          <a:lstStyle/>
          <a:p>
            <a:pPr marL="13999" marR="5600">
              <a:lnSpc>
                <a:spcPct val="100000"/>
              </a:lnSpc>
            </a:pPr>
            <a:r>
              <a:rPr sz="1543" spc="-11" dirty="0">
                <a:solidFill>
                  <a:srgbClr val="53565A"/>
                </a:solidFill>
                <a:latin typeface="Arial"/>
                <a:cs typeface="Arial"/>
              </a:rPr>
              <a:t>C</a:t>
            </a:r>
            <a:r>
              <a:rPr sz="1543" spc="-6" dirty="0">
                <a:solidFill>
                  <a:srgbClr val="53565A"/>
                </a:solidFill>
                <a:latin typeface="Arial"/>
                <a:cs typeface="Arial"/>
              </a:rPr>
              <a:t>o</a:t>
            </a:r>
            <a:r>
              <a:rPr sz="1543" spc="-11" dirty="0">
                <a:solidFill>
                  <a:srgbClr val="53565A"/>
                </a:solidFill>
                <a:latin typeface="Arial"/>
                <a:cs typeface="Arial"/>
              </a:rPr>
              <a:t>mm</a:t>
            </a:r>
            <a:r>
              <a:rPr sz="1543" spc="-6" dirty="0">
                <a:solidFill>
                  <a:srgbClr val="53565A"/>
                </a:solidFill>
                <a:latin typeface="Arial"/>
                <a:cs typeface="Arial"/>
              </a:rPr>
              <a:t>u</a:t>
            </a:r>
            <a:r>
              <a:rPr sz="1543" dirty="0">
                <a:solidFill>
                  <a:srgbClr val="53565A"/>
                </a:solidFill>
                <a:latin typeface="Arial"/>
                <a:cs typeface="Arial"/>
              </a:rPr>
              <a:t>ni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io</a:t>
            </a:r>
            <a:r>
              <a:rPr sz="1543" spc="-17" dirty="0">
                <a:solidFill>
                  <a:srgbClr val="53565A"/>
                </a:solidFill>
                <a:latin typeface="Arial"/>
                <a:cs typeface="Arial"/>
              </a:rPr>
              <a:t>n</a:t>
            </a:r>
            <a:r>
              <a:rPr sz="1543" dirty="0">
                <a:solidFill>
                  <a:srgbClr val="53565A"/>
                </a:solidFill>
                <a:latin typeface="Arial"/>
                <a:cs typeface="Arial"/>
              </a:rPr>
              <a:t>s Ele</a:t>
            </a:r>
            <a:r>
              <a:rPr sz="1543" spc="-11" dirty="0">
                <a:solidFill>
                  <a:srgbClr val="53565A"/>
                </a:solidFill>
                <a:latin typeface="Arial"/>
                <a:cs typeface="Arial"/>
              </a:rPr>
              <a:t>m</a:t>
            </a:r>
            <a:r>
              <a:rPr sz="1543" dirty="0">
                <a:solidFill>
                  <a:srgbClr val="53565A"/>
                </a:solidFill>
                <a:latin typeface="Arial"/>
                <a:cs typeface="Arial"/>
              </a:rPr>
              <a:t>en</a:t>
            </a:r>
            <a:r>
              <a:rPr sz="1543" spc="6" dirty="0">
                <a:solidFill>
                  <a:srgbClr val="53565A"/>
                </a:solidFill>
                <a:latin typeface="Arial"/>
                <a:cs typeface="Arial"/>
              </a:rPr>
              <a:t>t</a:t>
            </a:r>
            <a:r>
              <a:rPr sz="1543" dirty="0">
                <a:solidFill>
                  <a:srgbClr val="53565A"/>
                </a:solidFill>
                <a:latin typeface="Arial"/>
                <a:cs typeface="Arial"/>
              </a:rPr>
              <a:t>s</a:t>
            </a:r>
            <a:endParaRPr sz="1543">
              <a:latin typeface="Arial"/>
              <a:cs typeface="Arial"/>
            </a:endParaRPr>
          </a:p>
        </p:txBody>
      </p:sp>
      <p:sp>
        <p:nvSpPr>
          <p:cNvPr id="74" name="object 74"/>
          <p:cNvSpPr txBox="1"/>
          <p:nvPr/>
        </p:nvSpPr>
        <p:spPr>
          <a:xfrm>
            <a:off x="320064" y="3040547"/>
            <a:ext cx="1075853" cy="474874"/>
          </a:xfrm>
          <a:prstGeom prst="rect">
            <a:avLst/>
          </a:prstGeom>
        </p:spPr>
        <p:txBody>
          <a:bodyPr vert="horz" wrap="square" lIns="0" tIns="0" rIns="0" bIns="0" rtlCol="0">
            <a:spAutoFit/>
          </a:bodyPr>
          <a:lstStyle/>
          <a:p>
            <a:pPr marL="13999" marR="5600">
              <a:lnSpc>
                <a:spcPct val="100000"/>
              </a:lnSpc>
            </a:pPr>
            <a:r>
              <a:rPr sz="1543" dirty="0">
                <a:solidFill>
                  <a:srgbClr val="53565A"/>
                </a:solidFill>
                <a:latin typeface="Arial"/>
                <a:cs typeface="Arial"/>
              </a:rPr>
              <a:t>A</a:t>
            </a:r>
            <a:r>
              <a:rPr sz="1543" spc="-6" dirty="0">
                <a:solidFill>
                  <a:srgbClr val="53565A"/>
                </a:solidFill>
                <a:latin typeface="Arial"/>
                <a:cs typeface="Arial"/>
              </a:rPr>
              <a:t>p</a:t>
            </a:r>
            <a:r>
              <a:rPr sz="1543" dirty="0">
                <a:solidFill>
                  <a:srgbClr val="53565A"/>
                </a:solidFill>
                <a:latin typeface="Arial"/>
                <a:cs typeface="Arial"/>
              </a:rPr>
              <a:t>pli</a:t>
            </a:r>
            <a:r>
              <a:rPr sz="1543" spc="6" dirty="0">
                <a:solidFill>
                  <a:srgbClr val="53565A"/>
                </a:solidFill>
                <a:latin typeface="Arial"/>
                <a:cs typeface="Arial"/>
              </a:rPr>
              <a:t>c</a:t>
            </a:r>
            <a:r>
              <a:rPr sz="1543" dirty="0">
                <a:solidFill>
                  <a:srgbClr val="53565A"/>
                </a:solidFill>
                <a:latin typeface="Arial"/>
                <a:cs typeface="Arial"/>
              </a:rPr>
              <a:t>a</a:t>
            </a:r>
            <a:r>
              <a:rPr sz="1543" spc="6" dirty="0">
                <a:solidFill>
                  <a:srgbClr val="53565A"/>
                </a:solidFill>
                <a:latin typeface="Arial"/>
                <a:cs typeface="Arial"/>
              </a:rPr>
              <a:t>t</a:t>
            </a:r>
            <a:r>
              <a:rPr sz="1543" dirty="0">
                <a:solidFill>
                  <a:srgbClr val="53565A"/>
                </a:solidFill>
                <a:latin typeface="Arial"/>
                <a:cs typeface="Arial"/>
              </a:rPr>
              <a:t>i</a:t>
            </a:r>
            <a:r>
              <a:rPr sz="1543" spc="-6" dirty="0">
                <a:solidFill>
                  <a:srgbClr val="53565A"/>
                </a:solidFill>
                <a:latin typeface="Arial"/>
                <a:cs typeface="Arial"/>
              </a:rPr>
              <a:t>on </a:t>
            </a:r>
            <a:r>
              <a:rPr sz="1543" dirty="0">
                <a:solidFill>
                  <a:srgbClr val="53565A"/>
                </a:solidFill>
                <a:latin typeface="Arial"/>
                <a:cs typeface="Arial"/>
              </a:rPr>
              <a:t>E</a:t>
            </a:r>
            <a:r>
              <a:rPr sz="1543" spc="-6" dirty="0">
                <a:solidFill>
                  <a:srgbClr val="53565A"/>
                </a:solidFill>
                <a:latin typeface="Arial"/>
                <a:cs typeface="Arial"/>
              </a:rPr>
              <a:t>n</a:t>
            </a:r>
            <a:r>
              <a:rPr sz="1543" dirty="0">
                <a:solidFill>
                  <a:srgbClr val="53565A"/>
                </a:solidFill>
                <a:latin typeface="Arial"/>
                <a:cs typeface="Arial"/>
              </a:rPr>
              <a:t>able</a:t>
            </a:r>
            <a:r>
              <a:rPr sz="1543" spc="-11" dirty="0">
                <a:solidFill>
                  <a:srgbClr val="53565A"/>
                </a:solidFill>
                <a:latin typeface="Arial"/>
                <a:cs typeface="Arial"/>
              </a:rPr>
              <a:t>m</a:t>
            </a:r>
            <a:r>
              <a:rPr sz="1543" dirty="0">
                <a:solidFill>
                  <a:srgbClr val="53565A"/>
                </a:solidFill>
                <a:latin typeface="Arial"/>
                <a:cs typeface="Arial"/>
              </a:rPr>
              <a:t>e</a:t>
            </a:r>
            <a:r>
              <a:rPr sz="1543" spc="-6" dirty="0">
                <a:solidFill>
                  <a:srgbClr val="53565A"/>
                </a:solidFill>
                <a:latin typeface="Arial"/>
                <a:cs typeface="Arial"/>
              </a:rPr>
              <a:t>nt</a:t>
            </a:r>
            <a:endParaRPr sz="1543">
              <a:latin typeface="Arial"/>
              <a:cs typeface="Arial"/>
            </a:endParaRPr>
          </a:p>
        </p:txBody>
      </p:sp>
      <p:grpSp>
        <p:nvGrpSpPr>
          <p:cNvPr id="3" name="Group 2"/>
          <p:cNvGrpSpPr/>
          <p:nvPr/>
        </p:nvGrpSpPr>
        <p:grpSpPr>
          <a:xfrm>
            <a:off x="2685693" y="2560637"/>
            <a:ext cx="4640619" cy="2539071"/>
            <a:chOff x="2608924" y="2806290"/>
            <a:chExt cx="4640619" cy="2539071"/>
          </a:xfrm>
        </p:grpSpPr>
        <p:sp>
          <p:nvSpPr>
            <p:cNvPr id="24" name="object 24"/>
            <p:cNvSpPr/>
            <p:nvPr/>
          </p:nvSpPr>
          <p:spPr>
            <a:xfrm>
              <a:off x="3816246" y="3890166"/>
              <a:ext cx="2227304" cy="951259"/>
            </a:xfrm>
            <a:custGeom>
              <a:avLst/>
              <a:gdLst/>
              <a:ahLst/>
              <a:cxnLst/>
              <a:rect l="l" t="t" r="r" b="b"/>
              <a:pathLst>
                <a:path w="2020570" h="862964">
                  <a:moveTo>
                    <a:pt x="0" y="0"/>
                  </a:moveTo>
                  <a:lnTo>
                    <a:pt x="2020404" y="0"/>
                  </a:lnTo>
                  <a:lnTo>
                    <a:pt x="2020404" y="862596"/>
                  </a:lnTo>
                  <a:lnTo>
                    <a:pt x="0" y="862596"/>
                  </a:lnTo>
                  <a:lnTo>
                    <a:pt x="0" y="0"/>
                  </a:lnTo>
                  <a:close/>
                </a:path>
              </a:pathLst>
            </a:custGeom>
            <a:solidFill>
              <a:srgbClr val="236192"/>
            </a:solidFill>
          </p:spPr>
          <p:txBody>
            <a:bodyPr wrap="square" lIns="0" tIns="0" rIns="0" bIns="0" rtlCol="0"/>
            <a:lstStyle/>
            <a:p>
              <a:endParaRPr/>
            </a:p>
          </p:txBody>
        </p:sp>
        <p:sp>
          <p:nvSpPr>
            <p:cNvPr id="25" name="object 25"/>
            <p:cNvSpPr/>
            <p:nvPr/>
          </p:nvSpPr>
          <p:spPr>
            <a:xfrm>
              <a:off x="4710556" y="4057571"/>
              <a:ext cx="437481" cy="408782"/>
            </a:xfrm>
            <a:custGeom>
              <a:avLst/>
              <a:gdLst/>
              <a:ahLst/>
              <a:cxnLst/>
              <a:rect l="l" t="t" r="r" b="b"/>
              <a:pathLst>
                <a:path w="396875" h="370839">
                  <a:moveTo>
                    <a:pt x="0" y="0"/>
                  </a:moveTo>
                  <a:lnTo>
                    <a:pt x="396532" y="0"/>
                  </a:lnTo>
                  <a:lnTo>
                    <a:pt x="396532" y="370509"/>
                  </a:lnTo>
                  <a:lnTo>
                    <a:pt x="0" y="370509"/>
                  </a:lnTo>
                  <a:lnTo>
                    <a:pt x="0" y="0"/>
                  </a:lnTo>
                  <a:close/>
                </a:path>
              </a:pathLst>
            </a:custGeom>
            <a:solidFill>
              <a:srgbClr val="236192"/>
            </a:solidFill>
          </p:spPr>
          <p:txBody>
            <a:bodyPr wrap="square" lIns="0" tIns="0" rIns="0" bIns="0" rtlCol="0"/>
            <a:lstStyle/>
            <a:p>
              <a:endParaRPr/>
            </a:p>
          </p:txBody>
        </p:sp>
        <p:sp>
          <p:nvSpPr>
            <p:cNvPr id="26" name="object 26"/>
            <p:cNvSpPr/>
            <p:nvPr/>
          </p:nvSpPr>
          <p:spPr>
            <a:xfrm>
              <a:off x="4710556" y="4057574"/>
              <a:ext cx="437095" cy="408424"/>
            </a:xfrm>
            <a:prstGeom prst="rect">
              <a:avLst/>
            </a:prstGeom>
            <a:blipFill>
              <a:blip r:embed="rId40" cstate="print"/>
              <a:stretch>
                <a:fillRect/>
              </a:stretch>
            </a:blipFill>
          </p:spPr>
          <p:txBody>
            <a:bodyPr wrap="square" lIns="0" tIns="0" rIns="0" bIns="0" rtlCol="0"/>
            <a:lstStyle/>
            <a:p>
              <a:endParaRPr/>
            </a:p>
          </p:txBody>
        </p:sp>
        <p:sp>
          <p:nvSpPr>
            <p:cNvPr id="27" name="object 27"/>
            <p:cNvSpPr/>
            <p:nvPr/>
          </p:nvSpPr>
          <p:spPr>
            <a:xfrm>
              <a:off x="6126986" y="3890166"/>
              <a:ext cx="1112952" cy="951259"/>
            </a:xfrm>
            <a:custGeom>
              <a:avLst/>
              <a:gdLst/>
              <a:ahLst/>
              <a:cxnLst/>
              <a:rect l="l" t="t" r="r" b="b"/>
              <a:pathLst>
                <a:path w="1009650" h="862964">
                  <a:moveTo>
                    <a:pt x="0" y="0"/>
                  </a:moveTo>
                  <a:lnTo>
                    <a:pt x="1009561" y="0"/>
                  </a:lnTo>
                  <a:lnTo>
                    <a:pt x="1009561" y="862596"/>
                  </a:lnTo>
                  <a:lnTo>
                    <a:pt x="0" y="862596"/>
                  </a:lnTo>
                  <a:lnTo>
                    <a:pt x="0" y="0"/>
                  </a:lnTo>
                  <a:close/>
                </a:path>
              </a:pathLst>
            </a:custGeom>
            <a:solidFill>
              <a:srgbClr val="236192"/>
            </a:solidFill>
          </p:spPr>
          <p:txBody>
            <a:bodyPr wrap="square" lIns="0" tIns="0" rIns="0" bIns="0" rtlCol="0"/>
            <a:lstStyle/>
            <a:p>
              <a:endParaRPr/>
            </a:p>
          </p:txBody>
        </p:sp>
        <p:sp>
          <p:nvSpPr>
            <p:cNvPr id="28" name="object 28"/>
            <p:cNvSpPr/>
            <p:nvPr/>
          </p:nvSpPr>
          <p:spPr>
            <a:xfrm>
              <a:off x="6498937" y="3995203"/>
              <a:ext cx="369584" cy="323386"/>
            </a:xfrm>
            <a:custGeom>
              <a:avLst/>
              <a:gdLst/>
              <a:ahLst/>
              <a:cxnLst/>
              <a:rect l="l" t="t" r="r" b="b"/>
              <a:pathLst>
                <a:path w="335279" h="293370">
                  <a:moveTo>
                    <a:pt x="0" y="0"/>
                  </a:moveTo>
                  <a:lnTo>
                    <a:pt x="334708" y="0"/>
                  </a:lnTo>
                  <a:lnTo>
                    <a:pt x="334708" y="293319"/>
                  </a:lnTo>
                  <a:lnTo>
                    <a:pt x="0" y="293319"/>
                  </a:lnTo>
                  <a:lnTo>
                    <a:pt x="0" y="0"/>
                  </a:lnTo>
                  <a:close/>
                </a:path>
              </a:pathLst>
            </a:custGeom>
            <a:solidFill>
              <a:srgbClr val="236192"/>
            </a:solidFill>
          </p:spPr>
          <p:txBody>
            <a:bodyPr wrap="square" lIns="0" tIns="0" rIns="0" bIns="0" rtlCol="0"/>
            <a:lstStyle/>
            <a:p>
              <a:endParaRPr/>
            </a:p>
          </p:txBody>
        </p:sp>
        <p:sp>
          <p:nvSpPr>
            <p:cNvPr id="29" name="object 29"/>
            <p:cNvSpPr/>
            <p:nvPr/>
          </p:nvSpPr>
          <p:spPr>
            <a:xfrm>
              <a:off x="6498938" y="3995205"/>
              <a:ext cx="368952" cy="323328"/>
            </a:xfrm>
            <a:prstGeom prst="rect">
              <a:avLst/>
            </a:prstGeom>
            <a:blipFill>
              <a:blip r:embed="rId41" cstate="print"/>
              <a:stretch>
                <a:fillRect/>
              </a:stretch>
            </a:blipFill>
          </p:spPr>
          <p:txBody>
            <a:bodyPr wrap="square" lIns="0" tIns="0" rIns="0" bIns="0" rtlCol="0"/>
            <a:lstStyle/>
            <a:p>
              <a:endParaRPr/>
            </a:p>
          </p:txBody>
        </p:sp>
        <p:sp>
          <p:nvSpPr>
            <p:cNvPr id="30" name="object 30"/>
            <p:cNvSpPr/>
            <p:nvPr/>
          </p:nvSpPr>
          <p:spPr>
            <a:xfrm>
              <a:off x="2618360" y="3377018"/>
              <a:ext cx="4631001" cy="383584"/>
            </a:xfrm>
            <a:custGeom>
              <a:avLst/>
              <a:gdLst/>
              <a:ahLst/>
              <a:cxnLst/>
              <a:rect l="l" t="t" r="r" b="b"/>
              <a:pathLst>
                <a:path w="4201159" h="347979">
                  <a:moveTo>
                    <a:pt x="0" y="0"/>
                  </a:moveTo>
                  <a:lnTo>
                    <a:pt x="4201083" y="0"/>
                  </a:lnTo>
                  <a:lnTo>
                    <a:pt x="4201083" y="347649"/>
                  </a:lnTo>
                  <a:lnTo>
                    <a:pt x="0" y="347649"/>
                  </a:lnTo>
                  <a:lnTo>
                    <a:pt x="0" y="0"/>
                  </a:lnTo>
                  <a:close/>
                </a:path>
              </a:pathLst>
            </a:custGeom>
            <a:solidFill>
              <a:srgbClr val="236192"/>
            </a:solidFill>
          </p:spPr>
          <p:txBody>
            <a:bodyPr wrap="square" lIns="0" tIns="0" rIns="0" bIns="0" rtlCol="0" anchor="ctr" anchorCtr="0"/>
            <a:lstStyle/>
            <a:p>
              <a:pPr algn="ctr"/>
              <a:r>
                <a:rPr lang="en-US" dirty="0"/>
                <a:t>REST APIs + Security</a:t>
              </a:r>
              <a:endParaRPr dirty="0"/>
            </a:p>
          </p:txBody>
        </p:sp>
        <p:sp>
          <p:nvSpPr>
            <p:cNvPr id="31" name="object 31"/>
            <p:cNvSpPr/>
            <p:nvPr/>
          </p:nvSpPr>
          <p:spPr>
            <a:xfrm>
              <a:off x="2618360" y="3878029"/>
              <a:ext cx="1112952" cy="951259"/>
            </a:xfrm>
            <a:custGeom>
              <a:avLst/>
              <a:gdLst/>
              <a:ahLst/>
              <a:cxnLst/>
              <a:rect l="l" t="t" r="r" b="b"/>
              <a:pathLst>
                <a:path w="1009650" h="862964">
                  <a:moveTo>
                    <a:pt x="0" y="0"/>
                  </a:moveTo>
                  <a:lnTo>
                    <a:pt x="1009561" y="0"/>
                  </a:lnTo>
                  <a:lnTo>
                    <a:pt x="1009561" y="862596"/>
                  </a:lnTo>
                  <a:lnTo>
                    <a:pt x="0" y="862596"/>
                  </a:lnTo>
                  <a:lnTo>
                    <a:pt x="0" y="0"/>
                  </a:lnTo>
                  <a:close/>
                </a:path>
              </a:pathLst>
            </a:custGeom>
            <a:solidFill>
              <a:srgbClr val="236192"/>
            </a:solidFill>
          </p:spPr>
          <p:txBody>
            <a:bodyPr wrap="square" lIns="0" tIns="0" rIns="0" bIns="0" rtlCol="0"/>
            <a:lstStyle/>
            <a:p>
              <a:endParaRPr/>
            </a:p>
          </p:txBody>
        </p:sp>
        <p:sp>
          <p:nvSpPr>
            <p:cNvPr id="32" name="object 32"/>
            <p:cNvSpPr/>
            <p:nvPr/>
          </p:nvSpPr>
          <p:spPr>
            <a:xfrm>
              <a:off x="3012220" y="3982912"/>
              <a:ext cx="345085" cy="340185"/>
            </a:xfrm>
            <a:custGeom>
              <a:avLst/>
              <a:gdLst/>
              <a:ahLst/>
              <a:cxnLst/>
              <a:rect l="l" t="t" r="r" b="b"/>
              <a:pathLst>
                <a:path w="313055" h="308610">
                  <a:moveTo>
                    <a:pt x="0" y="0"/>
                  </a:moveTo>
                  <a:lnTo>
                    <a:pt x="312661" y="0"/>
                  </a:lnTo>
                  <a:lnTo>
                    <a:pt x="312661" y="308584"/>
                  </a:lnTo>
                  <a:lnTo>
                    <a:pt x="0" y="308584"/>
                  </a:lnTo>
                  <a:lnTo>
                    <a:pt x="0" y="0"/>
                  </a:lnTo>
                  <a:close/>
                </a:path>
              </a:pathLst>
            </a:custGeom>
            <a:solidFill>
              <a:srgbClr val="236192"/>
            </a:solidFill>
          </p:spPr>
          <p:txBody>
            <a:bodyPr wrap="square" lIns="0" tIns="0" rIns="0" bIns="0" rtlCol="0"/>
            <a:lstStyle/>
            <a:p>
              <a:endParaRPr/>
            </a:p>
          </p:txBody>
        </p:sp>
        <p:sp>
          <p:nvSpPr>
            <p:cNvPr id="33" name="object 33"/>
            <p:cNvSpPr/>
            <p:nvPr/>
          </p:nvSpPr>
          <p:spPr>
            <a:xfrm>
              <a:off x="3012219" y="3982914"/>
              <a:ext cx="344650" cy="340155"/>
            </a:xfrm>
            <a:prstGeom prst="rect">
              <a:avLst/>
            </a:prstGeom>
            <a:blipFill>
              <a:blip r:embed="rId42" cstate="print"/>
              <a:stretch>
                <a:fillRect/>
              </a:stretch>
            </a:blipFill>
          </p:spPr>
          <p:txBody>
            <a:bodyPr wrap="square" lIns="0" tIns="0" rIns="0" bIns="0" rtlCol="0"/>
            <a:lstStyle/>
            <a:p>
              <a:endParaRPr/>
            </a:p>
          </p:txBody>
        </p:sp>
        <p:sp>
          <p:nvSpPr>
            <p:cNvPr id="34" name="object 34"/>
            <p:cNvSpPr/>
            <p:nvPr/>
          </p:nvSpPr>
          <p:spPr>
            <a:xfrm>
              <a:off x="2608924" y="4961777"/>
              <a:ext cx="4631001" cy="383584"/>
            </a:xfrm>
            <a:custGeom>
              <a:avLst/>
              <a:gdLst/>
              <a:ahLst/>
              <a:cxnLst/>
              <a:rect l="l" t="t" r="r" b="b"/>
              <a:pathLst>
                <a:path w="4201159" h="347979">
                  <a:moveTo>
                    <a:pt x="0" y="0"/>
                  </a:moveTo>
                  <a:lnTo>
                    <a:pt x="4201083" y="0"/>
                  </a:lnTo>
                  <a:lnTo>
                    <a:pt x="4201083" y="347649"/>
                  </a:lnTo>
                  <a:lnTo>
                    <a:pt x="0" y="347649"/>
                  </a:lnTo>
                  <a:lnTo>
                    <a:pt x="0" y="0"/>
                  </a:lnTo>
                  <a:close/>
                </a:path>
              </a:pathLst>
            </a:custGeom>
            <a:solidFill>
              <a:srgbClr val="236192"/>
            </a:solidFill>
          </p:spPr>
          <p:txBody>
            <a:bodyPr wrap="square" lIns="0" tIns="0" rIns="0" bIns="0" rtlCol="0"/>
            <a:lstStyle/>
            <a:p>
              <a:endParaRPr/>
            </a:p>
          </p:txBody>
        </p:sp>
        <p:sp>
          <p:nvSpPr>
            <p:cNvPr id="60" name="object 60"/>
            <p:cNvSpPr txBox="1"/>
            <p:nvPr/>
          </p:nvSpPr>
          <p:spPr>
            <a:xfrm>
              <a:off x="4262807" y="4616100"/>
              <a:ext cx="1334143" cy="186654"/>
            </a:xfrm>
            <a:prstGeom prst="rect">
              <a:avLst/>
            </a:prstGeom>
          </p:spPr>
          <p:txBody>
            <a:bodyPr vert="horz" wrap="square" lIns="0" tIns="0" rIns="0" bIns="0" rtlCol="0">
              <a:spAutoFit/>
            </a:bodyPr>
            <a:lstStyle/>
            <a:p>
              <a:pPr marL="13999">
                <a:lnSpc>
                  <a:spcPct val="100000"/>
                </a:lnSpc>
              </a:pPr>
              <a:r>
                <a:rPr sz="1213" spc="-6" dirty="0">
                  <a:solidFill>
                    <a:srgbClr val="FFFFFF"/>
                  </a:solidFill>
                  <a:latin typeface="Arial"/>
                  <a:cs typeface="Arial"/>
                </a:rPr>
                <a:t>B</a:t>
              </a:r>
              <a:r>
                <a:rPr sz="1213" spc="-11" dirty="0">
                  <a:solidFill>
                    <a:srgbClr val="FFFFFF"/>
                  </a:solidFill>
                  <a:latin typeface="Arial"/>
                  <a:cs typeface="Arial"/>
                </a:rPr>
                <a:t>U</a:t>
              </a:r>
              <a:r>
                <a:rPr sz="1213" spc="-6" dirty="0">
                  <a:solidFill>
                    <a:srgbClr val="FFFFFF"/>
                  </a:solidFill>
                  <a:latin typeface="Arial"/>
                  <a:cs typeface="Arial"/>
                </a:rPr>
                <a:t>S</a:t>
              </a:r>
              <a:r>
                <a:rPr sz="1213" spc="6" dirty="0">
                  <a:solidFill>
                    <a:srgbClr val="FFFFFF"/>
                  </a:solidFill>
                  <a:latin typeface="Arial"/>
                  <a:cs typeface="Arial"/>
                </a:rPr>
                <a:t>I</a:t>
              </a:r>
              <a:r>
                <a:rPr sz="1213" spc="-11" dirty="0">
                  <a:solidFill>
                    <a:srgbClr val="FFFFFF"/>
                  </a:solidFill>
                  <a:latin typeface="Arial"/>
                  <a:cs typeface="Arial"/>
                </a:rPr>
                <a:t>N</a:t>
              </a:r>
              <a:r>
                <a:rPr sz="1213" spc="-6" dirty="0">
                  <a:solidFill>
                    <a:srgbClr val="FFFFFF"/>
                  </a:solidFill>
                  <a:latin typeface="Arial"/>
                  <a:cs typeface="Arial"/>
                </a:rPr>
                <a:t>ES</a:t>
              </a:r>
              <a:r>
                <a:rPr sz="1213" dirty="0">
                  <a:solidFill>
                    <a:srgbClr val="FFFFFF"/>
                  </a:solidFill>
                  <a:latin typeface="Arial"/>
                  <a:cs typeface="Arial"/>
                </a:rPr>
                <a:t>S</a:t>
              </a:r>
              <a:r>
                <a:rPr sz="1213" spc="28" dirty="0">
                  <a:solidFill>
                    <a:srgbClr val="FFFFFF"/>
                  </a:solidFill>
                  <a:latin typeface="Arial"/>
                  <a:cs typeface="Arial"/>
                </a:rPr>
                <a:t> </a:t>
              </a:r>
              <a:r>
                <a:rPr sz="1213" spc="-6" dirty="0">
                  <a:solidFill>
                    <a:srgbClr val="FFFFFF"/>
                  </a:solidFill>
                  <a:latin typeface="Arial"/>
                  <a:cs typeface="Arial"/>
                </a:rPr>
                <a:t>L</a:t>
              </a:r>
              <a:r>
                <a:rPr sz="1213" spc="6" dirty="0">
                  <a:solidFill>
                    <a:srgbClr val="FFFFFF"/>
                  </a:solidFill>
                  <a:latin typeface="Arial"/>
                  <a:cs typeface="Arial"/>
                </a:rPr>
                <a:t>OG</a:t>
              </a:r>
              <a:r>
                <a:rPr sz="1213" spc="-11" dirty="0">
                  <a:solidFill>
                    <a:srgbClr val="FFFFFF"/>
                  </a:solidFill>
                  <a:latin typeface="Arial"/>
                  <a:cs typeface="Arial"/>
                </a:rPr>
                <a:t>I</a:t>
              </a:r>
              <a:r>
                <a:rPr sz="1213" dirty="0">
                  <a:solidFill>
                    <a:srgbClr val="FFFFFF"/>
                  </a:solidFill>
                  <a:latin typeface="Arial"/>
                  <a:cs typeface="Arial"/>
                </a:rPr>
                <a:t>C</a:t>
              </a:r>
              <a:endParaRPr sz="1213">
                <a:latin typeface="Arial"/>
                <a:cs typeface="Arial"/>
              </a:endParaRPr>
            </a:p>
          </p:txBody>
        </p:sp>
        <p:sp>
          <p:nvSpPr>
            <p:cNvPr id="61" name="object 61"/>
            <p:cNvSpPr txBox="1"/>
            <p:nvPr/>
          </p:nvSpPr>
          <p:spPr>
            <a:xfrm>
              <a:off x="6219474" y="4463718"/>
              <a:ext cx="929560" cy="339195"/>
            </a:xfrm>
            <a:prstGeom prst="rect">
              <a:avLst/>
            </a:prstGeom>
          </p:spPr>
          <p:txBody>
            <a:bodyPr vert="horz" wrap="square" lIns="0" tIns="0" rIns="0" bIns="0" rtlCol="0">
              <a:spAutoFit/>
            </a:bodyPr>
            <a:lstStyle/>
            <a:p>
              <a:pPr marL="196689" marR="5600" indent="-183390">
                <a:lnSpc>
                  <a:spcPct val="100000"/>
                </a:lnSpc>
              </a:pPr>
              <a:r>
                <a:rPr sz="1102" spc="-17" dirty="0">
                  <a:solidFill>
                    <a:srgbClr val="FFFFFF"/>
                  </a:solidFill>
                  <a:latin typeface="Arial"/>
                  <a:cs typeface="Arial"/>
                </a:rPr>
                <a:t>3</a:t>
              </a:r>
              <a:r>
                <a:rPr sz="1102" spc="-11" dirty="0">
                  <a:solidFill>
                    <a:srgbClr val="FFFFFF"/>
                  </a:solidFill>
                  <a:latin typeface="Arial"/>
                  <a:cs typeface="Arial"/>
                </a:rPr>
                <a:t>D</a:t>
              </a:r>
              <a:r>
                <a:rPr sz="1102" spc="-6" dirty="0">
                  <a:solidFill>
                    <a:srgbClr val="FFFFFF"/>
                  </a:solidFill>
                  <a:latin typeface="Arial"/>
                  <a:cs typeface="Arial"/>
                </a:rPr>
                <a:t> </a:t>
              </a:r>
              <a:r>
                <a:rPr sz="1102" spc="-17" dirty="0">
                  <a:solidFill>
                    <a:srgbClr val="FFFFFF"/>
                  </a:solidFill>
                  <a:latin typeface="Arial"/>
                  <a:cs typeface="Arial"/>
                </a:rPr>
                <a:t>S</a:t>
              </a:r>
              <a:r>
                <a:rPr sz="1102" dirty="0">
                  <a:solidFill>
                    <a:srgbClr val="FFFFFF"/>
                  </a:solidFill>
                  <a:latin typeface="Arial"/>
                  <a:cs typeface="Arial"/>
                </a:rPr>
                <a:t>T</a:t>
              </a:r>
              <a:r>
                <a:rPr sz="1102" spc="-6" dirty="0">
                  <a:solidFill>
                    <a:srgbClr val="FFFFFF"/>
                  </a:solidFill>
                  <a:latin typeface="Arial"/>
                  <a:cs typeface="Arial"/>
                </a:rPr>
                <a:t>O</a:t>
              </a:r>
              <a:r>
                <a:rPr sz="1102" spc="-11" dirty="0">
                  <a:solidFill>
                    <a:srgbClr val="FFFFFF"/>
                  </a:solidFill>
                  <a:latin typeface="Arial"/>
                  <a:cs typeface="Arial"/>
                </a:rPr>
                <a:t>R</a:t>
              </a:r>
              <a:r>
                <a:rPr sz="1102" spc="-17" dirty="0">
                  <a:solidFill>
                    <a:srgbClr val="FFFFFF"/>
                  </a:solidFill>
                  <a:latin typeface="Arial"/>
                  <a:cs typeface="Arial"/>
                </a:rPr>
                <a:t>A</a:t>
              </a:r>
              <a:r>
                <a:rPr sz="1102" spc="-6" dirty="0">
                  <a:solidFill>
                    <a:srgbClr val="FFFFFF"/>
                  </a:solidFill>
                  <a:latin typeface="Arial"/>
                  <a:cs typeface="Arial"/>
                </a:rPr>
                <a:t>G</a:t>
              </a:r>
              <a:r>
                <a:rPr sz="1102" spc="-11" dirty="0">
                  <a:solidFill>
                    <a:srgbClr val="FFFFFF"/>
                  </a:solidFill>
                  <a:latin typeface="Arial"/>
                  <a:cs typeface="Arial"/>
                </a:rPr>
                <a:t>E</a:t>
              </a:r>
              <a:r>
                <a:rPr sz="1102" spc="-6" dirty="0">
                  <a:solidFill>
                    <a:srgbClr val="FFFFFF"/>
                  </a:solidFill>
                  <a:latin typeface="Arial"/>
                  <a:cs typeface="Arial"/>
                </a:rPr>
                <a:t> </a:t>
              </a:r>
              <a:r>
                <a:rPr sz="1102" spc="-17" dirty="0">
                  <a:solidFill>
                    <a:srgbClr val="FFFFFF"/>
                  </a:solidFill>
                  <a:latin typeface="Arial"/>
                  <a:cs typeface="Arial"/>
                </a:rPr>
                <a:t>E</a:t>
              </a:r>
              <a:r>
                <a:rPr sz="1102" spc="-11" dirty="0">
                  <a:solidFill>
                    <a:srgbClr val="FFFFFF"/>
                  </a:solidFill>
                  <a:latin typeface="Arial"/>
                  <a:cs typeface="Arial"/>
                </a:rPr>
                <a:t>N</a:t>
              </a:r>
              <a:r>
                <a:rPr sz="1102" spc="-6" dirty="0">
                  <a:solidFill>
                    <a:srgbClr val="FFFFFF"/>
                  </a:solidFill>
                  <a:latin typeface="Arial"/>
                  <a:cs typeface="Arial"/>
                </a:rPr>
                <a:t>G</a:t>
              </a:r>
              <a:r>
                <a:rPr sz="1102" spc="-11" dirty="0">
                  <a:solidFill>
                    <a:srgbClr val="FFFFFF"/>
                  </a:solidFill>
                  <a:latin typeface="Arial"/>
                  <a:cs typeface="Arial"/>
                </a:rPr>
                <a:t>INE</a:t>
              </a:r>
              <a:endParaRPr sz="1102">
                <a:latin typeface="Arial"/>
                <a:cs typeface="Arial"/>
              </a:endParaRPr>
            </a:p>
          </p:txBody>
        </p:sp>
        <p:sp>
          <p:nvSpPr>
            <p:cNvPr id="63" name="object 63"/>
            <p:cNvSpPr txBox="1"/>
            <p:nvPr/>
          </p:nvSpPr>
          <p:spPr>
            <a:xfrm>
              <a:off x="2732690" y="4362484"/>
              <a:ext cx="885462" cy="424155"/>
            </a:xfrm>
            <a:prstGeom prst="rect">
              <a:avLst/>
            </a:prstGeom>
          </p:spPr>
          <p:txBody>
            <a:bodyPr vert="horz" wrap="square" lIns="0" tIns="0" rIns="0" bIns="0" rtlCol="0">
              <a:spAutoFit/>
            </a:bodyPr>
            <a:lstStyle/>
            <a:p>
              <a:pPr marL="13999" marR="5600" indent="1400" algn="ctr">
                <a:lnSpc>
                  <a:spcPct val="100000"/>
                </a:lnSpc>
              </a:pPr>
              <a:r>
                <a:rPr sz="882" dirty="0">
                  <a:solidFill>
                    <a:srgbClr val="FFFFFF"/>
                  </a:solidFill>
                  <a:latin typeface="Arial"/>
                  <a:cs typeface="Arial"/>
                </a:rPr>
                <a:t>SYSTEM SE</a:t>
              </a:r>
              <a:r>
                <a:rPr sz="882" spc="-6" dirty="0">
                  <a:solidFill>
                    <a:srgbClr val="FFFFFF"/>
                  </a:solidFill>
                  <a:latin typeface="Arial"/>
                  <a:cs typeface="Arial"/>
                </a:rPr>
                <a:t>R</a:t>
              </a:r>
              <a:r>
                <a:rPr sz="882" dirty="0">
                  <a:solidFill>
                    <a:srgbClr val="FFFFFF"/>
                  </a:solidFill>
                  <a:latin typeface="Arial"/>
                  <a:cs typeface="Arial"/>
                </a:rPr>
                <a:t>VI</a:t>
              </a:r>
              <a:r>
                <a:rPr sz="882" spc="-6" dirty="0">
                  <a:solidFill>
                    <a:srgbClr val="FFFFFF"/>
                  </a:solidFill>
                  <a:latin typeface="Arial"/>
                  <a:cs typeface="Arial"/>
                </a:rPr>
                <a:t>C</a:t>
              </a:r>
              <a:r>
                <a:rPr sz="882" dirty="0">
                  <a:solidFill>
                    <a:srgbClr val="FFFFFF"/>
                  </a:solidFill>
                  <a:latin typeface="Arial"/>
                  <a:cs typeface="Arial"/>
                </a:rPr>
                <a:t>E </a:t>
              </a:r>
              <a:r>
                <a:rPr sz="992" dirty="0">
                  <a:solidFill>
                    <a:srgbClr val="FFFFFF"/>
                  </a:solidFill>
                  <a:latin typeface="Arial"/>
                  <a:cs typeface="Arial"/>
                </a:rPr>
                <a:t>I</a:t>
              </a:r>
              <a:r>
                <a:rPr sz="992" spc="-6" dirty="0">
                  <a:solidFill>
                    <a:srgbClr val="FFFFFF"/>
                  </a:solidFill>
                  <a:latin typeface="Arial"/>
                  <a:cs typeface="Arial"/>
                </a:rPr>
                <a:t>N</a:t>
              </a:r>
              <a:r>
                <a:rPr sz="992" spc="-11" dirty="0">
                  <a:solidFill>
                    <a:srgbClr val="FFFFFF"/>
                  </a:solidFill>
                  <a:latin typeface="Arial"/>
                  <a:cs typeface="Arial"/>
                </a:rPr>
                <a:t>T</a:t>
              </a:r>
              <a:r>
                <a:rPr sz="992" dirty="0">
                  <a:solidFill>
                    <a:srgbClr val="FFFFFF"/>
                  </a:solidFill>
                  <a:latin typeface="Arial"/>
                  <a:cs typeface="Arial"/>
                </a:rPr>
                <a:t>E</a:t>
              </a:r>
              <a:r>
                <a:rPr sz="992" spc="-6" dirty="0">
                  <a:solidFill>
                    <a:srgbClr val="FFFFFF"/>
                  </a:solidFill>
                  <a:latin typeface="Arial"/>
                  <a:cs typeface="Arial"/>
                </a:rPr>
                <a:t>GR</a:t>
              </a:r>
              <a:r>
                <a:rPr sz="992" dirty="0">
                  <a:solidFill>
                    <a:srgbClr val="FFFFFF"/>
                  </a:solidFill>
                  <a:latin typeface="Arial"/>
                  <a:cs typeface="Arial"/>
                </a:rPr>
                <a:t>A</a:t>
              </a:r>
              <a:r>
                <a:rPr sz="992" spc="-11" dirty="0">
                  <a:solidFill>
                    <a:srgbClr val="FFFFFF"/>
                  </a:solidFill>
                  <a:latin typeface="Arial"/>
                  <a:cs typeface="Arial"/>
                </a:rPr>
                <a:t>T</a:t>
              </a:r>
              <a:r>
                <a:rPr sz="992" dirty="0">
                  <a:solidFill>
                    <a:srgbClr val="FFFFFF"/>
                  </a:solidFill>
                  <a:latin typeface="Arial"/>
                  <a:cs typeface="Arial"/>
                </a:rPr>
                <a:t>I</a:t>
              </a:r>
              <a:r>
                <a:rPr sz="992" spc="-6" dirty="0">
                  <a:solidFill>
                    <a:srgbClr val="FFFFFF"/>
                  </a:solidFill>
                  <a:latin typeface="Arial"/>
                  <a:cs typeface="Arial"/>
                </a:rPr>
                <a:t>O</a:t>
              </a:r>
              <a:r>
                <a:rPr sz="992" dirty="0">
                  <a:solidFill>
                    <a:srgbClr val="FFFFFF"/>
                  </a:solidFill>
                  <a:latin typeface="Arial"/>
                  <a:cs typeface="Arial"/>
                </a:rPr>
                <a:t>N</a:t>
              </a:r>
              <a:endParaRPr sz="992">
                <a:latin typeface="Arial"/>
                <a:cs typeface="Arial"/>
              </a:endParaRPr>
            </a:p>
          </p:txBody>
        </p:sp>
        <p:sp>
          <p:nvSpPr>
            <p:cNvPr id="64" name="object 64"/>
            <p:cNvSpPr txBox="1"/>
            <p:nvPr/>
          </p:nvSpPr>
          <p:spPr>
            <a:xfrm>
              <a:off x="4132013" y="5065413"/>
              <a:ext cx="1584732" cy="203582"/>
            </a:xfrm>
            <a:prstGeom prst="rect">
              <a:avLst/>
            </a:prstGeom>
          </p:spPr>
          <p:txBody>
            <a:bodyPr vert="horz" wrap="square" lIns="0" tIns="0" rIns="0" bIns="0" rtlCol="0">
              <a:spAutoFit/>
            </a:bodyPr>
            <a:lstStyle/>
            <a:p>
              <a:pPr marL="13999">
                <a:lnSpc>
                  <a:spcPct val="100000"/>
                </a:lnSpc>
              </a:pPr>
              <a:r>
                <a:rPr sz="1323" spc="-6" dirty="0">
                  <a:solidFill>
                    <a:srgbClr val="FFFFFF"/>
                  </a:solidFill>
                  <a:latin typeface="Arial"/>
                  <a:cs typeface="Arial"/>
                </a:rPr>
                <a:t>C</a:t>
              </a:r>
              <a:r>
                <a:rPr sz="1323" dirty="0">
                  <a:solidFill>
                    <a:srgbClr val="FFFFFF"/>
                  </a:solidFill>
                  <a:latin typeface="Arial"/>
                  <a:cs typeface="Arial"/>
                </a:rPr>
                <a:t>O</a:t>
              </a:r>
              <a:r>
                <a:rPr sz="1323" spc="-6" dirty="0">
                  <a:solidFill>
                    <a:srgbClr val="FFFFFF"/>
                  </a:solidFill>
                  <a:latin typeface="Arial"/>
                  <a:cs typeface="Arial"/>
                </a:rPr>
                <a:t>MMUN</a:t>
              </a:r>
              <a:r>
                <a:rPr sz="1323" dirty="0">
                  <a:solidFill>
                    <a:srgbClr val="FFFFFF"/>
                  </a:solidFill>
                  <a:latin typeface="Arial"/>
                  <a:cs typeface="Arial"/>
                </a:rPr>
                <a:t>I</a:t>
              </a:r>
              <a:r>
                <a:rPr sz="1323" spc="-6" dirty="0">
                  <a:solidFill>
                    <a:srgbClr val="FFFFFF"/>
                  </a:solidFill>
                  <a:latin typeface="Arial"/>
                  <a:cs typeface="Arial"/>
                </a:rPr>
                <a:t>C</a:t>
              </a:r>
              <a:r>
                <a:rPr sz="1323" spc="-94" dirty="0">
                  <a:solidFill>
                    <a:srgbClr val="FFFFFF"/>
                  </a:solidFill>
                  <a:latin typeface="Arial"/>
                  <a:cs typeface="Arial"/>
                </a:rPr>
                <a:t>A</a:t>
              </a:r>
              <a:r>
                <a:rPr sz="1323" spc="11" dirty="0">
                  <a:solidFill>
                    <a:srgbClr val="FFFFFF"/>
                  </a:solidFill>
                  <a:latin typeface="Arial"/>
                  <a:cs typeface="Arial"/>
                </a:rPr>
                <a:t>T</a:t>
              </a:r>
              <a:r>
                <a:rPr sz="1323" dirty="0">
                  <a:solidFill>
                    <a:srgbClr val="FFFFFF"/>
                  </a:solidFill>
                  <a:latin typeface="Arial"/>
                  <a:cs typeface="Arial"/>
                </a:rPr>
                <a:t>IO</a:t>
              </a:r>
              <a:r>
                <a:rPr sz="1323" spc="-6" dirty="0">
                  <a:solidFill>
                    <a:srgbClr val="FFFFFF"/>
                  </a:solidFill>
                  <a:latin typeface="Arial"/>
                  <a:cs typeface="Arial"/>
                </a:rPr>
                <a:t>NS</a:t>
              </a:r>
              <a:endParaRPr sz="1323" dirty="0">
                <a:latin typeface="Arial"/>
                <a:cs typeface="Arial"/>
              </a:endParaRPr>
            </a:p>
          </p:txBody>
        </p:sp>
        <p:sp>
          <p:nvSpPr>
            <p:cNvPr id="75" name="object 75"/>
            <p:cNvSpPr txBox="1"/>
            <p:nvPr/>
          </p:nvSpPr>
          <p:spPr>
            <a:xfrm>
              <a:off x="2608925" y="2806305"/>
              <a:ext cx="1438438" cy="407163"/>
            </a:xfrm>
            <a:prstGeom prst="rect">
              <a:avLst/>
            </a:prstGeom>
            <a:solidFill>
              <a:srgbClr val="BFE3B5"/>
            </a:solidFill>
          </p:spPr>
          <p:txBody>
            <a:bodyPr vert="horz" wrap="square" lIns="0" tIns="0" rIns="0" bIns="0" rtlCol="0">
              <a:spAutoFit/>
            </a:bodyPr>
            <a:lstStyle/>
            <a:p>
              <a:pPr marL="352780" marR="346480" indent="6300">
                <a:lnSpc>
                  <a:spcPct val="100000"/>
                </a:lnSpc>
              </a:pPr>
              <a:r>
                <a:rPr sz="1323" spc="-6" dirty="0">
                  <a:solidFill>
                    <a:schemeClr val="accent4">
                      <a:lumMod val="50000"/>
                    </a:schemeClr>
                  </a:solidFill>
                  <a:latin typeface="Arial"/>
                  <a:cs typeface="Arial"/>
                </a:rPr>
                <a:t>M</a:t>
              </a:r>
              <a:r>
                <a:rPr sz="1323" dirty="0">
                  <a:solidFill>
                    <a:schemeClr val="accent4">
                      <a:lumMod val="50000"/>
                    </a:schemeClr>
                  </a:solidFill>
                  <a:latin typeface="Arial"/>
                  <a:cs typeface="Arial"/>
                </a:rPr>
                <a:t>AS</a:t>
              </a:r>
              <a:r>
                <a:rPr sz="1323" spc="-6" dirty="0">
                  <a:solidFill>
                    <a:schemeClr val="accent4">
                      <a:lumMod val="50000"/>
                    </a:schemeClr>
                  </a:solidFill>
                  <a:latin typeface="Arial"/>
                  <a:cs typeface="Arial"/>
                </a:rPr>
                <a:t>HUP </a:t>
              </a:r>
              <a:r>
                <a:rPr sz="1323" dirty="0">
                  <a:solidFill>
                    <a:schemeClr val="accent4">
                      <a:lumMod val="50000"/>
                    </a:schemeClr>
                  </a:solidFill>
                  <a:latin typeface="Arial"/>
                  <a:cs typeface="Arial"/>
                </a:rPr>
                <a:t>B</a:t>
              </a:r>
              <a:r>
                <a:rPr sz="1323" spc="-6" dirty="0">
                  <a:solidFill>
                    <a:schemeClr val="accent4">
                      <a:lumMod val="50000"/>
                    </a:schemeClr>
                  </a:solidFill>
                  <a:latin typeface="Arial"/>
                  <a:cs typeface="Arial"/>
                </a:rPr>
                <a:t>U</a:t>
              </a:r>
              <a:r>
                <a:rPr sz="1323" dirty="0">
                  <a:solidFill>
                    <a:schemeClr val="accent4">
                      <a:lumMod val="50000"/>
                    </a:schemeClr>
                  </a:solidFill>
                  <a:latin typeface="Arial"/>
                  <a:cs typeface="Arial"/>
                </a:rPr>
                <a:t>IL</a:t>
              </a:r>
              <a:r>
                <a:rPr sz="1323" spc="-6" dirty="0">
                  <a:solidFill>
                    <a:schemeClr val="accent4">
                      <a:lumMod val="50000"/>
                    </a:schemeClr>
                  </a:solidFill>
                  <a:latin typeface="Arial"/>
                  <a:cs typeface="Arial"/>
                </a:rPr>
                <a:t>D</a:t>
              </a:r>
              <a:r>
                <a:rPr sz="1323" dirty="0">
                  <a:solidFill>
                    <a:schemeClr val="accent4">
                      <a:lumMod val="50000"/>
                    </a:schemeClr>
                  </a:solidFill>
                  <a:latin typeface="Arial"/>
                  <a:cs typeface="Arial"/>
                </a:rPr>
                <a:t>ER</a:t>
              </a:r>
            </a:p>
          </p:txBody>
        </p:sp>
        <p:sp>
          <p:nvSpPr>
            <p:cNvPr id="76" name="object 76"/>
            <p:cNvSpPr txBox="1"/>
            <p:nvPr/>
          </p:nvSpPr>
          <p:spPr>
            <a:xfrm>
              <a:off x="4210008" y="2806290"/>
              <a:ext cx="1438438" cy="407163"/>
            </a:xfrm>
            <a:prstGeom prst="rect">
              <a:avLst/>
            </a:prstGeom>
            <a:solidFill>
              <a:srgbClr val="BFE3B5"/>
            </a:solidFill>
          </p:spPr>
          <p:txBody>
            <a:bodyPr vert="horz" wrap="square" lIns="0" tIns="0" rIns="0" bIns="0" rtlCol="0">
              <a:spAutoFit/>
            </a:bodyPr>
            <a:lstStyle/>
            <a:p>
              <a:pPr algn="ctr">
                <a:lnSpc>
                  <a:spcPct val="100000"/>
                </a:lnSpc>
              </a:pPr>
              <a:r>
                <a:rPr sz="1323" dirty="0">
                  <a:solidFill>
                    <a:schemeClr val="accent4">
                      <a:lumMod val="50000"/>
                    </a:schemeClr>
                  </a:solidFill>
                  <a:latin typeface="Arial"/>
                  <a:cs typeface="Arial"/>
                </a:rPr>
                <a:t>SQ</a:t>
              </a:r>
              <a:r>
                <a:rPr sz="1323" spc="-6" dirty="0">
                  <a:solidFill>
                    <a:schemeClr val="accent4">
                      <a:lumMod val="50000"/>
                    </a:schemeClr>
                  </a:solidFill>
                  <a:latin typeface="Arial"/>
                  <a:cs typeface="Arial"/>
                </a:rPr>
                <a:t>U</a:t>
              </a:r>
              <a:r>
                <a:rPr sz="1323" dirty="0">
                  <a:solidFill>
                    <a:schemeClr val="accent4">
                      <a:lumMod val="50000"/>
                    </a:schemeClr>
                  </a:solidFill>
                  <a:latin typeface="Arial"/>
                  <a:cs typeface="Arial"/>
                </a:rPr>
                <a:t>EAL</a:t>
              </a:r>
              <a:endParaRPr lang="en-US" sz="1323" dirty="0">
                <a:solidFill>
                  <a:schemeClr val="accent4">
                    <a:lumMod val="50000"/>
                  </a:schemeClr>
                </a:solidFill>
                <a:latin typeface="Arial"/>
                <a:cs typeface="Arial"/>
              </a:endParaRPr>
            </a:p>
            <a:p>
              <a:pPr algn="ctr">
                <a:lnSpc>
                  <a:spcPct val="100000"/>
                </a:lnSpc>
              </a:pPr>
              <a:r>
                <a:rPr lang="en-US" sz="1323" dirty="0">
                  <a:solidFill>
                    <a:schemeClr val="accent4">
                      <a:lumMod val="50000"/>
                    </a:schemeClr>
                  </a:solidFill>
                  <a:latin typeface="Arial"/>
                  <a:cs typeface="Arial"/>
                </a:rPr>
                <a:t>Search</a:t>
              </a:r>
              <a:endParaRPr sz="1323" dirty="0">
                <a:solidFill>
                  <a:schemeClr val="accent4">
                    <a:lumMod val="50000"/>
                  </a:schemeClr>
                </a:solidFill>
                <a:latin typeface="Arial"/>
                <a:cs typeface="Arial"/>
              </a:endParaRPr>
            </a:p>
          </p:txBody>
        </p:sp>
        <p:sp>
          <p:nvSpPr>
            <p:cNvPr id="77" name="object 77"/>
            <p:cNvSpPr txBox="1"/>
            <p:nvPr/>
          </p:nvSpPr>
          <p:spPr>
            <a:xfrm>
              <a:off x="5811105" y="2806290"/>
              <a:ext cx="1438438" cy="407163"/>
            </a:xfrm>
            <a:prstGeom prst="rect">
              <a:avLst/>
            </a:prstGeom>
            <a:solidFill>
              <a:srgbClr val="BFE3B5"/>
            </a:solidFill>
          </p:spPr>
          <p:txBody>
            <a:bodyPr vert="horz" wrap="square" lIns="0" tIns="0" rIns="0" bIns="0" rtlCol="0">
              <a:spAutoFit/>
            </a:bodyPr>
            <a:lstStyle/>
            <a:p>
              <a:pPr algn="ctr">
                <a:lnSpc>
                  <a:spcPct val="100000"/>
                </a:lnSpc>
              </a:pPr>
              <a:r>
                <a:rPr sz="1323" dirty="0">
                  <a:solidFill>
                    <a:schemeClr val="accent4">
                      <a:lumMod val="50000"/>
                    </a:schemeClr>
                  </a:solidFill>
                  <a:latin typeface="Arial"/>
                  <a:cs typeface="Arial"/>
                </a:rPr>
                <a:t>E</a:t>
              </a:r>
              <a:r>
                <a:rPr sz="1323" spc="-17" dirty="0">
                  <a:solidFill>
                    <a:schemeClr val="accent4">
                      <a:lumMod val="50000"/>
                    </a:schemeClr>
                  </a:solidFill>
                  <a:latin typeface="Arial"/>
                  <a:cs typeface="Arial"/>
                </a:rPr>
                <a:t>x</a:t>
              </a:r>
              <a:r>
                <a:rPr sz="1323" dirty="0">
                  <a:solidFill>
                    <a:schemeClr val="accent4">
                      <a:lumMod val="50000"/>
                    </a:schemeClr>
                  </a:solidFill>
                  <a:latin typeface="Arial"/>
                  <a:cs typeface="Arial"/>
                </a:rPr>
                <a:t>te</a:t>
              </a:r>
              <a:r>
                <a:rPr sz="1323" spc="-6" dirty="0">
                  <a:solidFill>
                    <a:schemeClr val="accent4">
                      <a:lumMod val="50000"/>
                    </a:schemeClr>
                  </a:solidFill>
                  <a:latin typeface="Arial"/>
                  <a:cs typeface="Arial"/>
                </a:rPr>
                <a:t>r</a:t>
              </a:r>
              <a:r>
                <a:rPr sz="1323" dirty="0">
                  <a:solidFill>
                    <a:schemeClr val="accent4">
                      <a:lumMod val="50000"/>
                    </a:schemeClr>
                  </a:solidFill>
                  <a:latin typeface="Arial"/>
                  <a:cs typeface="Arial"/>
                </a:rPr>
                <a:t>nal</a:t>
              </a:r>
              <a:r>
                <a:rPr sz="1323" spc="-17" dirty="0">
                  <a:solidFill>
                    <a:schemeClr val="accent4">
                      <a:lumMod val="50000"/>
                    </a:schemeClr>
                  </a:solidFill>
                  <a:latin typeface="Arial"/>
                  <a:cs typeface="Arial"/>
                </a:rPr>
                <a:t> </a:t>
              </a:r>
              <a:r>
                <a:rPr sz="1323" dirty="0">
                  <a:solidFill>
                    <a:schemeClr val="accent4">
                      <a:lumMod val="50000"/>
                    </a:schemeClr>
                  </a:solidFill>
                  <a:latin typeface="Arial"/>
                  <a:cs typeface="Arial"/>
                </a:rPr>
                <a:t>S</a:t>
              </a:r>
              <a:r>
                <a:rPr sz="1323" spc="-17" dirty="0">
                  <a:solidFill>
                    <a:schemeClr val="accent4">
                      <a:lumMod val="50000"/>
                    </a:schemeClr>
                  </a:solidFill>
                  <a:latin typeface="Arial"/>
                  <a:cs typeface="Arial"/>
                </a:rPr>
                <a:t>y</a:t>
              </a:r>
              <a:r>
                <a:rPr sz="1323" dirty="0">
                  <a:solidFill>
                    <a:schemeClr val="accent4">
                      <a:lumMod val="50000"/>
                    </a:schemeClr>
                  </a:solidFill>
                  <a:latin typeface="Arial"/>
                  <a:cs typeface="Arial"/>
                </a:rPr>
                <a:t>stem</a:t>
              </a:r>
            </a:p>
            <a:p>
              <a:pPr algn="ctr">
                <a:lnSpc>
                  <a:spcPct val="100000"/>
                </a:lnSpc>
              </a:pPr>
              <a:r>
                <a:rPr sz="1323" dirty="0">
                  <a:solidFill>
                    <a:schemeClr val="accent4">
                      <a:lumMod val="50000"/>
                    </a:schemeClr>
                  </a:solidFill>
                  <a:latin typeface="Arial"/>
                  <a:cs typeface="Arial"/>
                </a:rPr>
                <a:t>&amp;</a:t>
              </a:r>
              <a:r>
                <a:rPr sz="1323" spc="6" dirty="0">
                  <a:solidFill>
                    <a:schemeClr val="accent4">
                      <a:lumMod val="50000"/>
                    </a:schemeClr>
                  </a:solidFill>
                  <a:latin typeface="Arial"/>
                  <a:cs typeface="Arial"/>
                </a:rPr>
                <a:t> </a:t>
              </a:r>
              <a:r>
                <a:rPr sz="1323" dirty="0">
                  <a:solidFill>
                    <a:schemeClr val="accent4">
                      <a:lumMod val="50000"/>
                    </a:schemeClr>
                  </a:solidFill>
                  <a:latin typeface="Arial"/>
                  <a:cs typeface="Arial"/>
                </a:rPr>
                <a:t>Se</a:t>
              </a:r>
              <a:r>
                <a:rPr sz="1323" spc="-6" dirty="0">
                  <a:solidFill>
                    <a:schemeClr val="accent4">
                      <a:lumMod val="50000"/>
                    </a:schemeClr>
                  </a:solidFill>
                  <a:latin typeface="Arial"/>
                  <a:cs typeface="Arial"/>
                </a:rPr>
                <a:t>r</a:t>
              </a:r>
              <a:r>
                <a:rPr sz="1323" spc="-17" dirty="0">
                  <a:solidFill>
                    <a:schemeClr val="accent4">
                      <a:lumMod val="50000"/>
                    </a:schemeClr>
                  </a:solidFill>
                  <a:latin typeface="Arial"/>
                  <a:cs typeface="Arial"/>
                </a:rPr>
                <a:t>v</a:t>
              </a:r>
              <a:r>
                <a:rPr sz="1323" spc="-6" dirty="0">
                  <a:solidFill>
                    <a:schemeClr val="accent4">
                      <a:lumMod val="50000"/>
                    </a:schemeClr>
                  </a:solidFill>
                  <a:latin typeface="Arial"/>
                  <a:cs typeface="Arial"/>
                </a:rPr>
                <a:t>i</a:t>
              </a:r>
              <a:r>
                <a:rPr sz="1323" dirty="0">
                  <a:solidFill>
                    <a:schemeClr val="accent4">
                      <a:lumMod val="50000"/>
                    </a:schemeClr>
                  </a:solidFill>
                  <a:latin typeface="Arial"/>
                  <a:cs typeface="Arial"/>
                </a:rPr>
                <a:t>ces</a:t>
              </a:r>
            </a:p>
          </p:txBody>
        </p:sp>
      </p:grpSp>
      <p:sp>
        <p:nvSpPr>
          <p:cNvPr id="78" name="Date Placeholder 77"/>
          <p:cNvSpPr>
            <a:spLocks noGrp="1"/>
          </p:cNvSpPr>
          <p:nvPr>
            <p:ph type="dt" sz="half" idx="10"/>
          </p:nvPr>
        </p:nvSpPr>
        <p:spPr/>
        <p:txBody>
          <a:bodyPr/>
          <a:lstStyle/>
          <a:p>
            <a:r>
              <a:rPr lang="en-US" altLang="ko-KR"/>
              <a:t>© Lee</a:t>
            </a:r>
            <a:endParaRPr lang="en-US"/>
          </a:p>
        </p:txBody>
      </p:sp>
      <p:sp>
        <p:nvSpPr>
          <p:cNvPr id="79" name="Footer Placeholder 78"/>
          <p:cNvSpPr>
            <a:spLocks noGrp="1"/>
          </p:cNvSpPr>
          <p:nvPr>
            <p:ph type="ftr" sz="quarter" idx="11"/>
          </p:nvPr>
        </p:nvSpPr>
        <p:spPr/>
        <p:txBody>
          <a:bodyPr/>
          <a:lstStyle/>
          <a:p>
            <a:r>
              <a:rPr lang="en-US"/>
              <a:t>IUPUI</a:t>
            </a:r>
          </a:p>
        </p:txBody>
      </p:sp>
      <p:sp>
        <p:nvSpPr>
          <p:cNvPr id="89" name="Slide Number Placeholder 88"/>
          <p:cNvSpPr>
            <a:spLocks noGrp="1"/>
          </p:cNvSpPr>
          <p:nvPr>
            <p:ph type="sldNum" sz="quarter" idx="12"/>
          </p:nvPr>
        </p:nvSpPr>
        <p:spPr/>
        <p:txBody>
          <a:bodyPr/>
          <a:lstStyle/>
          <a:p>
            <a:fld id="{73BD3A3E-DC2D-42E2-94A0-F94764AAED51}" type="slidenum">
              <a:rPr lang="en-GB" smtClean="0"/>
              <a:pPr/>
              <a:t>98</a:t>
            </a:fld>
            <a:endParaRPr lang="en-GB"/>
          </a:p>
        </p:txBody>
      </p:sp>
    </p:spTree>
    <p:extLst>
      <p:ext uri="{BB962C8B-B14F-4D97-AF65-F5344CB8AC3E}">
        <p14:creationId xmlns:p14="http://schemas.microsoft.com/office/powerpoint/2010/main" val="2536829639"/>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6912" y="454838"/>
            <a:ext cx="8763000" cy="553998"/>
          </a:xfrm>
          <a:prstGeom prst="rect">
            <a:avLst/>
          </a:prstGeom>
        </p:spPr>
        <p:txBody>
          <a:bodyPr vert="horz" wrap="square" lIns="0" tIns="0" rIns="0" bIns="0" rtlCol="0">
            <a:spAutoFit/>
          </a:bodyPr>
          <a:lstStyle/>
          <a:p>
            <a:pPr marL="12700">
              <a:lnSpc>
                <a:spcPct val="100000"/>
              </a:lnSpc>
            </a:pPr>
            <a:r>
              <a:rPr spc="-5" dirty="0"/>
              <a:t>The </a:t>
            </a:r>
            <a:r>
              <a:rPr spc="-10" dirty="0"/>
              <a:t>ThingWorx</a:t>
            </a:r>
            <a:r>
              <a:rPr spc="-110" dirty="0"/>
              <a:t> </a:t>
            </a:r>
            <a:r>
              <a:rPr dirty="0"/>
              <a:t>Stack</a:t>
            </a:r>
          </a:p>
        </p:txBody>
      </p:sp>
      <p:sp>
        <p:nvSpPr>
          <p:cNvPr id="3" name="object 3"/>
          <p:cNvSpPr txBox="1"/>
          <p:nvPr/>
        </p:nvSpPr>
        <p:spPr>
          <a:xfrm>
            <a:off x="459135" y="1610254"/>
            <a:ext cx="9164205" cy="577081"/>
          </a:xfrm>
          <a:prstGeom prst="rect">
            <a:avLst/>
          </a:prstGeom>
        </p:spPr>
        <p:txBody>
          <a:bodyPr vert="horz" wrap="square" lIns="0" tIns="0" rIns="0" bIns="0" rtlCol="0">
            <a:spAutoFit/>
          </a:bodyPr>
          <a:lstStyle/>
          <a:p>
            <a:pPr marL="372110">
              <a:lnSpc>
                <a:spcPts val="2100"/>
              </a:lnSpc>
              <a:tabLst>
                <a:tab pos="715010" algn="l"/>
              </a:tabLst>
            </a:pPr>
            <a:r>
              <a:rPr sz="2000" dirty="0">
                <a:solidFill>
                  <a:srgbClr val="53565A"/>
                </a:solidFill>
                <a:latin typeface="Arial"/>
                <a:cs typeface="Arial"/>
              </a:rPr>
              <a:t>•	</a:t>
            </a:r>
            <a:r>
              <a:rPr sz="2000" spc="-45" dirty="0">
                <a:solidFill>
                  <a:srgbClr val="53565A"/>
                </a:solidFill>
                <a:latin typeface="Arial"/>
                <a:cs typeface="Arial"/>
              </a:rPr>
              <a:t>Test1</a:t>
            </a:r>
            <a:endParaRPr sz="2000">
              <a:latin typeface="Arial"/>
              <a:cs typeface="Arial"/>
            </a:endParaRPr>
          </a:p>
          <a:p>
            <a:pPr marL="372110">
              <a:lnSpc>
                <a:spcPct val="100000"/>
              </a:lnSpc>
              <a:tabLst>
                <a:tab pos="715010" algn="l"/>
              </a:tabLst>
            </a:pPr>
            <a:r>
              <a:rPr sz="2000" dirty="0">
                <a:solidFill>
                  <a:srgbClr val="53565A"/>
                </a:solidFill>
                <a:latin typeface="Arial"/>
                <a:cs typeface="Arial"/>
              </a:rPr>
              <a:t>•	</a:t>
            </a:r>
            <a:r>
              <a:rPr sz="2000" spc="-45" dirty="0">
                <a:solidFill>
                  <a:srgbClr val="53565A"/>
                </a:solidFill>
                <a:latin typeface="Arial"/>
                <a:cs typeface="Arial"/>
              </a:rPr>
              <a:t>Test2</a:t>
            </a:r>
            <a:endParaRPr sz="2000">
              <a:latin typeface="Arial"/>
              <a:cs typeface="Arial"/>
            </a:endParaRPr>
          </a:p>
        </p:txBody>
      </p:sp>
      <p:sp>
        <p:nvSpPr>
          <p:cNvPr id="4" name="object 4"/>
          <p:cNvSpPr/>
          <p:nvPr/>
        </p:nvSpPr>
        <p:spPr>
          <a:xfrm>
            <a:off x="459135" y="1610254"/>
            <a:ext cx="9164203" cy="4561508"/>
          </a:xfrm>
          <a:prstGeom prst="rect">
            <a:avLst/>
          </a:prstGeom>
          <a:blipFill>
            <a:blip r:embed="rId2" cstate="print"/>
            <a:stretch>
              <a:fillRect/>
            </a:stretch>
          </a:blipFill>
        </p:spPr>
        <p:txBody>
          <a:bodyPr wrap="square" lIns="0" tIns="0" rIns="0" bIns="0" rtlCol="0"/>
          <a:lstStyle/>
          <a:p>
            <a:endParaRPr/>
          </a:p>
        </p:txBody>
      </p:sp>
      <p:sp>
        <p:nvSpPr>
          <p:cNvPr id="5" name="Date Placeholder 4"/>
          <p:cNvSpPr>
            <a:spLocks noGrp="1"/>
          </p:cNvSpPr>
          <p:nvPr>
            <p:ph type="dt" sz="half" idx="10"/>
          </p:nvPr>
        </p:nvSpPr>
        <p:spPr/>
        <p:txBody>
          <a:bodyPr/>
          <a:lstStyle/>
          <a:p>
            <a:r>
              <a:rPr lang="en-US" altLang="ko-KR"/>
              <a:t>© Lee</a:t>
            </a:r>
            <a:endParaRPr lang="en-US"/>
          </a:p>
        </p:txBody>
      </p:sp>
      <p:sp>
        <p:nvSpPr>
          <p:cNvPr id="6" name="Footer Placeholder 5"/>
          <p:cNvSpPr>
            <a:spLocks noGrp="1"/>
          </p:cNvSpPr>
          <p:nvPr>
            <p:ph type="ftr" sz="quarter" idx="11"/>
          </p:nvPr>
        </p:nvSpPr>
        <p:spPr/>
        <p:txBody>
          <a:bodyPr/>
          <a:lstStyle/>
          <a:p>
            <a:r>
              <a:rPr lang="en-US"/>
              <a:t>IUPUI</a:t>
            </a:r>
          </a:p>
        </p:txBody>
      </p:sp>
      <p:sp>
        <p:nvSpPr>
          <p:cNvPr id="7" name="Slide Number Placeholder 6"/>
          <p:cNvSpPr>
            <a:spLocks noGrp="1"/>
          </p:cNvSpPr>
          <p:nvPr>
            <p:ph type="sldNum" sz="quarter" idx="12"/>
          </p:nvPr>
        </p:nvSpPr>
        <p:spPr/>
        <p:txBody>
          <a:bodyPr/>
          <a:lstStyle/>
          <a:p>
            <a:fld id="{73BD3A3E-DC2D-42E2-94A0-F94764AAED51}" type="slidenum">
              <a:rPr lang="en-GB" smtClean="0"/>
              <a:pPr/>
              <a:t>99</a:t>
            </a:fld>
            <a:endParaRPr lang="en-GB"/>
          </a:p>
        </p:txBody>
      </p:sp>
    </p:spTree>
    <p:extLst>
      <p:ext uri="{BB962C8B-B14F-4D97-AF65-F5344CB8AC3E}">
        <p14:creationId xmlns:p14="http://schemas.microsoft.com/office/powerpoint/2010/main" val="1775425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8.0&quot;&gt;&lt;object type=&quot;1&quot; unique_id=&quot;10001&quot;&gt;&lt;object type=&quot;2&quot; unique_id=&quot;10892&quot;&gt;&lt;object type=&quot;3&quot; unique_id=&quot;10893&quot;&gt;&lt;property id=&quot;20148&quot; value=&quot;5&quot;/&gt;&lt;property id=&quot;20300&quot; value=&quot;Slide 1 - &amp;quot;Development Tools and Platforms&amp;quot;&quot;/&gt;&lt;property id=&quot;20307&quot; value=&quot;591&quot;/&gt;&lt;/object&gt;&lt;object type=&quot;3&quot; unique_id=&quot;10894&quot;&gt;&lt;property id=&quot;20148&quot; value=&quot;5&quot;/&gt;&lt;property id=&quot;20300&quot; value=&quot;Slide 2 - &amp;quot;Development Tools and Services&amp;quot;&quot;/&gt;&lt;property id=&quot;20307&quot; value=&quot;598&quot;/&gt;&lt;/object&gt;&lt;object type=&quot;3&quot; unique_id=&quot;10895&quot;&gt;&lt;property id=&quot;20148&quot; value=&quot;5&quot;/&gt;&lt;property id=&quot;20300&quot; value=&quot;Slide 34 - &amp;quot;Hardware Development Tools/Services&amp;quot;&quot;/&gt;&lt;property id=&quot;20307&quot; value=&quot;597&quot;/&gt;&lt;/object&gt;&lt;object type=&quot;3&quot; unique_id=&quot;10896&quot;&gt;&lt;property id=&quot;20148&quot; value=&quot;5&quot;/&gt;&lt;property id=&quot;20300&quot; value=&quot;Slide 35 - &amp;quot;Fritzing&amp;quot;&quot;/&gt;&lt;property id=&quot;20307&quot; value=&quot;599&quot;/&gt;&lt;/object&gt;&lt;object type=&quot;3&quot; unique_id=&quot;10897&quot;&gt;&lt;property id=&quot;20148&quot; value=&quot;5&quot;/&gt;&lt;property id=&quot;20300&quot; value=&quot;Slide 36 - &amp;quot;Design Process using Fritzing&amp;quot;&quot;/&gt;&lt;property id=&quot;20307&quot; value=&quot;601&quot;/&gt;&lt;/object&gt;&lt;object type=&quot;3&quot; unique_id=&quot;10898&quot;&gt;&lt;property id=&quot;20148&quot; value=&quot;5&quot;/&gt;&lt;property id=&quot;20300&quot; value=&quot;Slide 37 - &amp;quot;Program Development Services&amp;quot;&quot;/&gt;&lt;property id=&quot;20307&quot; value=&quot;592&quot;/&gt;&lt;/object&gt;&lt;object type=&quot;3&quot; unique_id=&quot;10900&quot;&gt;&lt;property id=&quot;20148&quot; value=&quot;5&quot;/&gt;&lt;property id=&quot;20300&quot; value=&quot;Slide 40 - &amp;quot;Temboo - Target devices&amp;quot;&quot;/&gt;&lt;property id=&quot;20307&quot; value=&quot;594&quot;/&gt;&lt;/object&gt;&lt;object type=&quot;3&quot; unique_id=&quot;10901&quot;&gt;&lt;property id=&quot;20148&quot; value=&quot;5&quot;/&gt;&lt;property id=&quot;20300&quot; value=&quot;Slide 41 - &amp;quot;Temboo - Target web services&amp;quot;&quot;/&gt;&lt;property id=&quot;20307&quot; value=&quot;595&quot;/&gt;&lt;/object&gt;&lt;object type=&quot;3&quot; unique_id=&quot;10902&quot;&gt;&lt;property id=&quot;20148&quot; value=&quot;5&quot;/&gt;&lt;property id=&quot;20300&quot; value=&quot;Slide 49 - &amp;quot;Temboo - Examples&amp;quot;&quot;/&gt;&lt;property id=&quot;20307&quot; value=&quot;596&quot;/&gt;&lt;/object&gt;&lt;object type=&quot;3&quot; unique_id=&quot;10987&quot;&gt;&lt;property id=&quot;20148&quot; value=&quot;5&quot;/&gt;&lt;property id=&quot;20300&quot; value=&quot;Slide 51 - &amp;quot;Windows 10  the world’s first Arduino certified operating system&amp;quot;&quot;/&gt;&lt;property id=&quot;20307&quot; value=&quot;602&quot;/&gt;&lt;/object&gt;&lt;object type=&quot;3&quot; unique_id=&quot;10988&quot;&gt;&lt;property id=&quot;20148&quot; value=&quot;5&quot;/&gt;&lt;property id=&quot;20300&quot; value=&quot;Slide 52 - &amp;quot;What does MS provide?&amp;quot;&quot;/&gt;&lt;property id=&quot;20307&quot; value=&quot;606&quot;/&gt;&lt;/object&gt;&lt;object type=&quot;3&quot; unique_id=&quot;10989&quot;&gt;&lt;property id=&quot;20148&quot; value=&quot;5&quot;/&gt;&lt;property id=&quot;20300&quot; value=&quot;Slide 53 - &amp;quot;Why did Microsoft jumped into IoT business for free?&amp;quot;&quot;/&gt;&lt;property id=&quot;20307&quot; value=&quot;605&quot;/&gt;&lt;/object&gt;&lt;object type=&quot;3&quot; unique_id=&quot;10990&quot;&gt;&lt;property id=&quot;20148&quot; value=&quot;5&quot;/&gt;&lt;property id=&quot;20300&quot; value=&quot;Slide 54 - &amp;quot;What is Windows Remote Arduino?&amp;quot;&quot;/&gt;&lt;property id=&quot;20307&quot; value=&quot;603&quot;/&gt;&lt;/object&gt;&lt;object type=&quot;3&quot; unique_id=&quot;10991&quot;&gt;&lt;property id=&quot;20148&quot; value=&quot;5&quot;/&gt;&lt;property id=&quot;20300&quot; value=&quot;Slide 55 - &amp;quot;Windows Virtual Shields&amp;quot;&quot;/&gt;&lt;property id=&quot;20307&quot; value=&quot;604&quot;/&gt;&lt;/object&gt;&lt;object type=&quot;3&quot; unique_id=&quot;23062&quot;&gt;&lt;property id=&quot;20148&quot; value=&quot;5&quot;/&gt;&lt;property id=&quot;20300&quot; value=&quot;Slide 56 - &amp;quot;Node-RED&amp;quot;&quot;/&gt;&lt;property id=&quot;20307&quot; value=&quot;607&quot;/&gt;&lt;/object&gt;&lt;object type=&quot;3&quot; unique_id=&quot;23063&quot;&gt;&lt;property id=&quot;20148&quot; value=&quot;5&quot;/&gt;&lt;property id=&quot;20300&quot; value=&quot;Slide 57 - &amp;quot;Node-RED&amp;quot;&quot;/&gt;&lt;property id=&quot;20307&quot; value=&quot;608&quot;/&gt;&lt;/object&gt;&lt;object type=&quot;3&quot; unique_id=&quot;23064&quot;&gt;&lt;property id=&quot;20148&quot; value=&quot;5&quot;/&gt;&lt;property id=&quot;20300&quot; value=&quot;Slide 59&quot;/&gt;&lt;property id=&quot;20307&quot; value=&quot;609&quot;/&gt;&lt;/object&gt;&lt;object type=&quot;3&quot; unique_id=&quot;23741&quot;&gt;&lt;property id=&quot;20148&quot; value=&quot;5&quot;/&gt;&lt;property id=&quot;20300&quot; value=&quot;Slide 43 - &amp;quot;Temboo&amp;quot;&quot;/&gt;&lt;property id=&quot;20307&quot; value=&quot;612&quot;/&gt;&lt;/object&gt;&lt;object type=&quot;3&quot; unique_id=&quot;26897&quot;&gt;&lt;property id=&quot;20148&quot; value=&quot;5&quot;/&gt;&lt;property id=&quot;20300&quot; value=&quot;Slide 47 - &amp;quot;Temboo Choreos&amp;quot;&quot;/&gt;&lt;property id=&quot;20307&quot; value=&quot;613&quot;/&gt;&lt;/object&gt;&lt;object type=&quot;3&quot; unique_id=&quot;26898&quot;&gt;&lt;property id=&quot;20148&quot; value=&quot;5&quot;/&gt;&lt;property id=&quot;20300&quot; value=&quot;Slide 50 - &amp;quot;Examples&amp;quot;&quot;/&gt;&lt;property id=&quot;20307&quot; value=&quot;614&quot;/&gt;&lt;/object&gt;&lt;object type=&quot;3&quot; unique_id=&quot;26900&quot;&gt;&lt;property id=&quot;20148&quot; value=&quot;5&quot;/&gt;&lt;property id=&quot;20300&quot; value=&quot;Slide 3 - &amp;quot;Service Platforms&amp;quot;&quot;/&gt;&lt;property id=&quot;20307&quot; value=&quot;647&quot;/&gt;&lt;/object&gt;&lt;object type=&quot;3&quot; unique_id=&quot;26901&quot;&gt;&lt;property id=&quot;20148&quot; value=&quot;5&quot;/&gt;&lt;property id=&quot;20300&quot; value=&quot;Slide 4 - &amp;quot;Service Platforms&amp;quot;&quot;/&gt;&lt;property id=&quot;20307&quot; value=&quot;648&quot;/&gt;&lt;/object&gt;&lt;object type=&quot;3&quot; unique_id=&quot;26902&quot;&gt;&lt;property id=&quot;20148&quot; value=&quot;5&quot;/&gt;&lt;property id=&quot;20300&quot; value=&quot;Slide 5 - &amp;quot;Frameworks&amp;quot;&quot;/&gt;&lt;property id=&quot;20307&quot; value=&quot;634&quot;/&gt;&lt;/object&gt;&lt;object type=&quot;3&quot; unique_id=&quot;26903&quot;&gt;&lt;property id=&quot;20148&quot; value=&quot;5&quot;/&gt;&lt;property id=&quot;20300&quot; value=&quot;Slide 6 - &amp;quot;OpenHab Home Automation Development Framework&amp;quot;&quot;/&gt;&lt;property id=&quot;20307&quot; value=&quot;615&quot;/&gt;&lt;/object&gt;&lt;object type=&quot;3&quot; unique_id=&quot;26904&quot;&gt;&lt;property id=&quot;20148&quot; value=&quot;5&quot;/&gt;&lt;property id=&quot;20300&quot; value=&quot;Slide 7 - &amp;quot;OpenHab Home Automation Hub&amp;quot;&quot;/&gt;&lt;property id=&quot;20307&quot; value=&quot;633&quot;/&gt;&lt;/object&gt;&lt;object type=&quot;3&quot; unique_id=&quot;26905&quot;&gt;&lt;property id=&quot;20148&quot; value=&quot;5&quot;/&gt;&lt;property id=&quot;20300&quot; value=&quot;Slide 8 - &amp;quot;OpenHab basics&amp;quot;&quot;/&gt;&lt;property id=&quot;20307&quot; value=&quot;635&quot;/&gt;&lt;/object&gt;&lt;object type=&quot;3&quot; unique_id=&quot;26906&quot;&gt;&lt;property id=&quot;20148&quot; value=&quot;5&quot;/&gt;&lt;property id=&quot;20300&quot; value=&quot;Slide 9&quot;/&gt;&lt;property id=&quot;20307&quot; value=&quot;636&quot;/&gt;&lt;/object&gt;&lt;object type=&quot;3&quot; unique_id=&quot;26907&quot;&gt;&lt;property id=&quot;20148&quot; value=&quot;5&quot;/&gt;&lt;property id=&quot;20300&quot; value=&quot;Slide 10 - &amp;quot;OpenHab Architectural Connection&amp;quot;&quot;/&gt;&lt;property id=&quot;20307&quot; value=&quot;627&quot;/&gt;&lt;/object&gt;&lt;object type=&quot;3&quot; unique_id=&quot;26908&quot;&gt;&lt;property id=&quot;20148&quot; value=&quot;5&quot;/&gt;&lt;property id=&quot;20300&quot; value=&quot;Slide 11 - &amp;quot;OpenHab Architectural Connection&amp;quot;&quot;/&gt;&lt;property id=&quot;20307&quot; value=&quot;637&quot;/&gt;&lt;/object&gt;&lt;object type=&quot;3&quot; unique_id=&quot;26909&quot;&gt;&lt;property id=&quot;20148&quot; value=&quot;5&quot;/&gt;&lt;property id=&quot;20300&quot; value=&quot;Slide 12 - &amp;quot;openHAB features&amp;quot;&quot;/&gt;&lt;property id=&quot;20307&quot; value=&quot;638&quot;/&gt;&lt;/object&gt;&lt;object type=&quot;3&quot; unique_id=&quot;26910&quot;&gt;&lt;property id=&quot;20148&quot; value=&quot;5&quot;/&gt;&lt;property id=&quot;20300&quot; value=&quot;Slide 13 - &amp;quot;Connectable Protocols &amp;amp; Devices&amp;quot;&quot;/&gt;&lt;property id=&quot;20307&quot; value=&quot;631&quot;/&gt;&lt;/object&gt;&lt;object type=&quot;3&quot; unique_id=&quot;26911&quot;&gt;&lt;property id=&quot;20148&quot; value=&quot;5&quot;/&gt;&lt;property id=&quot;20300&quot; value=&quot;Slide 14 - &amp;quot;OpenHAB Example&amp;quot;&quot;/&gt;&lt;property id=&quot;20307&quot; value=&quot;622&quot;/&gt;&lt;/object&gt;&lt;object type=&quot;3&quot; unique_id=&quot;26912&quot;&gt;&lt;property id=&quot;20148&quot; value=&quot;5&quot;/&gt;&lt;property id=&quot;20300&quot; value=&quot;Slide 15 - &amp;quot;OpenHAB Example&amp;quot;&quot;/&gt;&lt;property id=&quot;20307&quot; value=&quot;623&quot;/&gt;&lt;/object&gt;&lt;object type=&quot;3&quot; unique_id=&quot;26913&quot;&gt;&lt;property id=&quot;20148&quot; value=&quot;5&quot;/&gt;&lt;property id=&quot;20300&quot; value=&quot;Slide 16&quot;/&gt;&lt;property id=&quot;20307&quot; value=&quot;629&quot;/&gt;&lt;/object&gt;&lt;object type=&quot;3&quot; unique_id=&quot;26914&quot;&gt;&lt;property id=&quot;20148&quot; value=&quot;5&quot;/&gt;&lt;property id=&quot;20300&quot; value=&quot;Slide 17 - &amp;quot;OpenHAB Example&amp;quot;&quot;/&gt;&lt;property id=&quot;20307&quot; value=&quot;628&quot;/&gt;&lt;/object&gt;&lt;object type=&quot;3&quot; unique_id=&quot;26915&quot;&gt;&lt;property id=&quot;20148&quot; value=&quot;5&quot;/&gt;&lt;property id=&quot;20300&quot; value=&quot;Slide 18&quot;/&gt;&lt;property id=&quot;20307&quot; value=&quot;630&quot;/&gt;&lt;/object&gt;&lt;object type=&quot;3&quot; unique_id=&quot;26916&quot;&gt;&lt;property id=&quot;20148&quot; value=&quot;5&quot;/&gt;&lt;property id=&quot;20300&quot; value=&quot;Slide 19 - &amp;quot;Configuration&amp;quot;&quot;/&gt;&lt;property id=&quot;20307&quot; value=&quot;639&quot;/&gt;&lt;/object&gt;&lt;object type=&quot;3&quot; unique_id=&quot;26917&quot;&gt;&lt;property id=&quot;20148&quot; value=&quot;5&quot;/&gt;&lt;property id=&quot;20300&quot; value=&quot;Slide 20 - &amp;quot;LIFX&amp;quot;&quot;/&gt;&lt;property id=&quot;20307&quot; value=&quot;632&quot;/&gt;&lt;/object&gt;&lt;object type=&quot;3&quot; unique_id=&quot;26918&quot;&gt;&lt;property id=&quot;20148&quot; value=&quot;5&quot;/&gt;&lt;property id=&quot;20300&quot; value=&quot;Slide 21 - &amp;quot;OpenHAB Service Interoperability&amp;quot;&quot;/&gt;&lt;property id=&quot;20307&quot; value=&quot;624&quot;/&gt;&lt;/object&gt;&lt;object type=&quot;3&quot; unique_id=&quot;26919&quot;&gt;&lt;property id=&quot;20148&quot; value=&quot;5&quot;/&gt;&lt;property id=&quot;20300&quot; value=&quot;Slide 28 - &amp;quot;AllJoyn vs. Sensinode&amp;quot;&quot;/&gt;&lt;property id=&quot;20307&quot; value=&quot;646&quot;/&gt;&lt;/object&gt;&lt;object type=&quot;3&quot; unique_id=&quot;26920&quot;&gt;&lt;property id=&quot;20148&quot; value=&quot;5&quot;/&gt;&lt;property id=&quot;20300&quot; value=&quot;Slide 22 - &amp;quot;Alljoyn&amp;quot;&quot;/&gt;&lt;property id=&quot;20307&quot; value=&quot;616&quot;/&gt;&lt;/object&gt;&lt;object type=&quot;3&quot; unique_id=&quot;26921&quot;&gt;&lt;property id=&quot;20148&quot; value=&quot;5&quot;/&gt;&lt;property id=&quot;20300&quot; value=&quot;Slide 23 - &amp;quot;Alljoyn&amp;quot;&quot;/&gt;&lt;property id=&quot;20307&quot; value=&quot;617&quot;/&gt;&lt;/object&gt;&lt;object type=&quot;3&quot; unique_id=&quot;26922&quot;&gt;&lt;property id=&quot;20148&quot; value=&quot;5&quot;/&gt;&lt;property id=&quot;20300&quot; value=&quot;Slide 24&quot;/&gt;&lt;property id=&quot;20307&quot; value=&quot;618&quot;/&gt;&lt;/object&gt;&lt;object type=&quot;3&quot; unique_id=&quot;26923&quot;&gt;&lt;property id=&quot;20148&quot; value=&quot;5&quot;/&gt;&lt;property id=&quot;20300&quot; value=&quot;Slide 25&quot;/&gt;&lt;property id=&quot;20307&quot; value=&quot;619&quot;/&gt;&lt;/object&gt;&lt;object type=&quot;3&quot; unique_id=&quot;26924&quot;&gt;&lt;property id=&quot;20148&quot; value=&quot;5&quot;/&gt;&lt;property id=&quot;20300&quot; value=&quot;Slide 26&quot;/&gt;&lt;property id=&quot;20307&quot; value=&quot;620&quot;/&gt;&lt;/object&gt;&lt;object type=&quot;3&quot; unique_id=&quot;26925&quot;&gt;&lt;property id=&quot;20148&quot; value=&quot;5&quot;/&gt;&lt;property id=&quot;20300&quot; value=&quot;Slide 27 - &amp;quot;AllJoyn Examples&amp;quot;&quot;/&gt;&lt;property id=&quot;20307&quot; value=&quot;645&quot;/&gt;&lt;/object&gt;&lt;object type=&quot;3&quot; unique_id=&quot;26926&quot;&gt;&lt;property id=&quot;20148&quot; value=&quot;5&quot;/&gt;&lt;property id=&quot;20300&quot; value=&quot;Slide 29 - &amp;quot;IoTivity  소개 (1/2)&amp;quot;&quot;/&gt;&lt;property id=&quot;20307&quot; value=&quot;640&quot;/&gt;&lt;/object&gt;&lt;object type=&quot;3&quot; unique_id=&quot;26927&quot;&gt;&lt;property id=&quot;20148&quot; value=&quot;5&quot;/&gt;&lt;property id=&quot;20300&quot; value=&quot;Slide 30 - &amp;quot;IoTivity  소개 (2/2)&amp;quot;&quot;/&gt;&lt;property id=&quot;20307&quot; value=&quot;641&quot;/&gt;&lt;/object&gt;&lt;object type=&quot;3&quot; unique_id=&quot;26928&quot;&gt;&lt;property id=&quot;20148&quot; value=&quot;5&quot;/&gt;&lt;property id=&quot;20300&quot; value=&quot;Slide 31 - &amp;quot;IoTivity  아키텍처 (1/2)&amp;quot;&quot;/&gt;&lt;property id=&quot;20307&quot; value=&quot;643&quot;/&gt;&lt;/object&gt;&lt;object type=&quot;3&quot; unique_id=&quot;26929&quot;&gt;&lt;property id=&quot;20148&quot; value=&quot;5&quot;/&gt;&lt;property id=&quot;20300&quot; value=&quot;Slide 32 - &amp;quot;IoTivity  아키텍처 (2/2)&amp;quot;&quot;/&gt;&lt;property id=&quot;20307&quot; value=&quot;644&quot;/&gt;&lt;/object&gt;&lt;object type=&quot;3&quot; unique_id=&quot;26931&quot;&gt;&lt;property id=&quot;20148&quot; value=&quot;5&quot;/&gt;&lt;property id=&quot;20300&quot; value=&quot;Slide 58 - &amp;quot;Open Node-RED &amp;quot;&quot;/&gt;&lt;property id=&quot;20307&quot; value=&quot;650&quot;/&gt;&lt;/object&gt;&lt;object type=&quot;3&quot; unique_id=&quot;26932&quot;&gt;&lt;property id=&quot;20148&quot; value=&quot;5&quot;/&gt;&lt;property id=&quot;20300&quot; value=&quot;Slide 60&quot;/&gt;&lt;property id=&quot;20307&quot; value=&quot;651&quot;/&gt;&lt;/object&gt;&lt;object type=&quot;3&quot; unique_id=&quot;26933&quot;&gt;&lt;property id=&quot;20148&quot; value=&quot;5&quot;/&gt;&lt;property id=&quot;20300&quot; value=&quot;Slide 61 - &amp;quot;Create a First Flow&amp;quot;&quot;/&gt;&lt;property id=&quot;20307&quot; value=&quot;654&quot;/&gt;&lt;/object&gt;&lt;object type=&quot;3&quot; unique_id=&quot;26934&quot;&gt;&lt;property id=&quot;20148&quot; value=&quot;5&quot;/&gt;&lt;property id=&quot;20300&quot; value=&quot;Slide 62 - &amp;quot;Create a First Flow&amp;quot;&quot;/&gt;&lt;property id=&quot;20307&quot; value=&quot;655&quot;/&gt;&lt;/object&gt;&lt;object type=&quot;3&quot; unique_id=&quot;26935&quot;&gt;&lt;property id=&quot;20148&quot; value=&quot;5&quot;/&gt;&lt;property id=&quot;20300&quot; value=&quot;Slide 63 - &amp;quot;Create a First Flow&amp;quot;&quot;/&gt;&lt;property id=&quot;20307&quot; value=&quot;656&quot;/&gt;&lt;/object&gt;&lt;object type=&quot;3&quot; unique_id=&quot;26936&quot;&gt;&lt;property id=&quot;20148&quot; value=&quot;5&quot;/&gt;&lt;property id=&quot;20300&quot; value=&quot;Slide 64 - &amp;quot;Create a First Flow&amp;quot;&quot;/&gt;&lt;property id=&quot;20307&quot; value=&quot;657&quot;/&gt;&lt;/object&gt;&lt;object type=&quot;3&quot; unique_id=&quot;26937&quot;&gt;&lt;property id=&quot;20148&quot; value=&quot;5&quot;/&gt;&lt;property id=&quot;20300&quot; value=&quot;Slide 65 - &amp;quot;Connecting Node-RED and Raspberry Pi GPIO&amp;quot;&quot;/&gt;&lt;property id=&quot;20307&quot; value=&quot;652&quot;/&gt;&lt;/object&gt;&lt;object type=&quot;3&quot; unique_id=&quot;26938&quot;&gt;&lt;property id=&quot;20148&quot; value=&quot;5&quot;/&gt;&lt;property id=&quot;20300&quot; value=&quot;Slide 66 - &amp;quot;Output Interface&amp;quot;&quot;/&gt;&lt;property id=&quot;20307&quot; value=&quot;658&quot;/&gt;&lt;/object&gt;&lt;object type=&quot;3&quot; unique_id=&quot;26939&quot;&gt;&lt;property id=&quot;20148&quot; value=&quot;5&quot;/&gt;&lt;property id=&quot;20300&quot; value=&quot;Slide 67 - &amp;quot;Create Flow for Digital Out&amp;quot;&quot;/&gt;&lt;property id=&quot;20307&quot; value=&quot;659&quot;/&gt;&lt;/object&gt;&lt;object type=&quot;3&quot; unique_id=&quot;26940&quot;&gt;&lt;property id=&quot;20148&quot; value=&quot;5&quot;/&gt;&lt;property id=&quot;20300&quot; value=&quot;Slide 68 - &amp;quot;Create Flow for Digital Out&amp;quot;&quot;/&gt;&lt;property id=&quot;20307&quot; value=&quot;660&quot;/&gt;&lt;/object&gt;&lt;object type=&quot;3&quot; unique_id=&quot;26941&quot;&gt;&lt;property id=&quot;20148&quot; value=&quot;5&quot;/&gt;&lt;property id=&quot;20300&quot; value=&quot;Slide 69 - &amp;quot;Create Flow for Digital Out&amp;quot;&quot;/&gt;&lt;property id=&quot;20307&quot; value=&quot;661&quot;/&gt;&lt;/object&gt;&lt;object type=&quot;3&quot; unique_id=&quot;26942&quot;&gt;&lt;property id=&quot;20148&quot; value=&quot;5&quot;/&gt;&lt;property id=&quot;20300&quot; value=&quot;Slide 70 - &amp;quot;Create Flow for Digital Out&amp;quot;&quot;/&gt;&lt;property id=&quot;20307&quot; value=&quot;662&quot;/&gt;&lt;/object&gt;&lt;object type=&quot;3&quot; unique_id=&quot;26943&quot;&gt;&lt;property id=&quot;20148&quot; value=&quot;5&quot;/&gt;&lt;property id=&quot;20300&quot; value=&quot;Slide 71 - &amp;quot;Create Flow for Digital Out&amp;quot;&quot;/&gt;&lt;property id=&quot;20307&quot; value=&quot;663&quot;/&gt;&lt;/object&gt;&lt;object type=&quot;3&quot; unique_id=&quot;26944&quot;&gt;&lt;property id=&quot;20148&quot; value=&quot;5&quot;/&gt;&lt;property id=&quot;20300&quot; value=&quot;Slide 72 - &amp;quot;Temperature to Tinamous to Plot Graph&amp;quot;&quot;/&gt;&lt;property id=&quot;20307&quot; value=&quot;653&quot;/&gt;&lt;/object&gt;&lt;object type=&quot;3&quot; unique_id=&quot;33933&quot;&gt;&lt;property id=&quot;20148&quot; value=&quot;5&quot;/&gt;&lt;property id=&quot;20300&quot; value=&quot;Slide 44 - &amp;quot;How to Use Temboo&amp;quot;&quot;/&gt;&lt;property id=&quot;20307&quot; value=&quot;665&quot;/&gt;&lt;/object&gt;&lt;object type=&quot;3&quot; unique_id=&quot;33934&quot;&gt;&lt;property id=&quot;20148&quot; value=&quot;5&quot;/&gt;&lt;property id=&quot;20300&quot; value=&quot;Slide 45 - &amp;quot;Supported Temboo SDKs&amp;quot;&quot;/&gt;&lt;property id=&quot;20307&quot; value=&quot;667&quot;/&gt;&lt;/object&gt;&lt;object type=&quot;3&quot; unique_id=&quot;33935&quot;&gt;&lt;property id=&quot;20148&quot; value=&quot;5&quot;/&gt;&lt;property id=&quot;20300&quot; value=&quot;Slide 46 - &amp;quot;Temboo Choreos&amp;quot;&quot;/&gt;&lt;property id=&quot;20307&quot; value=&quot;666&quot;/&gt;&lt;/object&gt;&lt;object type=&quot;3&quot; unique_id=&quot;33936&quot;&gt;&lt;property id=&quot;20148&quot; value=&quot;5&quot;/&gt;&lt;property id=&quot;20300&quot; value=&quot;Slide 48 - &amp;quot;Temboo M2M Coding&amp;quot;&quot;/&gt;&lt;property id=&quot;20307&quot; value=&quot;664&quot;/&gt;&lt;/object&gt;&lt;object type=&quot;3&quot; unique_id=&quot;34548&quot;&gt;&lt;property id=&quot;20148&quot; value=&quot;5&quot;/&gt;&lt;property id=&quot;20300&quot; value=&quot;Slide 33 - &amp;quot;Home Assistant&amp;quot;&quot;/&gt;&lt;property id=&quot;20307&quot; value=&quot;669&quot;/&gt;&lt;/object&gt;&lt;object type=&quot;3&quot; unique_id=&quot;34549&quot;&gt;&lt;property id=&quot;20148&quot; value=&quot;5&quot;/&gt;&lt;property id=&quot;20300&quot; value=&quot;Slide 73 - &amp;quot;Node-RED Tutorial&amp;quot;&quot;/&gt;&lt;property id=&quot;20307&quot; value=&quot;668&quot;/&gt;&lt;/object&gt;&lt;object type=&quot;3&quot; unique_id=&quot;35093&quot;&gt;&lt;property id=&quot;20148&quot; value=&quot;5&quot;/&gt;&lt;property id=&quot;20300&quot; value=&quot;Slide 38 - &amp;quot;Temboo Program Development Service&amp;quot;&quot;/&gt;&lt;property id=&quot;20307&quot; value=&quot;670&quot;/&gt;&lt;/object&gt;&lt;object type=&quot;3&quot; unique_id=&quot;35094&quot;&gt;&lt;property id=&quot;20148&quot; value=&quot;5&quot;/&gt;&lt;property id=&quot;20300&quot; value=&quot;Slide 39 - &amp;quot;Temboo&amp;quot;&quot;/&gt;&lt;property id=&quot;20307&quot; value=&quot;671&quot;/&gt;&lt;/object&gt;&lt;object type=&quot;3&quot; unique_id=&quot;35095&quot;&gt;&lt;property id=&quot;20148&quot; value=&quot;5&quot;/&gt;&lt;property id=&quot;20300&quot; value=&quot;Slide 42 - &amp;quot;Temboo&amp;quot;&quot;/&gt;&lt;property id=&quot;20307&quot; value=&quot;672&quot;/&gt;&lt;/object&gt;&lt;/object&gt;&lt;object type=&quot;8&quot; unique_id=&quot;10914&quot;&gt;&lt;/object&gt;&lt;/object&gt;&lt;/database&gt;"/>
  <p:tag name="SECTOMILLISECCONVERTED" val="1"/>
</p:tagLst>
</file>

<file path=ppt/theme/theme1.xml><?xml version="1.0" encoding="utf-8"?>
<a:theme xmlns:a="http://schemas.openxmlformats.org/drawingml/2006/main" name="Slipstream">
  <a:themeElements>
    <a:clrScheme name="Custom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42378"/>
      </a:hlink>
      <a:folHlink>
        <a:srgbClr val="54237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8238</TotalTime>
  <Words>8610</Words>
  <Application>Microsoft Office PowerPoint</Application>
  <PresentationFormat>Custom</PresentationFormat>
  <Paragraphs>1865</Paragraphs>
  <Slides>196</Slides>
  <Notes>46</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196</vt:i4>
      </vt:variant>
    </vt:vector>
  </HeadingPairs>
  <TitlesOfParts>
    <vt:vector size="219" baseType="lpstr">
      <vt:lpstr>GE Inspira</vt:lpstr>
      <vt:lpstr>HY그래픽M</vt:lpstr>
      <vt:lpstr>ＭＳ 明朝</vt:lpstr>
      <vt:lpstr>MS PGothic</vt:lpstr>
      <vt:lpstr>MS PGothic</vt:lpstr>
      <vt:lpstr>msmincho</vt:lpstr>
      <vt:lpstr>굴림</vt:lpstr>
      <vt:lpstr>궁서체</vt:lpstr>
      <vt:lpstr>다음_Regular</vt:lpstr>
      <vt:lpstr>맑은 고딕</vt:lpstr>
      <vt:lpstr>Arial</vt:lpstr>
      <vt:lpstr>Arial Black</vt:lpstr>
      <vt:lpstr>Arial Narrow</vt:lpstr>
      <vt:lpstr>Calibri</vt:lpstr>
      <vt:lpstr>Consolas</vt:lpstr>
      <vt:lpstr>Georgia</vt:lpstr>
      <vt:lpstr>Helvetica</vt:lpstr>
      <vt:lpstr>Lucida Sans</vt:lpstr>
      <vt:lpstr>Tahoma</vt:lpstr>
      <vt:lpstr>Times New Roman</vt:lpstr>
      <vt:lpstr>Trebuchet MS</vt:lpstr>
      <vt:lpstr>Wingdings</vt:lpstr>
      <vt:lpstr>Slipstream</vt:lpstr>
      <vt:lpstr>Development       Platforms and Frameworks</vt:lpstr>
      <vt:lpstr>Purpose of Talk</vt:lpstr>
      <vt:lpstr>IoT Characteristics &amp; Requirements</vt:lpstr>
      <vt:lpstr>Characteristics of IoT</vt:lpstr>
      <vt:lpstr>IoT System Key Requirements</vt:lpstr>
      <vt:lpstr>IoT Architectural Requirements</vt:lpstr>
      <vt:lpstr>IoT Key Nonfunctional Requirements</vt:lpstr>
      <vt:lpstr>IoT Development Platforms/Frameworks </vt:lpstr>
      <vt:lpstr>IoT Development Platforms/Frameworks </vt:lpstr>
      <vt:lpstr>OpenHAB Home Automation Development Framework</vt:lpstr>
      <vt:lpstr>OpenHAB Home Automation Hub</vt:lpstr>
      <vt:lpstr>OpenHAB basics</vt:lpstr>
      <vt:lpstr>PowerPoint Presentation</vt:lpstr>
      <vt:lpstr>OpenHAB Architectural Connection</vt:lpstr>
      <vt:lpstr>OpenHAB Architectural Connection</vt:lpstr>
      <vt:lpstr>OpenHAB features</vt:lpstr>
      <vt:lpstr>Connectable Protocols &amp; Devices</vt:lpstr>
      <vt:lpstr>OpenHAB Example</vt:lpstr>
      <vt:lpstr>PowerPoint Presentation</vt:lpstr>
      <vt:lpstr>OpenHAB Paper UI</vt:lpstr>
      <vt:lpstr>OpenHAB REST APIs</vt:lpstr>
      <vt:lpstr>Configuration</vt:lpstr>
      <vt:lpstr>OpenHAB Interoperability</vt:lpstr>
      <vt:lpstr> If This, Then That</vt:lpstr>
      <vt:lpstr>PowerPoint Presentation</vt:lpstr>
      <vt:lpstr>PowerPoint Presentation</vt:lpstr>
      <vt:lpstr>PowerPoint Presentation</vt:lpstr>
      <vt:lpstr>IFTTT</vt:lpstr>
      <vt:lpstr>IFTTT Works by connecting Channels</vt:lpstr>
      <vt:lpstr>Super Useful IFTTT Channels</vt:lpstr>
      <vt:lpstr>Channels are connected by Applets</vt:lpstr>
      <vt:lpstr>            Actions</vt:lpstr>
      <vt:lpstr>Channels are connected by Applets that you create</vt:lpstr>
      <vt:lpstr>Examples of IFTTT Applets (Zapier Zaps)</vt:lpstr>
      <vt:lpstr>IFTTT Smartphone App</vt:lpstr>
      <vt:lpstr>Code Development Services</vt:lpstr>
      <vt:lpstr>Temboo Code Development Service (it’s a code generator)</vt:lpstr>
      <vt:lpstr>Temboo</vt:lpstr>
      <vt:lpstr>Temboo</vt:lpstr>
      <vt:lpstr>Temboo - Target web services</vt:lpstr>
      <vt:lpstr>Supported Temboo SDKs</vt:lpstr>
      <vt:lpstr>Temboo Choreos</vt:lpstr>
      <vt:lpstr>PowerPoint Presentation</vt:lpstr>
      <vt:lpstr>PowerPoint Presentation</vt:lpstr>
      <vt:lpstr>SiteWhere  - Complete Device Management Solution -</vt:lpstr>
      <vt:lpstr>SiteWhere  - Largely Scalable Event Solution -</vt:lpstr>
      <vt:lpstr>SiteWhere Architecture</vt:lpstr>
      <vt:lpstr>Multi-Tenant System</vt:lpstr>
      <vt:lpstr>Tenant Components</vt:lpstr>
      <vt:lpstr>SiteWhere  - Device Communication Engine -</vt:lpstr>
      <vt:lpstr>Asset Modules</vt:lpstr>
      <vt:lpstr>Comprehensive Object Model Core objects</vt:lpstr>
      <vt:lpstr>PowerPoint Presentation</vt:lpstr>
      <vt:lpstr>SiteWhere Node-RED plug-in</vt:lpstr>
      <vt:lpstr>Node-RED Developed by IBM, Open Source</vt:lpstr>
      <vt:lpstr>What is Node-RED?</vt:lpstr>
      <vt:lpstr>Node-RED</vt:lpstr>
      <vt:lpstr>PowerPoint Presentation</vt:lpstr>
      <vt:lpstr>High Temperature Warning Diagram</vt:lpstr>
      <vt:lpstr>Home Automation </vt:lpstr>
      <vt:lpstr>Node-RED Workspace</vt:lpstr>
      <vt:lpstr>Node-RED Nodes</vt:lpstr>
      <vt:lpstr>Create a First Flow</vt:lpstr>
      <vt:lpstr>Create a First Flow</vt:lpstr>
      <vt:lpstr>Create a First Flow</vt:lpstr>
      <vt:lpstr>Create a First Flow</vt:lpstr>
      <vt:lpstr>Connecting Node-RED and Raspberry Pi GPIO</vt:lpstr>
      <vt:lpstr>Output Interface</vt:lpstr>
      <vt:lpstr>Create Flow for Digital Out</vt:lpstr>
      <vt:lpstr>Create Flow for Digital Out</vt:lpstr>
      <vt:lpstr>Create Flow for Digital Out</vt:lpstr>
      <vt:lpstr>Create Flow for Digital Out</vt:lpstr>
      <vt:lpstr>Create Flow for Digital Out</vt:lpstr>
      <vt:lpstr>Temperature to Tinamous to Plot Graph</vt:lpstr>
      <vt:lpstr>Node-RED Tutorial</vt:lpstr>
      <vt:lpstr>Node-red-dashboard</vt:lpstr>
      <vt:lpstr>PowerPoint Presentation</vt:lpstr>
      <vt:lpstr>PowerPoint Presentation</vt:lpstr>
      <vt:lpstr>Dashboard               Nodes</vt:lpstr>
      <vt:lpstr>AT&amp;T IoT Platform</vt:lpstr>
      <vt:lpstr>Up and running fast</vt:lpstr>
      <vt:lpstr>Client Libraries</vt:lpstr>
      <vt:lpstr>What is AT&amp;T IoT Platform?</vt:lpstr>
      <vt:lpstr>AT&amp;T IoT Platform – Flow IDE</vt:lpstr>
      <vt:lpstr>AT&amp;T IoT Flow IDE - Overview</vt:lpstr>
      <vt:lpstr>AT&amp;T IoT Flow IDE</vt:lpstr>
      <vt:lpstr>Up and running Flow fast</vt:lpstr>
      <vt:lpstr>PowerPoint Presentation</vt:lpstr>
      <vt:lpstr>M2X data store</vt:lpstr>
      <vt:lpstr>IoT Application Development Platform</vt:lpstr>
      <vt:lpstr>PowerPoint Presentation</vt:lpstr>
      <vt:lpstr>Challenge: Building Your IoT Business on the Right IoT Platform</vt:lpstr>
      <vt:lpstr>Conventional Application Development is Unable to Unlock the Vast Potential of Smart Connected Products </vt:lpstr>
      <vt:lpstr>Challenge: Building Your IoT Business on the Right IoT Platform</vt:lpstr>
      <vt:lpstr>Ways to Remove Application Bottlenecks</vt:lpstr>
      <vt:lpstr>ThingWorx Platform architecture overview</vt:lpstr>
      <vt:lpstr>ThingWorx IoT Platform Technology Simplifies  Solution Delivery</vt:lpstr>
      <vt:lpstr>Purpose Built for IoT Development</vt:lpstr>
      <vt:lpstr>The ThingWorx Stack</vt:lpstr>
      <vt:lpstr>The unique platform characteristics are</vt:lpstr>
      <vt:lpstr>The unique platform characteristics are</vt:lpstr>
      <vt:lpstr>What Can ThingWorx Do For You?</vt:lpstr>
      <vt:lpstr>Building Rich Clients</vt:lpstr>
      <vt:lpstr>Applications</vt:lpstr>
      <vt:lpstr>Manufacturing</vt:lpstr>
      <vt:lpstr>ThingWorks - Smart Buildings</vt:lpstr>
      <vt:lpstr>ThingWorx - Machine2Machine</vt:lpstr>
      <vt:lpstr>ThingWorkx - Complex Machinery</vt:lpstr>
      <vt:lpstr>ThingWorkx - Transportation</vt:lpstr>
      <vt:lpstr>Smart Traffic Monitoring &amp; Public Safety</vt:lpstr>
      <vt:lpstr>Smart Agriculture</vt:lpstr>
      <vt:lpstr>Smart Agriculture</vt:lpstr>
      <vt:lpstr>Water Monitoring</vt:lpstr>
      <vt:lpstr>Structural Monitoring</vt:lpstr>
      <vt:lpstr>Connected Vehicles</vt:lpstr>
      <vt:lpstr>Unites the Connected World</vt:lpstr>
      <vt:lpstr>ThingWorx Marketplace (Extension Store) </vt:lpstr>
      <vt:lpstr>ThingWorx Marketplace™ Magnifies Ecosystem  Power</vt:lpstr>
      <vt:lpstr>What is an Extension?</vt:lpstr>
      <vt:lpstr>Why Build a Java Extension?</vt:lpstr>
      <vt:lpstr>JAR Resource</vt:lpstr>
      <vt:lpstr>How can a thing communicate with a cloud ThingWorx server?</vt:lpstr>
      <vt:lpstr>Edge Micro-server (EMS)</vt:lpstr>
      <vt:lpstr>SDKs for Several Languages</vt:lpstr>
      <vt:lpstr>Primary Functions of the SDK</vt:lpstr>
      <vt:lpstr>Structure of sample Java EMS </vt:lpstr>
      <vt:lpstr>sample Java code of the RPI EMS</vt:lpstr>
      <vt:lpstr>How can I control output on my device?</vt:lpstr>
      <vt:lpstr>What kinds of data processing logic can the platform handle?</vt:lpstr>
      <vt:lpstr>Tutorials</vt:lpstr>
      <vt:lpstr>Java-based Weather station with Raspberry Pi</vt:lpstr>
      <vt:lpstr>Java-based EMS</vt:lpstr>
      <vt:lpstr>Weather App with Arduino</vt:lpstr>
      <vt:lpstr>Additional Tutorials</vt:lpstr>
      <vt:lpstr>The Composer a web-based modeling &amp; development environment</vt:lpstr>
      <vt:lpstr>Property Configuration Window </vt:lpstr>
      <vt:lpstr>Setting Customized Properties </vt:lpstr>
      <vt:lpstr>Creating an Alert on a Property Value </vt:lpstr>
      <vt:lpstr>Managing Alert </vt:lpstr>
      <vt:lpstr>Monitoring and taking action on specific events </vt:lpstr>
      <vt:lpstr>Creating Complex Behavior using JavaScript  </vt:lpstr>
      <vt:lpstr>Monitoring and taking action on specific events </vt:lpstr>
      <vt:lpstr>Mashup (Webpage UI) Builder </vt:lpstr>
      <vt:lpstr>Creating a Mashup using the Composer</vt:lpstr>
      <vt:lpstr>Adding Checkbox and Connecting to Data - Mashup -</vt:lpstr>
      <vt:lpstr>Connecting Data Change Event with a Widget (e.g., Checkbox)</vt:lpstr>
      <vt:lpstr>Controlling a Property Value using Checkbox - in Mashup -</vt:lpstr>
      <vt:lpstr>PowerPoint Presentation</vt:lpstr>
      <vt:lpstr>ThingWorx Composer  a web-based modeling &amp; development environment</vt:lpstr>
      <vt:lpstr>PowerPoint Presentation</vt:lpstr>
      <vt:lpstr>GUI Composer Entities (구성 요소들) </vt:lpstr>
      <vt:lpstr>Some ThingWorx Terminology</vt:lpstr>
      <vt:lpstr>Project Building Steps</vt:lpstr>
      <vt:lpstr>Terms</vt:lpstr>
      <vt:lpstr>Terms</vt:lpstr>
      <vt:lpstr>Terms</vt:lpstr>
      <vt:lpstr>Base Thing Templates (page 1/3)</vt:lpstr>
      <vt:lpstr>Base Thing Templates (page 2/3)</vt:lpstr>
      <vt:lpstr>Base Thing Templates (page 3/3)</vt:lpstr>
      <vt:lpstr>Creating a new Thing Template</vt:lpstr>
      <vt:lpstr>Thing Template—Properties</vt:lpstr>
      <vt:lpstr>Thing Template—Properties—Alert </vt:lpstr>
      <vt:lpstr>Terms</vt:lpstr>
      <vt:lpstr>A Few More Terms…</vt:lpstr>
      <vt:lpstr>A Few More Terms…</vt:lpstr>
      <vt:lpstr>Creating a Thing</vt:lpstr>
      <vt:lpstr>Thing—General Information</vt:lpstr>
      <vt:lpstr>Thing—Properties (e.g., temperature)</vt:lpstr>
      <vt:lpstr>Thing—Services Data processing, rules, remote function calls, etc.</vt:lpstr>
      <vt:lpstr>PowerPoint Presentation</vt:lpstr>
      <vt:lpstr>PowerPoint Presentation</vt:lpstr>
      <vt:lpstr>What kinds of data processing logic can the platform handle?</vt:lpstr>
      <vt:lpstr>Thing—Events For Creating Special Alerts</vt:lpstr>
      <vt:lpstr>Thing—Subscriptions for Events</vt:lpstr>
      <vt:lpstr>Event Notifier</vt:lpstr>
      <vt:lpstr>MailServer—Services</vt:lpstr>
      <vt:lpstr>Binding Data between a model Thing and real Thing</vt:lpstr>
      <vt:lpstr>Property Base Types</vt:lpstr>
      <vt:lpstr>Binding Data with a Thing</vt:lpstr>
      <vt:lpstr>Monitoring Window</vt:lpstr>
      <vt:lpstr>Terms</vt:lpstr>
      <vt:lpstr>Thing Shape—Properties</vt:lpstr>
      <vt:lpstr>Value Stream (for sensor data streaming)</vt:lpstr>
      <vt:lpstr>Value Stream—Properties</vt:lpstr>
      <vt:lpstr>Value Stream—Events</vt:lpstr>
      <vt:lpstr>Mashup (Web Interface) Builder </vt:lpstr>
      <vt:lpstr>Web Interface (deployed)</vt:lpstr>
      <vt:lpstr>Various Widgets for Building Mashups (1/4) </vt:lpstr>
      <vt:lpstr>Various Widgets for Building Mashups (2/4) </vt:lpstr>
      <vt:lpstr>Various Widgets for Building Mashups (3/4) </vt:lpstr>
      <vt:lpstr>Various Widgets for Building Mashups (4/4) </vt:lpstr>
      <vt:lpstr>Custom Widgets</vt:lpstr>
      <vt:lpstr>Configurable Properties of Google Map Widget</vt:lpstr>
      <vt:lpstr>Configurable Properties of Gauge Widget</vt:lpstr>
      <vt:lpstr>Creation of Properties by EMS</vt:lpstr>
      <vt:lpstr>Tutorials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Compilers, Parallel Computing,  and Grid Computing</dc:title>
  <dc:creator>johnlee</dc:creator>
  <cp:lastModifiedBy>John Lee</cp:lastModifiedBy>
  <cp:revision>677</cp:revision>
  <dcterms:modified xsi:type="dcterms:W3CDTF">2017-06-16T02:27:06Z</dcterms:modified>
</cp:coreProperties>
</file>